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469" r:id="rId3"/>
    <p:sldId id="383" r:id="rId4"/>
    <p:sldId id="332" r:id="rId5"/>
    <p:sldId id="493" r:id="rId6"/>
    <p:sldId id="333" r:id="rId7"/>
    <p:sldId id="259" r:id="rId8"/>
    <p:sldId id="335" r:id="rId9"/>
    <p:sldId id="494" r:id="rId10"/>
    <p:sldId id="297" r:id="rId11"/>
    <p:sldId id="492" r:id="rId12"/>
    <p:sldId id="337" r:id="rId13"/>
    <p:sldId id="338" r:id="rId14"/>
    <p:sldId id="344" r:id="rId15"/>
    <p:sldId id="262" r:id="rId16"/>
    <p:sldId id="496" r:id="rId17"/>
    <p:sldId id="456" r:id="rId18"/>
    <p:sldId id="357" r:id="rId19"/>
    <p:sldId id="358" r:id="rId20"/>
    <p:sldId id="497" r:id="rId21"/>
    <p:sldId id="499" r:id="rId22"/>
    <p:sldId id="501" r:id="rId23"/>
    <p:sldId id="366" r:id="rId24"/>
    <p:sldId id="367" r:id="rId25"/>
    <p:sldId id="498" r:id="rId26"/>
    <p:sldId id="360" r:id="rId27"/>
    <p:sldId id="457" r:id="rId28"/>
    <p:sldId id="361" r:id="rId29"/>
    <p:sldId id="363" r:id="rId30"/>
    <p:sldId id="364" r:id="rId31"/>
    <p:sldId id="362" r:id="rId32"/>
    <p:sldId id="356" r:id="rId33"/>
    <p:sldId id="368" r:id="rId34"/>
    <p:sldId id="369" r:id="rId35"/>
    <p:sldId id="370" r:id="rId36"/>
    <p:sldId id="371" r:id="rId37"/>
    <p:sldId id="374" r:id="rId38"/>
    <p:sldId id="375" r:id="rId39"/>
    <p:sldId id="372" r:id="rId40"/>
    <p:sldId id="377" r:id="rId41"/>
    <p:sldId id="376" r:id="rId42"/>
    <p:sldId id="378" r:id="rId43"/>
    <p:sldId id="379" r:id="rId44"/>
    <p:sldId id="454" r:id="rId45"/>
    <p:sldId id="350" r:id="rId46"/>
    <p:sldId id="503" r:id="rId47"/>
    <p:sldId id="505" r:id="rId48"/>
    <p:sldId id="504" r:id="rId49"/>
    <p:sldId id="380" r:id="rId50"/>
    <p:sldId id="467" r:id="rId51"/>
    <p:sldId id="260" r:id="rId52"/>
    <p:sldId id="506" r:id="rId53"/>
    <p:sldId id="348" r:id="rId54"/>
    <p:sldId id="352" r:id="rId55"/>
    <p:sldId id="468" r:id="rId56"/>
    <p:sldId id="349" r:id="rId57"/>
    <p:sldId id="387" r:id="rId58"/>
    <p:sldId id="354" r:id="rId59"/>
    <p:sldId id="381" r:id="rId60"/>
    <p:sldId id="388" r:id="rId61"/>
    <p:sldId id="393" r:id="rId62"/>
    <p:sldId id="508" r:id="rId63"/>
    <p:sldId id="461" r:id="rId64"/>
    <p:sldId id="521" r:id="rId65"/>
    <p:sldId id="392" r:id="rId66"/>
    <p:sldId id="510" r:id="rId67"/>
    <p:sldId id="509" r:id="rId68"/>
    <p:sldId id="472" r:id="rId69"/>
    <p:sldId id="518" r:id="rId70"/>
    <p:sldId id="511" r:id="rId71"/>
    <p:sldId id="512" r:id="rId72"/>
    <p:sldId id="513" r:id="rId73"/>
    <p:sldId id="519" r:id="rId74"/>
    <p:sldId id="514" r:id="rId75"/>
    <p:sldId id="515" r:id="rId76"/>
    <p:sldId id="516" r:id="rId77"/>
    <p:sldId id="520" r:id="rId78"/>
    <p:sldId id="517" r:id="rId79"/>
    <p:sldId id="341" r:id="rId80"/>
    <p:sldId id="475" r:id="rId81"/>
    <p:sldId id="473" r:id="rId82"/>
    <p:sldId id="394" r:id="rId83"/>
    <p:sldId id="522" r:id="rId84"/>
    <p:sldId id="476" r:id="rId85"/>
    <p:sldId id="398" r:id="rId86"/>
    <p:sldId id="399" r:id="rId87"/>
    <p:sldId id="477" r:id="rId88"/>
    <p:sldId id="402" r:id="rId89"/>
    <p:sldId id="331" r:id="rId90"/>
    <p:sldId id="478" r:id="rId91"/>
    <p:sldId id="404" r:id="rId92"/>
    <p:sldId id="479" r:id="rId93"/>
    <p:sldId id="405" r:id="rId94"/>
    <p:sldId id="480" r:id="rId95"/>
    <p:sldId id="406" r:id="rId96"/>
    <p:sldId id="481" r:id="rId97"/>
    <p:sldId id="407" r:id="rId98"/>
    <p:sldId id="408" r:id="rId99"/>
    <p:sldId id="409" r:id="rId100"/>
    <p:sldId id="482" r:id="rId101"/>
    <p:sldId id="523" r:id="rId102"/>
    <p:sldId id="483" r:id="rId103"/>
    <p:sldId id="484" r:id="rId104"/>
    <p:sldId id="395" r:id="rId105"/>
    <p:sldId id="414" r:id="rId106"/>
    <p:sldId id="413" r:id="rId107"/>
    <p:sldId id="460" r:id="rId108"/>
    <p:sldId id="486" r:id="rId109"/>
    <p:sldId id="415" r:id="rId110"/>
    <p:sldId id="416" r:id="rId111"/>
    <p:sldId id="487" r:id="rId112"/>
    <p:sldId id="345" r:id="rId113"/>
    <p:sldId id="488" r:id="rId114"/>
    <p:sldId id="417" r:id="rId115"/>
    <p:sldId id="489" r:id="rId116"/>
    <p:sldId id="351" r:id="rId117"/>
    <p:sldId id="490" r:id="rId118"/>
    <p:sldId id="524" r:id="rId119"/>
    <p:sldId id="525" r:id="rId120"/>
    <p:sldId id="491" r:id="rId121"/>
    <p:sldId id="528" r:id="rId122"/>
    <p:sldId id="530" r:id="rId123"/>
    <p:sldId id="353" r:id="rId124"/>
    <p:sldId id="531" r:id="rId125"/>
    <p:sldId id="532" r:id="rId126"/>
    <p:sldId id="423" r:id="rId127"/>
    <p:sldId id="293" r:id="rId128"/>
    <p:sldId id="533" r:id="rId129"/>
    <p:sldId id="431" r:id="rId130"/>
    <p:sldId id="432" r:id="rId131"/>
    <p:sldId id="433" r:id="rId132"/>
    <p:sldId id="434" r:id="rId133"/>
    <p:sldId id="435" r:id="rId134"/>
    <p:sldId id="538" r:id="rId135"/>
    <p:sldId id="539" r:id="rId136"/>
    <p:sldId id="342" r:id="rId137"/>
    <p:sldId id="436" r:id="rId138"/>
    <p:sldId id="437" r:id="rId139"/>
    <p:sldId id="540" r:id="rId140"/>
    <p:sldId id="438" r:id="rId141"/>
    <p:sldId id="439" r:id="rId142"/>
    <p:sldId id="440" r:id="rId143"/>
    <p:sldId id="541" r:id="rId144"/>
    <p:sldId id="542" r:id="rId145"/>
    <p:sldId id="536" r:id="rId146"/>
    <p:sldId id="537" r:id="rId147"/>
    <p:sldId id="442" r:id="rId148"/>
    <p:sldId id="443" r:id="rId149"/>
    <p:sldId id="544" r:id="rId150"/>
    <p:sldId id="444" r:id="rId151"/>
    <p:sldId id="546" r:id="rId152"/>
    <p:sldId id="445" r:id="rId153"/>
    <p:sldId id="545" r:id="rId154"/>
    <p:sldId id="547" r:id="rId155"/>
    <p:sldId id="447" r:id="rId156"/>
    <p:sldId id="359" r:id="rId157"/>
    <p:sldId id="448" r:id="rId158"/>
    <p:sldId id="550" r:id="rId159"/>
    <p:sldId id="552" r:id="rId160"/>
    <p:sldId id="554" r:id="rId161"/>
    <p:sldId id="462" r:id="rId162"/>
    <p:sldId id="450" r:id="rId163"/>
    <p:sldId id="451" r:id="rId164"/>
    <p:sldId id="452" r:id="rId165"/>
    <p:sldId id="465" r:id="rId166"/>
    <p:sldId id="560" r:id="rId167"/>
    <p:sldId id="453" r:id="rId168"/>
    <p:sldId id="564" r:id="rId169"/>
    <p:sldId id="559" r:id="rId170"/>
    <p:sldId id="562" r:id="rId171"/>
    <p:sldId id="565" r:id="rId172"/>
    <p:sldId id="561" r:id="rId173"/>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llemlayout 2 - Markerin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Mellemlayout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8B1032C-EA38-4F05-BA0D-38AFFFC7BED3}" styleName="Lyst layout 3 - Markering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D113A9D2-9D6B-4929-AA2D-F23B5EE8CBE7}" styleName="Tema til typografi 2 - Markering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Ingen typografi, tabelgit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15"/>
    <p:restoredTop sz="96197"/>
  </p:normalViewPr>
  <p:slideViewPr>
    <p:cSldViewPr snapToGrid="0" snapToObjects="1">
      <p:cViewPr varScale="1">
        <p:scale>
          <a:sx n="98" d="100"/>
          <a:sy n="98" d="100"/>
        </p:scale>
        <p:origin x="224" y="4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tableStyles" Target="tableStyles.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viewProps" Target="view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theme" Target="theme/theme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F08B5B-AF58-A445-BEF5-8D6D843E5332}"/>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C24B00D1-3EA1-4841-A89F-B1FFE59D64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2E5A7E32-2090-2640-B47C-364482ED1905}"/>
              </a:ext>
            </a:extLst>
          </p:cNvPr>
          <p:cNvSpPr>
            <a:spLocks noGrp="1"/>
          </p:cNvSpPr>
          <p:nvPr>
            <p:ph type="dt" sz="half" idx="10"/>
          </p:nvPr>
        </p:nvSpPr>
        <p:spPr/>
        <p:txBody>
          <a:bodyPr/>
          <a:lstStyle/>
          <a:p>
            <a:fld id="{502696AD-0DA1-D047-B43B-2F562BC7B529}" type="datetimeFigureOut">
              <a:rPr lang="da-DK" smtClean="0"/>
              <a:t>21.02.2022</a:t>
            </a:fld>
            <a:endParaRPr lang="da-DK"/>
          </a:p>
        </p:txBody>
      </p:sp>
      <p:sp>
        <p:nvSpPr>
          <p:cNvPr id="5" name="Pladsholder til sidefod 4">
            <a:extLst>
              <a:ext uri="{FF2B5EF4-FFF2-40B4-BE49-F238E27FC236}">
                <a16:creationId xmlns:a16="http://schemas.microsoft.com/office/drawing/2014/main" id="{94772678-3542-1B44-A948-EB2B79F65D4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B27D3330-FA71-E74E-9CF3-0E61AC74EA3C}"/>
              </a:ext>
            </a:extLst>
          </p:cNvPr>
          <p:cNvSpPr>
            <a:spLocks noGrp="1"/>
          </p:cNvSpPr>
          <p:nvPr>
            <p:ph type="sldNum" sz="quarter" idx="12"/>
          </p:nvPr>
        </p:nvSpPr>
        <p:spPr/>
        <p:txBody>
          <a:bodyPr/>
          <a:lstStyle/>
          <a:p>
            <a:fld id="{6B470ED6-101E-1F45-B70B-D147A8E03776}" type="slidenum">
              <a:rPr lang="da-DK" smtClean="0"/>
              <a:t>‹nr.›</a:t>
            </a:fld>
            <a:endParaRPr lang="da-DK"/>
          </a:p>
        </p:txBody>
      </p:sp>
    </p:spTree>
    <p:extLst>
      <p:ext uri="{BB962C8B-B14F-4D97-AF65-F5344CB8AC3E}">
        <p14:creationId xmlns:p14="http://schemas.microsoft.com/office/powerpoint/2010/main" val="605640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49A9C8-B801-B645-8245-DAF556164FB3}"/>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7A949736-2DBA-374C-AF17-FA0E2FA1D6E8}"/>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66EE2EFA-8A1A-C14A-AE1D-9EB3645FC966}"/>
              </a:ext>
            </a:extLst>
          </p:cNvPr>
          <p:cNvSpPr>
            <a:spLocks noGrp="1"/>
          </p:cNvSpPr>
          <p:nvPr>
            <p:ph type="dt" sz="half" idx="10"/>
          </p:nvPr>
        </p:nvSpPr>
        <p:spPr/>
        <p:txBody>
          <a:bodyPr/>
          <a:lstStyle/>
          <a:p>
            <a:fld id="{502696AD-0DA1-D047-B43B-2F562BC7B529}" type="datetimeFigureOut">
              <a:rPr lang="da-DK" smtClean="0"/>
              <a:t>21.02.2022</a:t>
            </a:fld>
            <a:endParaRPr lang="da-DK"/>
          </a:p>
        </p:txBody>
      </p:sp>
      <p:sp>
        <p:nvSpPr>
          <p:cNvPr id="5" name="Pladsholder til sidefod 4">
            <a:extLst>
              <a:ext uri="{FF2B5EF4-FFF2-40B4-BE49-F238E27FC236}">
                <a16:creationId xmlns:a16="http://schemas.microsoft.com/office/drawing/2014/main" id="{77A3279F-D1EE-2946-B369-ED561FDBB83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BEDA88FE-B53C-A34A-B87B-B162C4698991}"/>
              </a:ext>
            </a:extLst>
          </p:cNvPr>
          <p:cNvSpPr>
            <a:spLocks noGrp="1"/>
          </p:cNvSpPr>
          <p:nvPr>
            <p:ph type="sldNum" sz="quarter" idx="12"/>
          </p:nvPr>
        </p:nvSpPr>
        <p:spPr/>
        <p:txBody>
          <a:bodyPr/>
          <a:lstStyle/>
          <a:p>
            <a:fld id="{6B470ED6-101E-1F45-B70B-D147A8E03776}" type="slidenum">
              <a:rPr lang="da-DK" smtClean="0"/>
              <a:t>‹nr.›</a:t>
            </a:fld>
            <a:endParaRPr lang="da-DK"/>
          </a:p>
        </p:txBody>
      </p:sp>
    </p:spTree>
    <p:extLst>
      <p:ext uri="{BB962C8B-B14F-4D97-AF65-F5344CB8AC3E}">
        <p14:creationId xmlns:p14="http://schemas.microsoft.com/office/powerpoint/2010/main" val="2434206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CC81781D-32CF-D649-A69E-E718CC67ADD0}"/>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84A3B8AC-564C-8945-85C5-7907ECC9F260}"/>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A810D450-41D2-C941-B46C-CFE8B91CB505}"/>
              </a:ext>
            </a:extLst>
          </p:cNvPr>
          <p:cNvSpPr>
            <a:spLocks noGrp="1"/>
          </p:cNvSpPr>
          <p:nvPr>
            <p:ph type="dt" sz="half" idx="10"/>
          </p:nvPr>
        </p:nvSpPr>
        <p:spPr/>
        <p:txBody>
          <a:bodyPr/>
          <a:lstStyle/>
          <a:p>
            <a:fld id="{502696AD-0DA1-D047-B43B-2F562BC7B529}" type="datetimeFigureOut">
              <a:rPr lang="da-DK" smtClean="0"/>
              <a:t>21.02.2022</a:t>
            </a:fld>
            <a:endParaRPr lang="da-DK"/>
          </a:p>
        </p:txBody>
      </p:sp>
      <p:sp>
        <p:nvSpPr>
          <p:cNvPr id="5" name="Pladsholder til sidefod 4">
            <a:extLst>
              <a:ext uri="{FF2B5EF4-FFF2-40B4-BE49-F238E27FC236}">
                <a16:creationId xmlns:a16="http://schemas.microsoft.com/office/drawing/2014/main" id="{6B44DEED-5E99-9A4D-A22E-6749438DF80E}"/>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DA6B789-EC50-E146-89EB-F831B1CC7EA0}"/>
              </a:ext>
            </a:extLst>
          </p:cNvPr>
          <p:cNvSpPr>
            <a:spLocks noGrp="1"/>
          </p:cNvSpPr>
          <p:nvPr>
            <p:ph type="sldNum" sz="quarter" idx="12"/>
          </p:nvPr>
        </p:nvSpPr>
        <p:spPr/>
        <p:txBody>
          <a:bodyPr/>
          <a:lstStyle/>
          <a:p>
            <a:fld id="{6B470ED6-101E-1F45-B70B-D147A8E03776}" type="slidenum">
              <a:rPr lang="da-DK" smtClean="0"/>
              <a:t>‹nr.›</a:t>
            </a:fld>
            <a:endParaRPr lang="da-DK"/>
          </a:p>
        </p:txBody>
      </p:sp>
    </p:spTree>
    <p:extLst>
      <p:ext uri="{BB962C8B-B14F-4D97-AF65-F5344CB8AC3E}">
        <p14:creationId xmlns:p14="http://schemas.microsoft.com/office/powerpoint/2010/main" val="1685957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CCE467-07BC-1942-A7C6-25EABD031DD8}"/>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ACE145FC-0030-6C46-A594-C5E9A5288DB6}"/>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100E5AA6-9C46-F748-AF0B-044A4AAB8C56}"/>
              </a:ext>
            </a:extLst>
          </p:cNvPr>
          <p:cNvSpPr>
            <a:spLocks noGrp="1"/>
          </p:cNvSpPr>
          <p:nvPr>
            <p:ph type="dt" sz="half" idx="10"/>
          </p:nvPr>
        </p:nvSpPr>
        <p:spPr/>
        <p:txBody>
          <a:bodyPr/>
          <a:lstStyle/>
          <a:p>
            <a:fld id="{502696AD-0DA1-D047-B43B-2F562BC7B529}" type="datetimeFigureOut">
              <a:rPr lang="da-DK" smtClean="0"/>
              <a:t>21.02.2022</a:t>
            </a:fld>
            <a:endParaRPr lang="da-DK"/>
          </a:p>
        </p:txBody>
      </p:sp>
      <p:sp>
        <p:nvSpPr>
          <p:cNvPr id="5" name="Pladsholder til sidefod 4">
            <a:extLst>
              <a:ext uri="{FF2B5EF4-FFF2-40B4-BE49-F238E27FC236}">
                <a16:creationId xmlns:a16="http://schemas.microsoft.com/office/drawing/2014/main" id="{831C6A7C-96B5-304B-B643-54E97D7D691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A27CE37-5B8A-7242-8372-9B2AB83B2CE7}"/>
              </a:ext>
            </a:extLst>
          </p:cNvPr>
          <p:cNvSpPr>
            <a:spLocks noGrp="1"/>
          </p:cNvSpPr>
          <p:nvPr>
            <p:ph type="sldNum" sz="quarter" idx="12"/>
          </p:nvPr>
        </p:nvSpPr>
        <p:spPr/>
        <p:txBody>
          <a:bodyPr/>
          <a:lstStyle/>
          <a:p>
            <a:fld id="{6B470ED6-101E-1F45-B70B-D147A8E03776}" type="slidenum">
              <a:rPr lang="da-DK" smtClean="0"/>
              <a:t>‹nr.›</a:t>
            </a:fld>
            <a:endParaRPr lang="da-DK"/>
          </a:p>
        </p:txBody>
      </p:sp>
    </p:spTree>
    <p:extLst>
      <p:ext uri="{BB962C8B-B14F-4D97-AF65-F5344CB8AC3E}">
        <p14:creationId xmlns:p14="http://schemas.microsoft.com/office/powerpoint/2010/main" val="2976193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425E34-2C91-3C4E-B98F-538BCE543756}"/>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7F827B94-A5A7-984D-9A7A-77FFF4BEC4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5876F117-B7C5-C44C-9B35-88F735273584}"/>
              </a:ext>
            </a:extLst>
          </p:cNvPr>
          <p:cNvSpPr>
            <a:spLocks noGrp="1"/>
          </p:cNvSpPr>
          <p:nvPr>
            <p:ph type="dt" sz="half" idx="10"/>
          </p:nvPr>
        </p:nvSpPr>
        <p:spPr/>
        <p:txBody>
          <a:bodyPr/>
          <a:lstStyle/>
          <a:p>
            <a:fld id="{502696AD-0DA1-D047-B43B-2F562BC7B529}" type="datetimeFigureOut">
              <a:rPr lang="da-DK" smtClean="0"/>
              <a:t>21.02.2022</a:t>
            </a:fld>
            <a:endParaRPr lang="da-DK"/>
          </a:p>
        </p:txBody>
      </p:sp>
      <p:sp>
        <p:nvSpPr>
          <p:cNvPr id="5" name="Pladsholder til sidefod 4">
            <a:extLst>
              <a:ext uri="{FF2B5EF4-FFF2-40B4-BE49-F238E27FC236}">
                <a16:creationId xmlns:a16="http://schemas.microsoft.com/office/drawing/2014/main" id="{0A96A850-9F30-BA40-A698-BB3F69A0850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2AA4254-6F65-714B-B90B-9E71B61F77D9}"/>
              </a:ext>
            </a:extLst>
          </p:cNvPr>
          <p:cNvSpPr>
            <a:spLocks noGrp="1"/>
          </p:cNvSpPr>
          <p:nvPr>
            <p:ph type="sldNum" sz="quarter" idx="12"/>
          </p:nvPr>
        </p:nvSpPr>
        <p:spPr/>
        <p:txBody>
          <a:bodyPr/>
          <a:lstStyle/>
          <a:p>
            <a:fld id="{6B470ED6-101E-1F45-B70B-D147A8E03776}" type="slidenum">
              <a:rPr lang="da-DK" smtClean="0"/>
              <a:t>‹nr.›</a:t>
            </a:fld>
            <a:endParaRPr lang="da-DK"/>
          </a:p>
        </p:txBody>
      </p:sp>
    </p:spTree>
    <p:extLst>
      <p:ext uri="{BB962C8B-B14F-4D97-AF65-F5344CB8AC3E}">
        <p14:creationId xmlns:p14="http://schemas.microsoft.com/office/powerpoint/2010/main" val="279156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BF957D-22E3-364B-95CD-667D39E2D2ED}"/>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B8769633-CDF8-DB47-8C10-78B928069DB2}"/>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D6843B39-3072-044E-8A10-26E085493A15}"/>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CD6C39B7-3C79-204F-8D59-1B58A59D46CE}"/>
              </a:ext>
            </a:extLst>
          </p:cNvPr>
          <p:cNvSpPr>
            <a:spLocks noGrp="1"/>
          </p:cNvSpPr>
          <p:nvPr>
            <p:ph type="dt" sz="half" idx="10"/>
          </p:nvPr>
        </p:nvSpPr>
        <p:spPr/>
        <p:txBody>
          <a:bodyPr/>
          <a:lstStyle/>
          <a:p>
            <a:fld id="{502696AD-0DA1-D047-B43B-2F562BC7B529}" type="datetimeFigureOut">
              <a:rPr lang="da-DK" smtClean="0"/>
              <a:t>21.02.2022</a:t>
            </a:fld>
            <a:endParaRPr lang="da-DK"/>
          </a:p>
        </p:txBody>
      </p:sp>
      <p:sp>
        <p:nvSpPr>
          <p:cNvPr id="6" name="Pladsholder til sidefod 5">
            <a:extLst>
              <a:ext uri="{FF2B5EF4-FFF2-40B4-BE49-F238E27FC236}">
                <a16:creationId xmlns:a16="http://schemas.microsoft.com/office/drawing/2014/main" id="{E41388AB-5ADA-DB48-A1C2-0DE88846CCB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400DC8E7-8F34-5B4F-A46B-42D826ED13C2}"/>
              </a:ext>
            </a:extLst>
          </p:cNvPr>
          <p:cNvSpPr>
            <a:spLocks noGrp="1"/>
          </p:cNvSpPr>
          <p:nvPr>
            <p:ph type="sldNum" sz="quarter" idx="12"/>
          </p:nvPr>
        </p:nvSpPr>
        <p:spPr/>
        <p:txBody>
          <a:bodyPr/>
          <a:lstStyle/>
          <a:p>
            <a:fld id="{6B470ED6-101E-1F45-B70B-D147A8E03776}" type="slidenum">
              <a:rPr lang="da-DK" smtClean="0"/>
              <a:t>‹nr.›</a:t>
            </a:fld>
            <a:endParaRPr lang="da-DK"/>
          </a:p>
        </p:txBody>
      </p:sp>
    </p:spTree>
    <p:extLst>
      <p:ext uri="{BB962C8B-B14F-4D97-AF65-F5344CB8AC3E}">
        <p14:creationId xmlns:p14="http://schemas.microsoft.com/office/powerpoint/2010/main" val="2778037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596A89-C803-1D4E-B7D5-C67E3B8F4B3F}"/>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6EABEA28-67BF-2B40-9A2C-0942641C04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012E5014-4752-864A-B158-4B7ECE850AA0}"/>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A5A365DA-46CC-BB47-A904-1A48739B8B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1F7BCD34-3ED6-F548-A3AC-6EE3B59DB00D}"/>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6B7EF758-D951-3D42-AB8C-18EB31A7FB06}"/>
              </a:ext>
            </a:extLst>
          </p:cNvPr>
          <p:cNvSpPr>
            <a:spLocks noGrp="1"/>
          </p:cNvSpPr>
          <p:nvPr>
            <p:ph type="dt" sz="half" idx="10"/>
          </p:nvPr>
        </p:nvSpPr>
        <p:spPr/>
        <p:txBody>
          <a:bodyPr/>
          <a:lstStyle/>
          <a:p>
            <a:fld id="{502696AD-0DA1-D047-B43B-2F562BC7B529}" type="datetimeFigureOut">
              <a:rPr lang="da-DK" smtClean="0"/>
              <a:t>21.02.2022</a:t>
            </a:fld>
            <a:endParaRPr lang="da-DK"/>
          </a:p>
        </p:txBody>
      </p:sp>
      <p:sp>
        <p:nvSpPr>
          <p:cNvPr id="8" name="Pladsholder til sidefod 7">
            <a:extLst>
              <a:ext uri="{FF2B5EF4-FFF2-40B4-BE49-F238E27FC236}">
                <a16:creationId xmlns:a16="http://schemas.microsoft.com/office/drawing/2014/main" id="{2CADEF48-2B1B-5640-BE75-49A8C57FC263}"/>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6F0A742D-B686-1843-B824-735EE50984E6}"/>
              </a:ext>
            </a:extLst>
          </p:cNvPr>
          <p:cNvSpPr>
            <a:spLocks noGrp="1"/>
          </p:cNvSpPr>
          <p:nvPr>
            <p:ph type="sldNum" sz="quarter" idx="12"/>
          </p:nvPr>
        </p:nvSpPr>
        <p:spPr/>
        <p:txBody>
          <a:bodyPr/>
          <a:lstStyle/>
          <a:p>
            <a:fld id="{6B470ED6-101E-1F45-B70B-D147A8E03776}" type="slidenum">
              <a:rPr lang="da-DK" smtClean="0"/>
              <a:t>‹nr.›</a:t>
            </a:fld>
            <a:endParaRPr lang="da-DK"/>
          </a:p>
        </p:txBody>
      </p:sp>
    </p:spTree>
    <p:extLst>
      <p:ext uri="{BB962C8B-B14F-4D97-AF65-F5344CB8AC3E}">
        <p14:creationId xmlns:p14="http://schemas.microsoft.com/office/powerpoint/2010/main" val="1204273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0C979D-B1F1-494E-A143-34DF681E714F}"/>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1FDD5B30-B92E-EE47-9CF9-EE25C3CC6A7F}"/>
              </a:ext>
            </a:extLst>
          </p:cNvPr>
          <p:cNvSpPr>
            <a:spLocks noGrp="1"/>
          </p:cNvSpPr>
          <p:nvPr>
            <p:ph type="dt" sz="half" idx="10"/>
          </p:nvPr>
        </p:nvSpPr>
        <p:spPr/>
        <p:txBody>
          <a:bodyPr/>
          <a:lstStyle/>
          <a:p>
            <a:fld id="{502696AD-0DA1-D047-B43B-2F562BC7B529}" type="datetimeFigureOut">
              <a:rPr lang="da-DK" smtClean="0"/>
              <a:t>21.02.2022</a:t>
            </a:fld>
            <a:endParaRPr lang="da-DK"/>
          </a:p>
        </p:txBody>
      </p:sp>
      <p:sp>
        <p:nvSpPr>
          <p:cNvPr id="4" name="Pladsholder til sidefod 3">
            <a:extLst>
              <a:ext uri="{FF2B5EF4-FFF2-40B4-BE49-F238E27FC236}">
                <a16:creationId xmlns:a16="http://schemas.microsoft.com/office/drawing/2014/main" id="{C173F775-D116-A349-B048-84008551B8A6}"/>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21A88163-3792-5441-8E5E-4FE7D8F1214F}"/>
              </a:ext>
            </a:extLst>
          </p:cNvPr>
          <p:cNvSpPr>
            <a:spLocks noGrp="1"/>
          </p:cNvSpPr>
          <p:nvPr>
            <p:ph type="sldNum" sz="quarter" idx="12"/>
          </p:nvPr>
        </p:nvSpPr>
        <p:spPr/>
        <p:txBody>
          <a:bodyPr/>
          <a:lstStyle/>
          <a:p>
            <a:fld id="{6B470ED6-101E-1F45-B70B-D147A8E03776}" type="slidenum">
              <a:rPr lang="da-DK" smtClean="0"/>
              <a:t>‹nr.›</a:t>
            </a:fld>
            <a:endParaRPr lang="da-DK"/>
          </a:p>
        </p:txBody>
      </p:sp>
    </p:spTree>
    <p:extLst>
      <p:ext uri="{BB962C8B-B14F-4D97-AF65-F5344CB8AC3E}">
        <p14:creationId xmlns:p14="http://schemas.microsoft.com/office/powerpoint/2010/main" val="623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42DB1EC2-3559-1D43-9F10-57DAE584940E}"/>
              </a:ext>
            </a:extLst>
          </p:cNvPr>
          <p:cNvSpPr>
            <a:spLocks noGrp="1"/>
          </p:cNvSpPr>
          <p:nvPr>
            <p:ph type="dt" sz="half" idx="10"/>
          </p:nvPr>
        </p:nvSpPr>
        <p:spPr/>
        <p:txBody>
          <a:bodyPr/>
          <a:lstStyle/>
          <a:p>
            <a:fld id="{502696AD-0DA1-D047-B43B-2F562BC7B529}" type="datetimeFigureOut">
              <a:rPr lang="da-DK" smtClean="0"/>
              <a:t>21.02.2022</a:t>
            </a:fld>
            <a:endParaRPr lang="da-DK"/>
          </a:p>
        </p:txBody>
      </p:sp>
      <p:sp>
        <p:nvSpPr>
          <p:cNvPr id="3" name="Pladsholder til sidefod 2">
            <a:extLst>
              <a:ext uri="{FF2B5EF4-FFF2-40B4-BE49-F238E27FC236}">
                <a16:creationId xmlns:a16="http://schemas.microsoft.com/office/drawing/2014/main" id="{7348B65D-B10A-1F49-97B5-39F6511244A3}"/>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B9F4A1C-98F2-A14D-8619-10D36FF59335}"/>
              </a:ext>
            </a:extLst>
          </p:cNvPr>
          <p:cNvSpPr>
            <a:spLocks noGrp="1"/>
          </p:cNvSpPr>
          <p:nvPr>
            <p:ph type="sldNum" sz="quarter" idx="12"/>
          </p:nvPr>
        </p:nvSpPr>
        <p:spPr/>
        <p:txBody>
          <a:bodyPr/>
          <a:lstStyle/>
          <a:p>
            <a:fld id="{6B470ED6-101E-1F45-B70B-D147A8E03776}" type="slidenum">
              <a:rPr lang="da-DK" smtClean="0"/>
              <a:t>‹nr.›</a:t>
            </a:fld>
            <a:endParaRPr lang="da-DK"/>
          </a:p>
        </p:txBody>
      </p:sp>
    </p:spTree>
    <p:extLst>
      <p:ext uri="{BB962C8B-B14F-4D97-AF65-F5344CB8AC3E}">
        <p14:creationId xmlns:p14="http://schemas.microsoft.com/office/powerpoint/2010/main" val="3040688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5B09C9-41AC-0B4A-8B52-B1C82CB18792}"/>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979DFA1B-0784-A849-9027-1136B8B59D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5FA8B0A4-862A-254C-989B-78C45F10F9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566B8FDC-41A6-9A43-8521-436E10BDF751}"/>
              </a:ext>
            </a:extLst>
          </p:cNvPr>
          <p:cNvSpPr>
            <a:spLocks noGrp="1"/>
          </p:cNvSpPr>
          <p:nvPr>
            <p:ph type="dt" sz="half" idx="10"/>
          </p:nvPr>
        </p:nvSpPr>
        <p:spPr/>
        <p:txBody>
          <a:bodyPr/>
          <a:lstStyle/>
          <a:p>
            <a:fld id="{502696AD-0DA1-D047-B43B-2F562BC7B529}" type="datetimeFigureOut">
              <a:rPr lang="da-DK" smtClean="0"/>
              <a:t>21.02.2022</a:t>
            </a:fld>
            <a:endParaRPr lang="da-DK"/>
          </a:p>
        </p:txBody>
      </p:sp>
      <p:sp>
        <p:nvSpPr>
          <p:cNvPr id="6" name="Pladsholder til sidefod 5">
            <a:extLst>
              <a:ext uri="{FF2B5EF4-FFF2-40B4-BE49-F238E27FC236}">
                <a16:creationId xmlns:a16="http://schemas.microsoft.com/office/drawing/2014/main" id="{F348DFBF-CAD0-F847-8A61-24B64E698602}"/>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26279728-4797-9548-93FE-B603DCC3DEFE}"/>
              </a:ext>
            </a:extLst>
          </p:cNvPr>
          <p:cNvSpPr>
            <a:spLocks noGrp="1"/>
          </p:cNvSpPr>
          <p:nvPr>
            <p:ph type="sldNum" sz="quarter" idx="12"/>
          </p:nvPr>
        </p:nvSpPr>
        <p:spPr/>
        <p:txBody>
          <a:bodyPr/>
          <a:lstStyle/>
          <a:p>
            <a:fld id="{6B470ED6-101E-1F45-B70B-D147A8E03776}" type="slidenum">
              <a:rPr lang="da-DK" smtClean="0"/>
              <a:t>‹nr.›</a:t>
            </a:fld>
            <a:endParaRPr lang="da-DK"/>
          </a:p>
        </p:txBody>
      </p:sp>
    </p:spTree>
    <p:extLst>
      <p:ext uri="{BB962C8B-B14F-4D97-AF65-F5344CB8AC3E}">
        <p14:creationId xmlns:p14="http://schemas.microsoft.com/office/powerpoint/2010/main" val="3069968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E4E0F8-A2B0-1045-9566-6A724A9478BF}"/>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BDF54BB2-A9FF-1F4C-AB01-2AB2CB8BDD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144CF5F0-C931-2747-9AF4-32EE7E4AC4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989F7DB3-51E8-BE46-A5A9-E0DDA94AB153}"/>
              </a:ext>
            </a:extLst>
          </p:cNvPr>
          <p:cNvSpPr>
            <a:spLocks noGrp="1"/>
          </p:cNvSpPr>
          <p:nvPr>
            <p:ph type="dt" sz="half" idx="10"/>
          </p:nvPr>
        </p:nvSpPr>
        <p:spPr/>
        <p:txBody>
          <a:bodyPr/>
          <a:lstStyle/>
          <a:p>
            <a:fld id="{502696AD-0DA1-D047-B43B-2F562BC7B529}" type="datetimeFigureOut">
              <a:rPr lang="da-DK" smtClean="0"/>
              <a:t>21.02.2022</a:t>
            </a:fld>
            <a:endParaRPr lang="da-DK"/>
          </a:p>
        </p:txBody>
      </p:sp>
      <p:sp>
        <p:nvSpPr>
          <p:cNvPr id="6" name="Pladsholder til sidefod 5">
            <a:extLst>
              <a:ext uri="{FF2B5EF4-FFF2-40B4-BE49-F238E27FC236}">
                <a16:creationId xmlns:a16="http://schemas.microsoft.com/office/drawing/2014/main" id="{DD2D40C2-1811-CB4D-A164-9EFE9D5C5081}"/>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194087F1-E455-6E4D-98D3-74654EB0B040}"/>
              </a:ext>
            </a:extLst>
          </p:cNvPr>
          <p:cNvSpPr>
            <a:spLocks noGrp="1"/>
          </p:cNvSpPr>
          <p:nvPr>
            <p:ph type="sldNum" sz="quarter" idx="12"/>
          </p:nvPr>
        </p:nvSpPr>
        <p:spPr/>
        <p:txBody>
          <a:bodyPr/>
          <a:lstStyle/>
          <a:p>
            <a:fld id="{6B470ED6-101E-1F45-B70B-D147A8E03776}" type="slidenum">
              <a:rPr lang="da-DK" smtClean="0"/>
              <a:t>‹nr.›</a:t>
            </a:fld>
            <a:endParaRPr lang="da-DK"/>
          </a:p>
        </p:txBody>
      </p:sp>
    </p:spTree>
    <p:extLst>
      <p:ext uri="{BB962C8B-B14F-4D97-AF65-F5344CB8AC3E}">
        <p14:creationId xmlns:p14="http://schemas.microsoft.com/office/powerpoint/2010/main" val="2777402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9C442983-FA78-DF4A-B84F-2E1B9762DD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F982E1F3-9EA0-FF41-8788-47C79F30D4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A11BE745-D51E-A842-95D6-EE7BCF2443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2696AD-0DA1-D047-B43B-2F562BC7B529}" type="datetimeFigureOut">
              <a:rPr lang="da-DK" smtClean="0"/>
              <a:t>21.02.2022</a:t>
            </a:fld>
            <a:endParaRPr lang="da-DK"/>
          </a:p>
        </p:txBody>
      </p:sp>
      <p:sp>
        <p:nvSpPr>
          <p:cNvPr id="5" name="Pladsholder til sidefod 4">
            <a:extLst>
              <a:ext uri="{FF2B5EF4-FFF2-40B4-BE49-F238E27FC236}">
                <a16:creationId xmlns:a16="http://schemas.microsoft.com/office/drawing/2014/main" id="{D537B724-C0A4-744E-B93A-0F59192723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7F421C88-6B96-C144-A57D-AFF4255307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470ED6-101E-1F45-B70B-D147A8E03776}" type="slidenum">
              <a:rPr lang="da-DK" smtClean="0"/>
              <a:t>‹nr.›</a:t>
            </a:fld>
            <a:endParaRPr lang="da-DK"/>
          </a:p>
        </p:txBody>
      </p:sp>
    </p:spTree>
    <p:extLst>
      <p:ext uri="{BB962C8B-B14F-4D97-AF65-F5344CB8AC3E}">
        <p14:creationId xmlns:p14="http://schemas.microsoft.com/office/powerpoint/2010/main" val="3433707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dst.dk/da/Statistik/temaer/overblik-dansk-oekonomi" TargetMode="Externa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3.png"/></Relationships>
</file>

<file path=ppt/slides/_rels/slide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luksamfundetop.dk/kapitel-1/partifilm-1-1-1-1-1-1-1" TargetMode="Externa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04.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vimeo.com/539619969"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hyperlink" Target="https://www.dst.dk/da/Statistik/temaer/overblik-dansk-oekonomi" TargetMode="Externa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image" Target="../media/image2.png"/></Relationships>
</file>

<file path=ppt/slides/_rels/slide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7.png"/></Relationships>
</file>

<file path=ppt/slides/_rels/slide1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7.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7.png"/></Relationships>
</file>

<file path=ppt/slides/_rels/slide1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7.png"/></Relationships>
</file>

<file path=ppt/slides/_rels/slide1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hyperlink" Target="https://vimeo.com/588324832/0c98bdab3a" TargetMode="Externa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hyperlink" Target="https://vimeo.com/565344309" TargetMode="External"/><Relationship Id="rId2" Type="http://schemas.openxmlformats.org/officeDocument/2006/relationships/hyperlink" Target="https://vimeo.com/539619969"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hyperlink" Target="https://luksamfundetop.dk/kapitel-1/partifilm-1-1-1-1-1-1-1-1"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vimeo.com/539614990" TargetMode="Externa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hyperlink" Target="https://www.dst.dk/da/Statistik/emner/erhvervsliv/internationale-virksomheder/oekonomisk-globalisering" TargetMode="External"/><Relationship Id="rId2" Type="http://schemas.openxmlformats.org/officeDocument/2006/relationships/hyperlink" Target="https://www.dst.dk/da/Statistik/emner/oekonomi/betalingsbalance-og-udenrigshandel/import-og-eksport-af-varer-og-tjenester"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1.xml.rels><?xml version="1.0" encoding="UTF-8" standalone="yes"?>
<Relationships xmlns="http://schemas.openxmlformats.org/package/2006/relationships"><Relationship Id="rId3" Type="http://schemas.openxmlformats.org/officeDocument/2006/relationships/hyperlink" Target="https://www.oecdbetterlifeindex.org/#/11111111111"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vimeo.com/526028619" TargetMode="External"/><Relationship Id="rId2" Type="http://schemas.openxmlformats.org/officeDocument/2006/relationships/hyperlink" Target="https://vimeo.com/539614990"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tif"/><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tif"/><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tif"/><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tif"/><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2" Type="http://schemas.openxmlformats.org/officeDocument/2006/relationships/hyperlink" Target="https://vimeo.com/588324952/c08a662aa5"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s://vimeo.com/588324952/c08a662aa5"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vimeo.com/514322913" TargetMode="External"/><Relationship Id="rId2" Type="http://schemas.openxmlformats.org/officeDocument/2006/relationships/hyperlink" Target="https://vimeo.com/539619969"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kl.dk/tema/fremtidens-velfaerd/"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dst.dk/da/Statistik/temaer/overblik-dansk-oekonomi"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dst.dk/da/Statistik/temaer/overblik-dansk-oekonomi" TargetMode="Externa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3.png"/></Relationships>
</file>

<file path=ppt/slides/_rels/slide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dst.dk/da/Statistik/temaer/overblik-dansk-oekonomi" TargetMode="Externa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3.png"/></Relationships>
</file>

<file path=ppt/slides/_rels/slide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dst.dk/da/Statistik/temaer/overblik-dansk-oekonomi" TargetMode="Externa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3.png"/></Relationships>
</file>

<file path=ppt/slides/_rels/slide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dst.dk/da/Statistik/temaer/overblik-dansk-oekonomi" TargetMode="Externa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3.png"/></Relationships>
</file>

<file path=ppt/slides/_rels/slide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dst.dk/da/Statistik/temaer/overblik-dansk-oekonomi" TargetMode="Externa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3.png"/></Relationships>
</file>

<file path=ppt/slides/_rels/slide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643BE6C-86B7-4AB9-91E8-9B5DB45AC8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0"/>
            <a:ext cx="12188825" cy="42428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AE46899A-F141-7F48-A3DC-A59E4ECD994A}"/>
              </a:ext>
            </a:extLst>
          </p:cNvPr>
          <p:cNvSpPr>
            <a:spLocks noGrp="1"/>
          </p:cNvSpPr>
          <p:nvPr>
            <p:ph type="ctrTitle"/>
          </p:nvPr>
        </p:nvSpPr>
        <p:spPr>
          <a:xfrm>
            <a:off x="1293026" y="713195"/>
            <a:ext cx="9605948" cy="2318665"/>
          </a:xfrm>
        </p:spPr>
        <p:txBody>
          <a:bodyPr>
            <a:normAutofit/>
          </a:bodyPr>
          <a:lstStyle/>
          <a:p>
            <a:r>
              <a:rPr lang="da-DK" sz="5400" dirty="0">
                <a:solidFill>
                  <a:srgbClr val="FFFFFF"/>
                </a:solidFill>
              </a:rPr>
              <a:t>Velfærdsstat eller konkurrencestat? </a:t>
            </a:r>
          </a:p>
        </p:txBody>
      </p:sp>
      <p:sp>
        <p:nvSpPr>
          <p:cNvPr id="3" name="Undertitel 2">
            <a:extLst>
              <a:ext uri="{FF2B5EF4-FFF2-40B4-BE49-F238E27FC236}">
                <a16:creationId xmlns:a16="http://schemas.microsoft.com/office/drawing/2014/main" id="{38AEF4CC-1BE9-C248-A55B-EBFB987BB13B}"/>
              </a:ext>
            </a:extLst>
          </p:cNvPr>
          <p:cNvSpPr>
            <a:spLocks noGrp="1"/>
          </p:cNvSpPr>
          <p:nvPr>
            <p:ph type="subTitle" idx="1"/>
          </p:nvPr>
        </p:nvSpPr>
        <p:spPr>
          <a:xfrm>
            <a:off x="1627240" y="3031860"/>
            <a:ext cx="8937522" cy="1059373"/>
          </a:xfrm>
        </p:spPr>
        <p:txBody>
          <a:bodyPr>
            <a:normAutofit/>
          </a:bodyPr>
          <a:lstStyle/>
          <a:p>
            <a:r>
              <a:rPr lang="da-DK" dirty="0">
                <a:solidFill>
                  <a:srgbClr val="FFFFFF"/>
                </a:solidFill>
              </a:rPr>
              <a:t>Undervisningsforløb til samfundsfag c</a:t>
            </a:r>
          </a:p>
          <a:p>
            <a:r>
              <a:rPr lang="da-DK" dirty="0">
                <a:solidFill>
                  <a:srgbClr val="FFFFFF"/>
                </a:solidFill>
              </a:rPr>
              <a:t>Luk Samfundet Op! 4.udgave. </a:t>
            </a:r>
          </a:p>
          <a:p>
            <a:endParaRPr lang="da-DK" dirty="0">
              <a:solidFill>
                <a:srgbClr val="FFFFFF"/>
              </a:solidFill>
            </a:endParaRPr>
          </a:p>
          <a:p>
            <a:endParaRPr lang="da-DK" dirty="0">
              <a:solidFill>
                <a:srgbClr val="FFFFFF"/>
              </a:solidFill>
            </a:endParaRPr>
          </a:p>
        </p:txBody>
      </p:sp>
      <p:pic>
        <p:nvPicPr>
          <p:cNvPr id="6" name="Billede 5">
            <a:extLst>
              <a:ext uri="{FF2B5EF4-FFF2-40B4-BE49-F238E27FC236}">
                <a16:creationId xmlns:a16="http://schemas.microsoft.com/office/drawing/2014/main" id="{F8206476-88BF-3246-B3A8-D67C782CCF95}"/>
              </a:ext>
            </a:extLst>
          </p:cNvPr>
          <p:cNvPicPr>
            <a:picLocks noChangeAspect="1"/>
          </p:cNvPicPr>
          <p:nvPr/>
        </p:nvPicPr>
        <p:blipFill>
          <a:blip r:embed="rId2"/>
          <a:stretch/>
        </p:blipFill>
        <p:spPr>
          <a:xfrm>
            <a:off x="0" y="6204883"/>
            <a:ext cx="12192000" cy="713195"/>
          </a:xfrm>
          <a:prstGeom prst="rect">
            <a:avLst/>
          </a:prstGeom>
        </p:spPr>
      </p:pic>
    </p:spTree>
    <p:extLst>
      <p:ext uri="{BB962C8B-B14F-4D97-AF65-F5344CB8AC3E}">
        <p14:creationId xmlns:p14="http://schemas.microsoft.com/office/powerpoint/2010/main" val="2297084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a:xfrm>
            <a:off x="439060" y="620162"/>
            <a:ext cx="10515600" cy="1325563"/>
          </a:xfrm>
        </p:spPr>
        <p:txBody>
          <a:bodyPr>
            <a:normAutofit/>
          </a:bodyPr>
          <a:lstStyle/>
          <a:p>
            <a:r>
              <a:rPr lang="da-DK" sz="4000" dirty="0"/>
              <a:t>Analysér sammenhængen mellem danskernes indkomst og livskvalitet i Tabel 8.1</a:t>
            </a:r>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pic>
        <p:nvPicPr>
          <p:cNvPr id="5" name="Billede 4">
            <a:extLst>
              <a:ext uri="{FF2B5EF4-FFF2-40B4-BE49-F238E27FC236}">
                <a16:creationId xmlns:a16="http://schemas.microsoft.com/office/drawing/2014/main" id="{36DB8EF4-0648-7C4E-8856-6F49BCDB328C}"/>
              </a:ext>
            </a:extLst>
          </p:cNvPr>
          <p:cNvPicPr>
            <a:picLocks noChangeAspect="1"/>
          </p:cNvPicPr>
          <p:nvPr/>
        </p:nvPicPr>
        <p:blipFill>
          <a:blip r:embed="rId3"/>
          <a:stretch>
            <a:fillRect/>
          </a:stretch>
        </p:blipFill>
        <p:spPr>
          <a:xfrm>
            <a:off x="439059" y="1909120"/>
            <a:ext cx="7989323" cy="4164369"/>
          </a:xfrm>
          <a:prstGeom prst="rect">
            <a:avLst/>
          </a:prstGeom>
        </p:spPr>
      </p:pic>
    </p:spTree>
    <p:extLst>
      <p:ext uri="{BB962C8B-B14F-4D97-AF65-F5344CB8AC3E}">
        <p14:creationId xmlns:p14="http://schemas.microsoft.com/office/powerpoint/2010/main" val="7671698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a:xfrm>
            <a:off x="863600" y="365126"/>
            <a:ext cx="7851235" cy="5172074"/>
          </a:xfrm>
        </p:spPr>
        <p:txBody>
          <a:bodyPr>
            <a:noAutofit/>
          </a:bodyPr>
          <a:lstStyle/>
          <a:p>
            <a:r>
              <a:rPr lang="da-DK" sz="3000" b="1" dirty="0"/>
              <a:t>Undersøg det økonomiske mål: </a:t>
            </a:r>
            <a:br>
              <a:rPr lang="da-DK" sz="3000" b="1" dirty="0"/>
            </a:br>
            <a:r>
              <a:rPr lang="da-DK" sz="3000" b="1" dirty="0"/>
              <a:t>6. Bæredygtig udvikling og grøn vækst</a:t>
            </a:r>
            <a:br>
              <a:rPr lang="da-DK" sz="3000" b="1" dirty="0"/>
            </a:br>
            <a:r>
              <a:rPr lang="da-DK" sz="3000" b="1" dirty="0"/>
              <a:t>(Gruppeopgave – brug hjælpeark 10)</a:t>
            </a:r>
            <a:br>
              <a:rPr lang="da-DK" sz="3000" b="1" dirty="0"/>
            </a:br>
            <a:br>
              <a:rPr lang="da-DK" sz="3000" b="1" dirty="0"/>
            </a:br>
            <a:r>
              <a:rPr lang="da-DK" sz="3000" dirty="0"/>
              <a:t>1) Forklar, hvordan det økonomiske mål påvirker samfundsøkonomien – brug kredsløbet</a:t>
            </a:r>
            <a:br>
              <a:rPr lang="da-DK" sz="3000" dirty="0"/>
            </a:br>
            <a:r>
              <a:rPr lang="da-DK" sz="3000" dirty="0"/>
              <a:t>2) Overvej, hvordan det økonomiske mål påvirker den danske velfærdsmodel.</a:t>
            </a:r>
            <a:br>
              <a:rPr lang="da-DK" sz="3000" dirty="0"/>
            </a:br>
            <a:r>
              <a:rPr lang="da-DK" sz="3000" dirty="0"/>
              <a:t>3) Hvad er status pt for det økonomiske mål og hvordan det påvirker dansk økonomi og borgernes velfærd? Brug Danmarks Statistik: </a:t>
            </a:r>
            <a:r>
              <a:rPr lang="da-DK" sz="3000" dirty="0">
                <a:hlinkClick r:id="rId2"/>
              </a:rPr>
              <a:t>https://www.dst.dk/da/Statistik/temaer/overblik-dansk-oekonomi</a:t>
            </a:r>
            <a:r>
              <a:rPr lang="da-DK" sz="3000" dirty="0"/>
              <a:t>)</a:t>
            </a:r>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3"/>
          <a:stretch>
            <a:fillRect/>
          </a:stretch>
        </p:blipFill>
        <p:spPr>
          <a:xfrm>
            <a:off x="0" y="5854168"/>
            <a:ext cx="12192000" cy="1009466"/>
          </a:xfrm>
          <a:prstGeom prst="rect">
            <a:avLst/>
          </a:prstGeom>
        </p:spPr>
      </p:pic>
      <p:pic>
        <p:nvPicPr>
          <p:cNvPr id="5" name="Billede 4">
            <a:extLst>
              <a:ext uri="{FF2B5EF4-FFF2-40B4-BE49-F238E27FC236}">
                <a16:creationId xmlns:a16="http://schemas.microsoft.com/office/drawing/2014/main" id="{5E561982-9C0F-0E44-8674-B88A881F0B78}"/>
              </a:ext>
            </a:extLst>
          </p:cNvPr>
          <p:cNvPicPr>
            <a:picLocks noChangeAspect="1"/>
          </p:cNvPicPr>
          <p:nvPr/>
        </p:nvPicPr>
        <p:blipFill rotWithShape="1">
          <a:blip r:embed="rId4"/>
          <a:srcRect l="16224" t="22021"/>
          <a:stretch/>
        </p:blipFill>
        <p:spPr>
          <a:xfrm>
            <a:off x="9173278" y="365127"/>
            <a:ext cx="2634078" cy="2301874"/>
          </a:xfrm>
          <a:prstGeom prst="rect">
            <a:avLst/>
          </a:prstGeom>
        </p:spPr>
      </p:pic>
      <p:pic>
        <p:nvPicPr>
          <p:cNvPr id="6" name="Billede 5">
            <a:extLst>
              <a:ext uri="{FF2B5EF4-FFF2-40B4-BE49-F238E27FC236}">
                <a16:creationId xmlns:a16="http://schemas.microsoft.com/office/drawing/2014/main" id="{450640B8-247B-2342-AE63-F9751611DC52}"/>
              </a:ext>
            </a:extLst>
          </p:cNvPr>
          <p:cNvPicPr>
            <a:picLocks noChangeAspect="1"/>
          </p:cNvPicPr>
          <p:nvPr/>
        </p:nvPicPr>
        <p:blipFill>
          <a:blip r:embed="rId5"/>
          <a:stretch>
            <a:fillRect/>
          </a:stretch>
        </p:blipFill>
        <p:spPr>
          <a:xfrm>
            <a:off x="8714835" y="3036573"/>
            <a:ext cx="3092521" cy="2848648"/>
          </a:xfrm>
          <a:prstGeom prst="rect">
            <a:avLst/>
          </a:prstGeom>
        </p:spPr>
      </p:pic>
    </p:spTree>
    <p:extLst>
      <p:ext uri="{BB962C8B-B14F-4D97-AF65-F5344CB8AC3E}">
        <p14:creationId xmlns:p14="http://schemas.microsoft.com/office/powerpoint/2010/main" val="30676004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a:xfrm>
            <a:off x="838200" y="2472220"/>
            <a:ext cx="10515600" cy="1325563"/>
          </a:xfrm>
        </p:spPr>
        <p:txBody>
          <a:bodyPr>
            <a:noAutofit/>
          </a:bodyPr>
          <a:lstStyle/>
          <a:p>
            <a:pPr algn="ctr"/>
            <a:r>
              <a:rPr lang="da-DK" sz="6000" b="1" dirty="0"/>
              <a:t>Temaer:</a:t>
            </a:r>
            <a:br>
              <a:rPr lang="da-DK" sz="6000" b="1" dirty="0"/>
            </a:br>
            <a:r>
              <a:rPr lang="da-DK" sz="6000" b="1" dirty="0"/>
              <a:t>Økonomiske mål og partier</a:t>
            </a:r>
            <a:endParaRPr lang="da-DK" sz="6000"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118700750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A68D18-CE68-F043-BBE4-6DB17E63CFED}"/>
              </a:ext>
            </a:extLst>
          </p:cNvPr>
          <p:cNvSpPr>
            <a:spLocks noGrp="1"/>
          </p:cNvSpPr>
          <p:nvPr>
            <p:ph type="title"/>
          </p:nvPr>
        </p:nvSpPr>
        <p:spPr>
          <a:xfrm>
            <a:off x="220682" y="0"/>
            <a:ext cx="6560127" cy="6020790"/>
          </a:xfrm>
        </p:spPr>
        <p:txBody>
          <a:bodyPr>
            <a:noAutofit/>
          </a:bodyPr>
          <a:lstStyle/>
          <a:p>
            <a:br>
              <a:rPr lang="da-DK" sz="3000" b="1" dirty="0"/>
            </a:br>
            <a:r>
              <a:rPr lang="da-DK" sz="3000" b="1" dirty="0"/>
              <a:t>Partianalyse (gruppeopgave med oplæg) Brug hjælpeark 6</a:t>
            </a:r>
            <a:br>
              <a:rPr lang="da-DK" sz="3000" b="1" dirty="0"/>
            </a:br>
            <a:br>
              <a:rPr lang="da-DK" sz="3000" dirty="0"/>
            </a:br>
            <a:r>
              <a:rPr lang="da-DK" sz="3000" dirty="0"/>
              <a:t>1) Grupperne får forskellige partier</a:t>
            </a:r>
            <a:br>
              <a:rPr lang="da-DK" sz="3000" dirty="0"/>
            </a:br>
            <a:r>
              <a:rPr lang="da-DK" sz="3000" dirty="0"/>
              <a:t>2) Grupperne ser partifilm: </a:t>
            </a:r>
            <a:r>
              <a:rPr lang="da-DK" sz="3000" dirty="0">
                <a:hlinkClick r:id="rId2"/>
              </a:rPr>
              <a:t>https://luksamfundetop.dk/kapitel-1/partifilm-1-1-1-1-1-1-1</a:t>
            </a:r>
            <a:br>
              <a:rPr lang="da-DK" sz="3000" dirty="0"/>
            </a:br>
            <a:r>
              <a:rPr lang="da-DK" sz="3000" dirty="0"/>
              <a:t>og undersøger partiernes holdninger til de økonomiske mål. Er nogle mål vigtigere end andre? </a:t>
            </a:r>
            <a:br>
              <a:rPr lang="da-DK" sz="3000" dirty="0"/>
            </a:br>
            <a:r>
              <a:rPr lang="da-DK" sz="3000" dirty="0"/>
              <a:t>3) Grupperne holder oplæg om partierne og deres holdninger til dansk økonomi</a:t>
            </a:r>
          </a:p>
        </p:txBody>
      </p:sp>
      <p:graphicFrame>
        <p:nvGraphicFramePr>
          <p:cNvPr id="6" name="Pladsholder til indhold 5">
            <a:extLst>
              <a:ext uri="{FF2B5EF4-FFF2-40B4-BE49-F238E27FC236}">
                <a16:creationId xmlns:a16="http://schemas.microsoft.com/office/drawing/2014/main" id="{35CD2B17-0C3C-9444-8C63-476A23380F3C}"/>
              </a:ext>
            </a:extLst>
          </p:cNvPr>
          <p:cNvGraphicFramePr>
            <a:graphicFrameLocks noGrp="1"/>
          </p:cNvGraphicFramePr>
          <p:nvPr>
            <p:ph idx="1"/>
          </p:nvPr>
        </p:nvGraphicFramePr>
        <p:xfrm>
          <a:off x="7317571" y="304606"/>
          <a:ext cx="4036229" cy="6248788"/>
        </p:xfrm>
        <a:graphic>
          <a:graphicData uri="http://schemas.openxmlformats.org/drawingml/2006/table">
            <a:tbl>
              <a:tblPr firstRow="1" bandRow="1"/>
              <a:tblGrid>
                <a:gridCol w="2981135">
                  <a:extLst>
                    <a:ext uri="{9D8B030D-6E8A-4147-A177-3AD203B41FA5}">
                      <a16:colId xmlns:a16="http://schemas.microsoft.com/office/drawing/2014/main" val="3207604900"/>
                    </a:ext>
                  </a:extLst>
                </a:gridCol>
                <a:gridCol w="1055094">
                  <a:extLst>
                    <a:ext uri="{9D8B030D-6E8A-4147-A177-3AD203B41FA5}">
                      <a16:colId xmlns:a16="http://schemas.microsoft.com/office/drawing/2014/main" val="1262699994"/>
                    </a:ext>
                  </a:extLst>
                </a:gridCol>
              </a:tblGrid>
              <a:tr h="393192">
                <a:tc>
                  <a:txBody>
                    <a:bodyPr/>
                    <a:lstStyle/>
                    <a:p>
                      <a:pPr algn="l" fontAlgn="t">
                        <a:lnSpc>
                          <a:spcPct val="107000"/>
                        </a:lnSpc>
                        <a:spcBef>
                          <a:spcPts val="0"/>
                        </a:spcBef>
                        <a:spcAft>
                          <a:spcPts val="0"/>
                        </a:spcAft>
                      </a:pPr>
                      <a:r>
                        <a:rPr lang="da-DK" sz="1500" b="1"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Parti</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472C4"/>
                    </a:solidFill>
                  </a:tcPr>
                </a:tc>
                <a:tc>
                  <a:txBody>
                    <a:bodyPr/>
                    <a:lstStyle/>
                    <a:p>
                      <a:pPr algn="l" fontAlgn="t">
                        <a:spcBef>
                          <a:spcPts val="0"/>
                        </a:spcBef>
                        <a:spcAft>
                          <a:spcPts val="0"/>
                        </a:spcAft>
                      </a:pP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2284291330"/>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Enhedslisten</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fontAlgn="t">
                        <a:spcBef>
                          <a:spcPts val="0"/>
                        </a:spcBef>
                        <a:spcAft>
                          <a:spcPts val="0"/>
                        </a:spcAft>
                      </a:pP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142659441"/>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SF</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t">
                        <a:spcBef>
                          <a:spcPts val="0"/>
                        </a:spcBef>
                        <a:spcAft>
                          <a:spcPts val="0"/>
                        </a:spcAft>
                      </a:pP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2638242910"/>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Socialdemokratiet</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fontAlgn="t">
                        <a:spcBef>
                          <a:spcPts val="0"/>
                        </a:spcBef>
                        <a:spcAft>
                          <a:spcPts val="0"/>
                        </a:spcAft>
                      </a:pP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951183033"/>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Radikale Venstre</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t">
                        <a:spcBef>
                          <a:spcPts val="0"/>
                        </a:spcBef>
                        <a:spcAft>
                          <a:spcPts val="0"/>
                        </a:spcAft>
                      </a:pP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3066860953"/>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Venstre</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fontAlgn="t">
                        <a:spcBef>
                          <a:spcPts val="0"/>
                        </a:spcBef>
                        <a:spcAft>
                          <a:spcPts val="0"/>
                        </a:spcAft>
                      </a:pPr>
                      <a:endParaRPr lang="da-DK" sz="2200" b="0" i="0" u="none" strike="noStrike" dirty="0">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827149495"/>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Liberal Alliance</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t">
                        <a:spcBef>
                          <a:spcPts val="0"/>
                        </a:spcBef>
                        <a:spcAft>
                          <a:spcPts val="0"/>
                        </a:spcAft>
                      </a:pP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999731173"/>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Dansk Folkeparti</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fontAlgn="t">
                        <a:spcBef>
                          <a:spcPts val="0"/>
                        </a:spcBef>
                        <a:spcAft>
                          <a:spcPts val="0"/>
                        </a:spcAft>
                      </a:pP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4135207737"/>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Nye Borgerlige</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t">
                        <a:spcBef>
                          <a:spcPts val="0"/>
                        </a:spcBef>
                        <a:spcAft>
                          <a:spcPts val="0"/>
                        </a:spcAft>
                      </a:pP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3678126721"/>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Konservative</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fontAlgn="t">
                        <a:spcBef>
                          <a:spcPts val="0"/>
                        </a:spcBef>
                        <a:spcAft>
                          <a:spcPts val="0"/>
                        </a:spcAft>
                      </a:pP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183452857"/>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Moderaterne</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t">
                        <a:spcBef>
                          <a:spcPts val="0"/>
                        </a:spcBef>
                        <a:spcAft>
                          <a:spcPts val="0"/>
                        </a:spcAft>
                      </a:pP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177274440"/>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Alternativet</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fontAlgn="t">
                        <a:spcBef>
                          <a:spcPts val="0"/>
                        </a:spcBef>
                        <a:spcAft>
                          <a:spcPts val="0"/>
                        </a:spcAft>
                      </a:pP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948805764"/>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Kristendemokraterne</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t">
                        <a:spcBef>
                          <a:spcPts val="0"/>
                        </a:spcBef>
                        <a:spcAft>
                          <a:spcPts val="0"/>
                        </a:spcAft>
                      </a:pP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4027117812"/>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Frie Grønne</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fontAlgn="t">
                        <a:spcBef>
                          <a:spcPts val="0"/>
                        </a:spcBef>
                        <a:spcAft>
                          <a:spcPts val="0"/>
                        </a:spcAft>
                      </a:pPr>
                      <a:endParaRPr lang="da-DK" sz="2200" b="0" i="0" u="none" strike="noStrike" dirty="0">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317852030"/>
                  </a:ext>
                </a:extLst>
              </a:tr>
            </a:tbl>
          </a:graphicData>
        </a:graphic>
      </p:graphicFrame>
      <p:pic>
        <p:nvPicPr>
          <p:cNvPr id="5" name="Billede 4">
            <a:extLst>
              <a:ext uri="{FF2B5EF4-FFF2-40B4-BE49-F238E27FC236}">
                <a16:creationId xmlns:a16="http://schemas.microsoft.com/office/drawing/2014/main" id="{2368E777-C955-DD4D-8F6A-8002B04B524F}"/>
              </a:ext>
            </a:extLst>
          </p:cNvPr>
          <p:cNvPicPr>
            <a:picLocks noChangeAspect="1"/>
          </p:cNvPicPr>
          <p:nvPr/>
        </p:nvPicPr>
        <p:blipFill>
          <a:blip r:embed="rId3"/>
          <a:stretch>
            <a:fillRect/>
          </a:stretch>
        </p:blipFill>
        <p:spPr>
          <a:xfrm>
            <a:off x="0" y="5854168"/>
            <a:ext cx="12192000" cy="1009466"/>
          </a:xfrm>
          <a:prstGeom prst="rect">
            <a:avLst/>
          </a:prstGeom>
        </p:spPr>
      </p:pic>
    </p:spTree>
    <p:extLst>
      <p:ext uri="{BB962C8B-B14F-4D97-AF65-F5344CB8AC3E}">
        <p14:creationId xmlns:p14="http://schemas.microsoft.com/office/powerpoint/2010/main" val="39782370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a:xfrm>
            <a:off x="863600" y="365126"/>
            <a:ext cx="7851235" cy="5172074"/>
          </a:xfrm>
        </p:spPr>
        <p:txBody>
          <a:bodyPr>
            <a:noAutofit/>
          </a:bodyPr>
          <a:lstStyle/>
          <a:p>
            <a:r>
              <a:rPr lang="da-DK" sz="3000" b="1" dirty="0"/>
              <a:t>Diskussion og opsamling. (Klasse)</a:t>
            </a:r>
            <a:br>
              <a:rPr lang="da-DK" sz="3000" b="1" dirty="0"/>
            </a:br>
            <a:br>
              <a:rPr lang="da-DK" sz="3000" dirty="0">
                <a:solidFill>
                  <a:prstClr val="black"/>
                </a:solidFill>
              </a:rPr>
            </a:br>
            <a:r>
              <a:rPr lang="da-DK" sz="3000" dirty="0">
                <a:solidFill>
                  <a:prstClr val="black"/>
                </a:solidFill>
              </a:rPr>
              <a:t>Hvordan påvirker økonomiske mål dansk økonomi?</a:t>
            </a:r>
            <a:br>
              <a:rPr lang="da-DK" sz="3000" dirty="0">
                <a:solidFill>
                  <a:prstClr val="black"/>
                </a:solidFill>
              </a:rPr>
            </a:br>
            <a:br>
              <a:rPr lang="da-DK" sz="3000" dirty="0">
                <a:solidFill>
                  <a:prstClr val="black"/>
                </a:solidFill>
              </a:rPr>
            </a:br>
            <a:r>
              <a:rPr lang="da-DK" sz="3000" dirty="0">
                <a:solidFill>
                  <a:prstClr val="black"/>
                </a:solidFill>
              </a:rPr>
              <a:t>Hvordan påvirker økonomiske mål borgernes velstand og velfærd?</a:t>
            </a:r>
            <a:br>
              <a:rPr lang="da-DK" sz="3000" dirty="0">
                <a:solidFill>
                  <a:prstClr val="black"/>
                </a:solidFill>
              </a:rPr>
            </a:br>
            <a:br>
              <a:rPr lang="da-DK" sz="3000" dirty="0">
                <a:solidFill>
                  <a:prstClr val="black"/>
                </a:solidFill>
              </a:rPr>
            </a:br>
            <a:r>
              <a:rPr lang="da-DK" sz="3000" dirty="0">
                <a:solidFill>
                  <a:prstClr val="black"/>
                </a:solidFill>
              </a:rPr>
              <a:t>Hænger partier og ideologier sammen med bestemte økonomiske mål og prioriteringer?</a:t>
            </a:r>
            <a:br>
              <a:rPr lang="da-DK" sz="3000" dirty="0">
                <a:solidFill>
                  <a:prstClr val="black"/>
                </a:solidFill>
              </a:rPr>
            </a:br>
            <a:br>
              <a:rPr lang="da-DK" sz="3000" dirty="0">
                <a:solidFill>
                  <a:prstClr val="black"/>
                </a:solidFill>
              </a:rPr>
            </a:br>
            <a:r>
              <a:rPr lang="da-DK" sz="3000" dirty="0">
                <a:solidFill>
                  <a:prstClr val="black"/>
                </a:solidFill>
              </a:rPr>
              <a:t>Er der konflikter mellem forskellige økonomiske mål? </a:t>
            </a:r>
            <a:br>
              <a:rPr lang="da-DK" sz="3200" b="1" dirty="0">
                <a:solidFill>
                  <a:prstClr val="black"/>
                </a:solidFill>
              </a:rPr>
            </a:br>
            <a:endParaRPr lang="da-DK" sz="3000"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pic>
        <p:nvPicPr>
          <p:cNvPr id="5" name="Billede 4">
            <a:extLst>
              <a:ext uri="{FF2B5EF4-FFF2-40B4-BE49-F238E27FC236}">
                <a16:creationId xmlns:a16="http://schemas.microsoft.com/office/drawing/2014/main" id="{5E561982-9C0F-0E44-8674-B88A881F0B78}"/>
              </a:ext>
            </a:extLst>
          </p:cNvPr>
          <p:cNvPicPr>
            <a:picLocks noChangeAspect="1"/>
          </p:cNvPicPr>
          <p:nvPr/>
        </p:nvPicPr>
        <p:blipFill rotWithShape="1">
          <a:blip r:embed="rId3"/>
          <a:srcRect l="16224" t="22021"/>
          <a:stretch/>
        </p:blipFill>
        <p:spPr>
          <a:xfrm>
            <a:off x="9173278" y="365127"/>
            <a:ext cx="2634078" cy="2301874"/>
          </a:xfrm>
          <a:prstGeom prst="rect">
            <a:avLst/>
          </a:prstGeom>
        </p:spPr>
      </p:pic>
      <p:pic>
        <p:nvPicPr>
          <p:cNvPr id="6" name="Billede 5">
            <a:extLst>
              <a:ext uri="{FF2B5EF4-FFF2-40B4-BE49-F238E27FC236}">
                <a16:creationId xmlns:a16="http://schemas.microsoft.com/office/drawing/2014/main" id="{450640B8-247B-2342-AE63-F9751611DC52}"/>
              </a:ext>
            </a:extLst>
          </p:cNvPr>
          <p:cNvPicPr>
            <a:picLocks noChangeAspect="1"/>
          </p:cNvPicPr>
          <p:nvPr/>
        </p:nvPicPr>
        <p:blipFill>
          <a:blip r:embed="rId4"/>
          <a:stretch>
            <a:fillRect/>
          </a:stretch>
        </p:blipFill>
        <p:spPr>
          <a:xfrm>
            <a:off x="8714835" y="3036573"/>
            <a:ext cx="3092521" cy="2848648"/>
          </a:xfrm>
          <a:prstGeom prst="rect">
            <a:avLst/>
          </a:prstGeom>
        </p:spPr>
      </p:pic>
    </p:spTree>
    <p:extLst>
      <p:ext uri="{BB962C8B-B14F-4D97-AF65-F5344CB8AC3E}">
        <p14:creationId xmlns:p14="http://schemas.microsoft.com/office/powerpoint/2010/main" val="75559573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643BE6C-86B7-4AB9-91E8-9B5DB45AC8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0"/>
            <a:ext cx="12188825" cy="42428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AE46899A-F141-7F48-A3DC-A59E4ECD994A}"/>
              </a:ext>
            </a:extLst>
          </p:cNvPr>
          <p:cNvSpPr>
            <a:spLocks noGrp="1"/>
          </p:cNvSpPr>
          <p:nvPr>
            <p:ph type="ctrTitle"/>
          </p:nvPr>
        </p:nvSpPr>
        <p:spPr>
          <a:xfrm>
            <a:off x="1293026" y="713195"/>
            <a:ext cx="9605948" cy="2318665"/>
          </a:xfrm>
        </p:spPr>
        <p:txBody>
          <a:bodyPr>
            <a:normAutofit/>
          </a:bodyPr>
          <a:lstStyle/>
          <a:p>
            <a:r>
              <a:rPr lang="da-DK" sz="5400" dirty="0">
                <a:solidFill>
                  <a:srgbClr val="FFFFFF"/>
                </a:solidFill>
              </a:rPr>
              <a:t>Velfærdsstat eller konkurrencestat? </a:t>
            </a:r>
          </a:p>
        </p:txBody>
      </p:sp>
      <p:sp>
        <p:nvSpPr>
          <p:cNvPr id="3" name="Undertitel 2">
            <a:extLst>
              <a:ext uri="{FF2B5EF4-FFF2-40B4-BE49-F238E27FC236}">
                <a16:creationId xmlns:a16="http://schemas.microsoft.com/office/drawing/2014/main" id="{38AEF4CC-1BE9-C248-A55B-EBFB987BB13B}"/>
              </a:ext>
            </a:extLst>
          </p:cNvPr>
          <p:cNvSpPr>
            <a:spLocks noGrp="1"/>
          </p:cNvSpPr>
          <p:nvPr>
            <p:ph type="subTitle" idx="1"/>
          </p:nvPr>
        </p:nvSpPr>
        <p:spPr>
          <a:xfrm>
            <a:off x="1627240" y="3031860"/>
            <a:ext cx="8937522" cy="1059373"/>
          </a:xfrm>
        </p:spPr>
        <p:txBody>
          <a:bodyPr>
            <a:normAutofit/>
          </a:bodyPr>
          <a:lstStyle/>
          <a:p>
            <a:r>
              <a:rPr lang="da-DK" sz="1700" dirty="0">
                <a:solidFill>
                  <a:srgbClr val="FFFFFF"/>
                </a:solidFill>
              </a:rPr>
              <a:t>Modul 6</a:t>
            </a:r>
          </a:p>
          <a:p>
            <a:r>
              <a:rPr lang="da-DK" sz="1700" dirty="0">
                <a:solidFill>
                  <a:srgbClr val="FFFFFF"/>
                </a:solidFill>
              </a:rPr>
              <a:t>Side 186-192 i Luk Samfundet Op! 4.udgave. </a:t>
            </a:r>
          </a:p>
          <a:p>
            <a:endParaRPr lang="da-DK" sz="1700" dirty="0">
              <a:solidFill>
                <a:srgbClr val="FFFFFF"/>
              </a:solidFill>
            </a:endParaRPr>
          </a:p>
          <a:p>
            <a:endParaRPr lang="da-DK" sz="1700" dirty="0">
              <a:solidFill>
                <a:srgbClr val="FFFFFF"/>
              </a:solidFill>
            </a:endParaRPr>
          </a:p>
        </p:txBody>
      </p:sp>
      <p:pic>
        <p:nvPicPr>
          <p:cNvPr id="7" name="Billede 6">
            <a:extLst>
              <a:ext uri="{FF2B5EF4-FFF2-40B4-BE49-F238E27FC236}">
                <a16:creationId xmlns:a16="http://schemas.microsoft.com/office/drawing/2014/main" id="{7EF6E9C4-BDD6-8D42-8FD7-BA83F90CA252}"/>
              </a:ext>
            </a:extLst>
          </p:cNvPr>
          <p:cNvPicPr>
            <a:picLocks noChangeAspect="1"/>
          </p:cNvPicPr>
          <p:nvPr/>
        </p:nvPicPr>
        <p:blipFill>
          <a:blip r:embed="rId2"/>
          <a:stretch/>
        </p:blipFill>
        <p:spPr>
          <a:xfrm>
            <a:off x="0" y="6204883"/>
            <a:ext cx="12192000" cy="713195"/>
          </a:xfrm>
          <a:prstGeom prst="rect">
            <a:avLst/>
          </a:prstGeom>
        </p:spPr>
      </p:pic>
    </p:spTree>
    <p:extLst>
      <p:ext uri="{BB962C8B-B14F-4D97-AF65-F5344CB8AC3E}">
        <p14:creationId xmlns:p14="http://schemas.microsoft.com/office/powerpoint/2010/main" val="59135139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a:bodyPr>
          <a:lstStyle/>
          <a:p>
            <a:endParaRPr lang="da-DK" sz="6000" dirty="0"/>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p:txBody>
          <a:bodyPr/>
          <a:lstStyle/>
          <a:p>
            <a:pPr marL="0" indent="0">
              <a:buNone/>
            </a:pPr>
            <a:endParaRPr lang="da-DK" sz="4000" dirty="0">
              <a:hlinkClick r:id="rId2"/>
            </a:endParaRPr>
          </a:p>
          <a:p>
            <a:pPr marL="0" indent="0">
              <a:buNone/>
            </a:pPr>
            <a:r>
              <a:rPr lang="da-DK" sz="4000" dirty="0">
                <a:hlinkClick r:id="rId2"/>
              </a:rPr>
              <a:t>https://vimeo.com/539619969</a:t>
            </a:r>
            <a:endParaRPr lang="da-DK" sz="4000" dirty="0"/>
          </a:p>
          <a:p>
            <a:pPr marL="0" indent="0">
              <a:buNone/>
            </a:pPr>
            <a:endParaRPr lang="da-DK" sz="4000" i="1"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3"/>
          <a:stretch>
            <a:fillRect/>
          </a:stretch>
        </p:blipFill>
        <p:spPr>
          <a:xfrm>
            <a:off x="0" y="5854168"/>
            <a:ext cx="12192000" cy="1009466"/>
          </a:xfrm>
          <a:prstGeom prst="rect">
            <a:avLst/>
          </a:prstGeom>
        </p:spPr>
      </p:pic>
      <p:pic>
        <p:nvPicPr>
          <p:cNvPr id="5" name="Billede 4">
            <a:extLst>
              <a:ext uri="{FF2B5EF4-FFF2-40B4-BE49-F238E27FC236}">
                <a16:creationId xmlns:a16="http://schemas.microsoft.com/office/drawing/2014/main" id="{A1CA481B-FB3B-374C-AC86-89AED97B4319}"/>
              </a:ext>
            </a:extLst>
          </p:cNvPr>
          <p:cNvPicPr>
            <a:picLocks noChangeAspect="1"/>
          </p:cNvPicPr>
          <p:nvPr/>
        </p:nvPicPr>
        <p:blipFill>
          <a:blip r:embed="rId4"/>
          <a:stretch>
            <a:fillRect/>
          </a:stretch>
        </p:blipFill>
        <p:spPr>
          <a:xfrm>
            <a:off x="6324600" y="3553426"/>
            <a:ext cx="4423123" cy="2165805"/>
          </a:xfrm>
          <a:prstGeom prst="rect">
            <a:avLst/>
          </a:prstGeom>
        </p:spPr>
      </p:pic>
      <p:sp>
        <p:nvSpPr>
          <p:cNvPr id="6" name="Titel 1">
            <a:extLst>
              <a:ext uri="{FF2B5EF4-FFF2-40B4-BE49-F238E27FC236}">
                <a16:creationId xmlns:a16="http://schemas.microsoft.com/office/drawing/2014/main" id="{66DCEDCF-194C-C849-9CE3-863BF9654A7F}"/>
              </a:ext>
            </a:extLst>
          </p:cNvPr>
          <p:cNvSpPr txBox="1">
            <a:spLocks/>
          </p:cNvSpPr>
          <p:nvPr/>
        </p:nvSpPr>
        <p:spPr>
          <a:xfrm>
            <a:off x="838200" y="365125"/>
            <a:ext cx="10515600" cy="21658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dirty="0"/>
              <a:t>Se instruktionsvideoen om økonomiske konjunkturer</a:t>
            </a:r>
          </a:p>
        </p:txBody>
      </p:sp>
    </p:spTree>
    <p:extLst>
      <p:ext uri="{BB962C8B-B14F-4D97-AF65-F5344CB8AC3E}">
        <p14:creationId xmlns:p14="http://schemas.microsoft.com/office/powerpoint/2010/main" val="405902255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a:bodyPr>
          <a:lstStyle/>
          <a:p>
            <a:r>
              <a:rPr lang="da-DK" sz="6000" dirty="0"/>
              <a:t>Konjunktursvingninger</a:t>
            </a:r>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p:txBody>
          <a:bodyPr/>
          <a:lstStyle/>
          <a:p>
            <a:pPr marL="0" indent="0">
              <a:buNone/>
            </a:pPr>
            <a:r>
              <a:rPr lang="da-DK" dirty="0"/>
              <a:t>Konjunktursvingninger fortæller, hvordan situationen eller aktivitetsniveauet er i samfundsøkonomien. Den samfundsøkonomiske tilstand kan ret hurtigt ændres, og konjunkturerne kan svinge mellem: </a:t>
            </a:r>
          </a:p>
          <a:p>
            <a:r>
              <a:rPr lang="da-DK" b="1" dirty="0"/>
              <a:t>Opgangskonjunktur</a:t>
            </a:r>
            <a:r>
              <a:rPr lang="da-DK" dirty="0"/>
              <a:t> (stigende vækst i BNP og faldende arbejdsløshed) </a:t>
            </a:r>
            <a:endParaRPr lang="da-DK" sz="4000" dirty="0"/>
          </a:p>
          <a:p>
            <a:r>
              <a:rPr lang="da-DK" b="1" dirty="0"/>
              <a:t>Højkonjunktur</a:t>
            </a:r>
            <a:r>
              <a:rPr lang="da-DK" dirty="0"/>
              <a:t> (stabil høj vækst i BNP og lav arbejdsløshed) </a:t>
            </a:r>
            <a:endParaRPr lang="da-DK" sz="4000" dirty="0"/>
          </a:p>
          <a:p>
            <a:r>
              <a:rPr lang="da-DK" b="1" dirty="0"/>
              <a:t>Nedgangskonjunktur</a:t>
            </a:r>
            <a:r>
              <a:rPr lang="da-DK" dirty="0"/>
              <a:t> (faldende vækst i BNP og stigende arbejdsløshed) </a:t>
            </a:r>
            <a:endParaRPr lang="da-DK" sz="4000" dirty="0"/>
          </a:p>
          <a:p>
            <a:r>
              <a:rPr lang="da-DK" b="1" dirty="0"/>
              <a:t>Lavkonjunktur</a:t>
            </a:r>
            <a:r>
              <a:rPr lang="da-DK" dirty="0"/>
              <a:t> (stabil lav vækst i BNP og høj arbejdsløshed) </a:t>
            </a:r>
            <a:endParaRPr lang="da-DK" sz="4000" dirty="0"/>
          </a:p>
          <a:p>
            <a:pPr marL="0" indent="0">
              <a:buNone/>
            </a:pPr>
            <a:endParaRPr lang="da-DK" sz="4000" dirty="0"/>
          </a:p>
          <a:p>
            <a:pPr marL="0" indent="0">
              <a:buNone/>
            </a:pPr>
            <a:endParaRPr lang="da-DK" sz="4000" i="1"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180254001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a:bodyPr>
          <a:lstStyle/>
          <a:p>
            <a:endParaRPr lang="da-DK" sz="6000" dirty="0"/>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p:txBody>
          <a:bodyPr/>
          <a:lstStyle/>
          <a:p>
            <a:pPr marL="0" indent="0">
              <a:buNone/>
            </a:pPr>
            <a:endParaRPr lang="da-DK" sz="4000" i="1"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pic>
        <p:nvPicPr>
          <p:cNvPr id="5" name="Billede 4">
            <a:extLst>
              <a:ext uri="{FF2B5EF4-FFF2-40B4-BE49-F238E27FC236}">
                <a16:creationId xmlns:a16="http://schemas.microsoft.com/office/drawing/2014/main" id="{A1CA481B-FB3B-374C-AC86-89AED97B4319}"/>
              </a:ext>
            </a:extLst>
          </p:cNvPr>
          <p:cNvPicPr>
            <a:picLocks noChangeAspect="1"/>
          </p:cNvPicPr>
          <p:nvPr/>
        </p:nvPicPr>
        <p:blipFill>
          <a:blip r:embed="rId3"/>
          <a:stretch>
            <a:fillRect/>
          </a:stretch>
        </p:blipFill>
        <p:spPr>
          <a:xfrm>
            <a:off x="315686" y="365125"/>
            <a:ext cx="10869837" cy="5322472"/>
          </a:xfrm>
          <a:prstGeom prst="rect">
            <a:avLst/>
          </a:prstGeom>
        </p:spPr>
      </p:pic>
    </p:spTree>
    <p:extLst>
      <p:ext uri="{BB962C8B-B14F-4D97-AF65-F5344CB8AC3E}">
        <p14:creationId xmlns:p14="http://schemas.microsoft.com/office/powerpoint/2010/main" val="359180545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800E0629-2F8A-F947-9C8B-C2C1604D2AD8}"/>
              </a:ext>
            </a:extLst>
          </p:cNvPr>
          <p:cNvPicPr>
            <a:picLocks noChangeAspect="1"/>
          </p:cNvPicPr>
          <p:nvPr/>
        </p:nvPicPr>
        <p:blipFill rotWithShape="1">
          <a:blip r:embed="rId2"/>
          <a:srcRect l="16224" t="22021"/>
          <a:stretch/>
        </p:blipFill>
        <p:spPr>
          <a:xfrm>
            <a:off x="6808640" y="1882383"/>
            <a:ext cx="2634078" cy="2301874"/>
          </a:xfrm>
          <a:prstGeom prst="rect">
            <a:avLst/>
          </a:prstGeom>
        </p:spPr>
      </p:pic>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a:xfrm>
            <a:off x="863600" y="365126"/>
            <a:ext cx="6210837" cy="5172074"/>
          </a:xfrm>
        </p:spPr>
        <p:txBody>
          <a:bodyPr>
            <a:noAutofit/>
          </a:bodyPr>
          <a:lstStyle/>
          <a:p>
            <a:r>
              <a:rPr lang="da-DK" sz="3000" b="1" dirty="0"/>
              <a:t>Undersøg den aktuelle konjunktur for dansk økonomi</a:t>
            </a:r>
            <a:br>
              <a:rPr lang="da-DK" sz="3000" b="1" dirty="0"/>
            </a:br>
            <a:r>
              <a:rPr lang="da-DK" sz="3000" b="1" dirty="0"/>
              <a:t>(Gruppeopgave med fælles opsamling)</a:t>
            </a:r>
            <a:br>
              <a:rPr lang="da-DK" sz="3000" b="1" dirty="0"/>
            </a:br>
            <a:br>
              <a:rPr lang="da-DK" sz="3000" dirty="0"/>
            </a:br>
            <a:r>
              <a:rPr lang="da-DK" sz="3000" dirty="0"/>
              <a:t>1) Forklar, hvilken konjunktur dansk økonomi er i lige nu? Brug Danmarks Statistik: </a:t>
            </a:r>
            <a:r>
              <a:rPr lang="da-DK" sz="3000" dirty="0">
                <a:hlinkClick r:id="rId3"/>
              </a:rPr>
              <a:t>https://www.dst.dk/da/Statistik/temaer/overblik-dansk-oekonomi</a:t>
            </a:r>
            <a:r>
              <a:rPr lang="da-DK" sz="3000" dirty="0"/>
              <a:t>) </a:t>
            </a:r>
            <a:br>
              <a:rPr lang="da-DK" sz="3000" dirty="0"/>
            </a:br>
            <a:br>
              <a:rPr lang="da-DK" sz="3000" dirty="0"/>
            </a:br>
            <a:r>
              <a:rPr lang="da-DK" sz="3000" dirty="0"/>
              <a:t>2) Overvej, hvordan den aktuelle økonomiske konjunktur påvirker samfundsøkonomien og den danske velfærdsmodel.</a:t>
            </a:r>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4"/>
          <a:stretch>
            <a:fillRect/>
          </a:stretch>
        </p:blipFill>
        <p:spPr>
          <a:xfrm>
            <a:off x="0" y="5854168"/>
            <a:ext cx="12192000" cy="1009466"/>
          </a:xfrm>
          <a:prstGeom prst="rect">
            <a:avLst/>
          </a:prstGeom>
        </p:spPr>
      </p:pic>
      <p:pic>
        <p:nvPicPr>
          <p:cNvPr id="7" name="Billede 6">
            <a:extLst>
              <a:ext uri="{FF2B5EF4-FFF2-40B4-BE49-F238E27FC236}">
                <a16:creationId xmlns:a16="http://schemas.microsoft.com/office/drawing/2014/main" id="{9414F986-0EA7-474E-8457-C7D39401AEE8}"/>
              </a:ext>
            </a:extLst>
          </p:cNvPr>
          <p:cNvPicPr>
            <a:picLocks noChangeAspect="1"/>
          </p:cNvPicPr>
          <p:nvPr/>
        </p:nvPicPr>
        <p:blipFill>
          <a:blip r:embed="rId5"/>
          <a:stretch>
            <a:fillRect/>
          </a:stretch>
        </p:blipFill>
        <p:spPr>
          <a:xfrm>
            <a:off x="6693437" y="4191000"/>
            <a:ext cx="5498563" cy="2692400"/>
          </a:xfrm>
          <a:prstGeom prst="rect">
            <a:avLst/>
          </a:prstGeom>
        </p:spPr>
      </p:pic>
      <p:pic>
        <p:nvPicPr>
          <p:cNvPr id="9" name="Billede 8">
            <a:extLst>
              <a:ext uri="{FF2B5EF4-FFF2-40B4-BE49-F238E27FC236}">
                <a16:creationId xmlns:a16="http://schemas.microsoft.com/office/drawing/2014/main" id="{2D1F96C5-32A3-0A44-B139-35F4B5B0C59A}"/>
              </a:ext>
            </a:extLst>
          </p:cNvPr>
          <p:cNvPicPr>
            <a:picLocks noChangeAspect="1"/>
          </p:cNvPicPr>
          <p:nvPr/>
        </p:nvPicPr>
        <p:blipFill>
          <a:blip r:embed="rId6"/>
          <a:stretch>
            <a:fillRect/>
          </a:stretch>
        </p:blipFill>
        <p:spPr>
          <a:xfrm>
            <a:off x="9099479" y="30486"/>
            <a:ext cx="3092521" cy="2848648"/>
          </a:xfrm>
          <a:prstGeom prst="rect">
            <a:avLst/>
          </a:prstGeom>
        </p:spPr>
      </p:pic>
    </p:spTree>
    <p:extLst>
      <p:ext uri="{BB962C8B-B14F-4D97-AF65-F5344CB8AC3E}">
        <p14:creationId xmlns:p14="http://schemas.microsoft.com/office/powerpoint/2010/main" val="195921904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a:bodyPr>
          <a:lstStyle/>
          <a:p>
            <a:r>
              <a:rPr lang="da-DK" sz="6000" dirty="0"/>
              <a:t>Økonomisk politik</a:t>
            </a:r>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p:txBody>
          <a:bodyPr/>
          <a:lstStyle/>
          <a:p>
            <a:pPr marL="0" indent="0">
              <a:buNone/>
            </a:pPr>
            <a:r>
              <a:rPr lang="da-DK" dirty="0"/>
              <a:t>Politikerne i Danmark har visse instrumenter, som de kan forsøge at </a:t>
            </a:r>
            <a:r>
              <a:rPr lang="da-DK" dirty="0" err="1"/>
              <a:t>påvirke</a:t>
            </a:r>
            <a:r>
              <a:rPr lang="da-DK" dirty="0"/>
              <a:t> økonomien med. Instrumenterne er forskellige og virker forskelligt. Her vil vi kigge nærmere på henholdsvis:</a:t>
            </a:r>
          </a:p>
          <a:p>
            <a:r>
              <a:rPr lang="da-DK" dirty="0"/>
              <a:t>finanspolitik</a:t>
            </a:r>
          </a:p>
          <a:p>
            <a:r>
              <a:rPr lang="da-DK" dirty="0"/>
              <a:t>pengepolitik </a:t>
            </a:r>
          </a:p>
          <a:p>
            <a:r>
              <a:rPr lang="da-DK" dirty="0"/>
              <a:t>strukturpolitik. </a:t>
            </a:r>
            <a:endParaRPr lang="da-DK" sz="4000" dirty="0"/>
          </a:p>
          <a:p>
            <a:pPr marL="0" indent="0">
              <a:buNone/>
            </a:pPr>
            <a:endParaRPr lang="da-DK" sz="4000" i="1"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2279579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03CC1E-ACC3-A748-B981-226B4316B40C}"/>
              </a:ext>
            </a:extLst>
          </p:cNvPr>
          <p:cNvSpPr>
            <a:spLocks noGrp="1"/>
          </p:cNvSpPr>
          <p:nvPr>
            <p:ph type="title"/>
          </p:nvPr>
        </p:nvSpPr>
        <p:spPr>
          <a:xfrm>
            <a:off x="838200" y="350837"/>
            <a:ext cx="6437243" cy="5811838"/>
          </a:xfrm>
        </p:spPr>
        <p:txBody>
          <a:bodyPr>
            <a:noAutofit/>
          </a:bodyPr>
          <a:lstStyle/>
          <a:p>
            <a:r>
              <a:rPr lang="da-DK" sz="3500" b="1" dirty="0"/>
              <a:t>Analysér danskernes forbrug i Tabel 8.2 (gruppeopgave med opsamling på klassen)</a:t>
            </a:r>
            <a:br>
              <a:rPr lang="da-DK" sz="3500" dirty="0"/>
            </a:br>
            <a:br>
              <a:rPr lang="da-DK" sz="3500" dirty="0"/>
            </a:br>
            <a:r>
              <a:rPr lang="da-DK" sz="3500" dirty="0"/>
              <a:t>Hvilke forskellige forbrugsmønstre er der ifølge tabellen? </a:t>
            </a:r>
            <a:br>
              <a:rPr lang="da-DK" sz="3500" dirty="0"/>
            </a:br>
            <a:br>
              <a:rPr lang="da-DK" sz="3500" dirty="0"/>
            </a:br>
            <a:r>
              <a:rPr lang="da-DK" sz="3500" dirty="0"/>
              <a:t>Er der forskelle på, hvordan danskerne forbruger og får opfyldt deres mangel- og vækstbehov?</a:t>
            </a:r>
          </a:p>
        </p:txBody>
      </p:sp>
      <p:pic>
        <p:nvPicPr>
          <p:cNvPr id="4" name="Billede 3">
            <a:extLst>
              <a:ext uri="{FF2B5EF4-FFF2-40B4-BE49-F238E27FC236}">
                <a16:creationId xmlns:a16="http://schemas.microsoft.com/office/drawing/2014/main" id="{FF15035B-16E0-B549-98F7-A449CDE15497}"/>
              </a:ext>
            </a:extLst>
          </p:cNvPr>
          <p:cNvPicPr>
            <a:picLocks noChangeAspect="1"/>
          </p:cNvPicPr>
          <p:nvPr/>
        </p:nvPicPr>
        <p:blipFill>
          <a:blip r:embed="rId2"/>
          <a:stretch/>
        </p:blipFill>
        <p:spPr>
          <a:xfrm>
            <a:off x="0" y="6204883"/>
            <a:ext cx="12192000" cy="713195"/>
          </a:xfrm>
          <a:prstGeom prst="rect">
            <a:avLst/>
          </a:prstGeom>
        </p:spPr>
      </p:pic>
      <p:pic>
        <p:nvPicPr>
          <p:cNvPr id="5" name="Pladsholder til indhold 4" descr="Et billede, der indeholder bord&#10;&#10;Automatisk genereret beskrivelse">
            <a:extLst>
              <a:ext uri="{FF2B5EF4-FFF2-40B4-BE49-F238E27FC236}">
                <a16:creationId xmlns:a16="http://schemas.microsoft.com/office/drawing/2014/main" id="{D0AB9D6C-56CC-E841-92B4-AB9A901263EC}"/>
              </a:ext>
            </a:extLst>
          </p:cNvPr>
          <p:cNvPicPr>
            <a:picLocks noGrp="1" noChangeAspect="1"/>
          </p:cNvPicPr>
          <p:nvPr>
            <p:ph idx="1"/>
          </p:nvPr>
        </p:nvPicPr>
        <p:blipFill>
          <a:blip r:embed="rId3"/>
          <a:stretch>
            <a:fillRect/>
          </a:stretch>
        </p:blipFill>
        <p:spPr>
          <a:xfrm>
            <a:off x="7168795" y="365125"/>
            <a:ext cx="4634939" cy="5811838"/>
          </a:xfrm>
          <a:prstGeom prst="rect">
            <a:avLst/>
          </a:prstGeom>
        </p:spPr>
      </p:pic>
    </p:spTree>
    <p:extLst>
      <p:ext uri="{BB962C8B-B14F-4D97-AF65-F5344CB8AC3E}">
        <p14:creationId xmlns:p14="http://schemas.microsoft.com/office/powerpoint/2010/main" val="237018092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a:bodyPr>
          <a:lstStyle/>
          <a:p>
            <a:endParaRPr lang="da-DK" sz="6000" dirty="0"/>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p:txBody>
          <a:bodyPr/>
          <a:lstStyle/>
          <a:p>
            <a:pPr marL="0" indent="0">
              <a:buNone/>
            </a:pPr>
            <a:endParaRPr lang="da-DK" sz="4000" i="1"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pic>
        <p:nvPicPr>
          <p:cNvPr id="5" name="Billede 4">
            <a:extLst>
              <a:ext uri="{FF2B5EF4-FFF2-40B4-BE49-F238E27FC236}">
                <a16:creationId xmlns:a16="http://schemas.microsoft.com/office/drawing/2014/main" id="{197271C5-B91B-4244-8488-13DEE0EBD3C6}"/>
              </a:ext>
            </a:extLst>
          </p:cNvPr>
          <p:cNvPicPr>
            <a:picLocks noChangeAspect="1"/>
          </p:cNvPicPr>
          <p:nvPr/>
        </p:nvPicPr>
        <p:blipFill>
          <a:blip r:embed="rId3"/>
          <a:stretch>
            <a:fillRect/>
          </a:stretch>
        </p:blipFill>
        <p:spPr>
          <a:xfrm>
            <a:off x="1584325" y="0"/>
            <a:ext cx="9023350" cy="6010495"/>
          </a:xfrm>
          <a:prstGeom prst="rect">
            <a:avLst/>
          </a:prstGeom>
        </p:spPr>
      </p:pic>
    </p:spTree>
    <p:extLst>
      <p:ext uri="{BB962C8B-B14F-4D97-AF65-F5344CB8AC3E}">
        <p14:creationId xmlns:p14="http://schemas.microsoft.com/office/powerpoint/2010/main" val="374843729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800E0629-2F8A-F947-9C8B-C2C1604D2AD8}"/>
              </a:ext>
            </a:extLst>
          </p:cNvPr>
          <p:cNvPicPr>
            <a:picLocks noChangeAspect="1"/>
          </p:cNvPicPr>
          <p:nvPr/>
        </p:nvPicPr>
        <p:blipFill rotWithShape="1">
          <a:blip r:embed="rId2"/>
          <a:srcRect l="16224" t="22021"/>
          <a:stretch/>
        </p:blipFill>
        <p:spPr>
          <a:xfrm>
            <a:off x="6808640" y="1882383"/>
            <a:ext cx="2634078" cy="2301874"/>
          </a:xfrm>
          <a:prstGeom prst="rect">
            <a:avLst/>
          </a:prstGeom>
        </p:spPr>
      </p:pic>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a:xfrm>
            <a:off x="863600" y="365126"/>
            <a:ext cx="6210837" cy="5172074"/>
          </a:xfrm>
        </p:spPr>
        <p:txBody>
          <a:bodyPr>
            <a:noAutofit/>
          </a:bodyPr>
          <a:lstStyle/>
          <a:p>
            <a:r>
              <a:rPr lang="da-DK" sz="3000" b="1" dirty="0"/>
              <a:t>Undersøg ekspansiv finanspolitik</a:t>
            </a:r>
            <a:br>
              <a:rPr lang="da-DK" sz="3000" b="1" dirty="0"/>
            </a:br>
            <a:r>
              <a:rPr lang="da-DK" sz="3000" b="1" dirty="0"/>
              <a:t>(Gruppeopgave med fælles opsamling)</a:t>
            </a:r>
            <a:br>
              <a:rPr lang="da-DK" sz="3000" b="1" dirty="0"/>
            </a:br>
            <a:r>
              <a:rPr lang="da-DK" sz="3000" b="1" dirty="0"/>
              <a:t>Brug hjælpeark 11</a:t>
            </a:r>
            <a:br>
              <a:rPr lang="da-DK" sz="3000" b="1" dirty="0"/>
            </a:br>
            <a:br>
              <a:rPr lang="da-DK" sz="3000" dirty="0"/>
            </a:br>
            <a:r>
              <a:rPr lang="da-DK" sz="3000" dirty="0"/>
              <a:t>1) Definér kort ekspansiv finanspolitik.</a:t>
            </a:r>
            <a:br>
              <a:rPr lang="da-DK" sz="3000" dirty="0"/>
            </a:br>
            <a:r>
              <a:rPr lang="da-DK" sz="3000" dirty="0"/>
              <a:t>2) Undersøg, hvordan ekspansiv finanspolitik vil påvirke dansk økonomi – brug det økonomiske kredsløb og viden om den aktuelle konjunktur i dansk økonomi.</a:t>
            </a:r>
            <a:br>
              <a:rPr lang="da-DK" sz="3000" dirty="0"/>
            </a:br>
            <a:r>
              <a:rPr lang="da-DK" sz="3000" dirty="0"/>
              <a:t>3) Overvej, hvordan ekspansiv finanspolitik vil påvirke borgernes velfærd? </a:t>
            </a:r>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3"/>
          <a:stretch>
            <a:fillRect/>
          </a:stretch>
        </p:blipFill>
        <p:spPr>
          <a:xfrm>
            <a:off x="0" y="5854168"/>
            <a:ext cx="12192000" cy="1009466"/>
          </a:xfrm>
          <a:prstGeom prst="rect">
            <a:avLst/>
          </a:prstGeom>
        </p:spPr>
      </p:pic>
      <p:pic>
        <p:nvPicPr>
          <p:cNvPr id="7" name="Billede 6">
            <a:extLst>
              <a:ext uri="{FF2B5EF4-FFF2-40B4-BE49-F238E27FC236}">
                <a16:creationId xmlns:a16="http://schemas.microsoft.com/office/drawing/2014/main" id="{9414F986-0EA7-474E-8457-C7D39401AEE8}"/>
              </a:ext>
            </a:extLst>
          </p:cNvPr>
          <p:cNvPicPr>
            <a:picLocks noChangeAspect="1"/>
          </p:cNvPicPr>
          <p:nvPr/>
        </p:nvPicPr>
        <p:blipFill>
          <a:blip r:embed="rId4"/>
          <a:stretch>
            <a:fillRect/>
          </a:stretch>
        </p:blipFill>
        <p:spPr>
          <a:xfrm>
            <a:off x="6693437" y="4191000"/>
            <a:ext cx="5498563" cy="2692400"/>
          </a:xfrm>
          <a:prstGeom prst="rect">
            <a:avLst/>
          </a:prstGeom>
        </p:spPr>
      </p:pic>
      <p:pic>
        <p:nvPicPr>
          <p:cNvPr id="9" name="Billede 8">
            <a:extLst>
              <a:ext uri="{FF2B5EF4-FFF2-40B4-BE49-F238E27FC236}">
                <a16:creationId xmlns:a16="http://schemas.microsoft.com/office/drawing/2014/main" id="{2D1F96C5-32A3-0A44-B139-35F4B5B0C59A}"/>
              </a:ext>
            </a:extLst>
          </p:cNvPr>
          <p:cNvPicPr>
            <a:picLocks noChangeAspect="1"/>
          </p:cNvPicPr>
          <p:nvPr/>
        </p:nvPicPr>
        <p:blipFill>
          <a:blip r:embed="rId5"/>
          <a:stretch>
            <a:fillRect/>
          </a:stretch>
        </p:blipFill>
        <p:spPr>
          <a:xfrm>
            <a:off x="9099479" y="30486"/>
            <a:ext cx="3092521" cy="2848648"/>
          </a:xfrm>
          <a:prstGeom prst="rect">
            <a:avLst/>
          </a:prstGeom>
        </p:spPr>
      </p:pic>
    </p:spTree>
    <p:extLst>
      <p:ext uri="{BB962C8B-B14F-4D97-AF65-F5344CB8AC3E}">
        <p14:creationId xmlns:p14="http://schemas.microsoft.com/office/powerpoint/2010/main" val="398991567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a:bodyPr>
          <a:lstStyle/>
          <a:p>
            <a:endParaRPr lang="da-DK" sz="6000" dirty="0"/>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p:txBody>
          <a:bodyPr/>
          <a:lstStyle/>
          <a:p>
            <a:pPr marL="0" indent="0">
              <a:buNone/>
            </a:pPr>
            <a:endParaRPr lang="da-DK" sz="4000" i="1"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pic>
        <p:nvPicPr>
          <p:cNvPr id="5" name="Billede 4">
            <a:extLst>
              <a:ext uri="{FF2B5EF4-FFF2-40B4-BE49-F238E27FC236}">
                <a16:creationId xmlns:a16="http://schemas.microsoft.com/office/drawing/2014/main" id="{0325DA49-09CF-0F4B-B0AE-E3DCC4CAFC3E}"/>
              </a:ext>
            </a:extLst>
          </p:cNvPr>
          <p:cNvPicPr>
            <a:picLocks noChangeAspect="1"/>
          </p:cNvPicPr>
          <p:nvPr/>
        </p:nvPicPr>
        <p:blipFill>
          <a:blip r:embed="rId3"/>
          <a:stretch>
            <a:fillRect/>
          </a:stretch>
        </p:blipFill>
        <p:spPr>
          <a:xfrm>
            <a:off x="1219200" y="232168"/>
            <a:ext cx="8674100" cy="5686032"/>
          </a:xfrm>
          <a:prstGeom prst="rect">
            <a:avLst/>
          </a:prstGeom>
        </p:spPr>
      </p:pic>
    </p:spTree>
    <p:extLst>
      <p:ext uri="{BB962C8B-B14F-4D97-AF65-F5344CB8AC3E}">
        <p14:creationId xmlns:p14="http://schemas.microsoft.com/office/powerpoint/2010/main" val="47083303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800E0629-2F8A-F947-9C8B-C2C1604D2AD8}"/>
              </a:ext>
            </a:extLst>
          </p:cNvPr>
          <p:cNvPicPr>
            <a:picLocks noChangeAspect="1"/>
          </p:cNvPicPr>
          <p:nvPr/>
        </p:nvPicPr>
        <p:blipFill rotWithShape="1">
          <a:blip r:embed="rId2"/>
          <a:srcRect l="16224" t="22021"/>
          <a:stretch/>
        </p:blipFill>
        <p:spPr>
          <a:xfrm>
            <a:off x="6808640" y="1882383"/>
            <a:ext cx="2634078" cy="2301874"/>
          </a:xfrm>
          <a:prstGeom prst="rect">
            <a:avLst/>
          </a:prstGeom>
        </p:spPr>
      </p:pic>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a:xfrm>
            <a:off x="863600" y="365126"/>
            <a:ext cx="6210837" cy="5172074"/>
          </a:xfrm>
        </p:spPr>
        <p:txBody>
          <a:bodyPr>
            <a:noAutofit/>
          </a:bodyPr>
          <a:lstStyle/>
          <a:p>
            <a:r>
              <a:rPr lang="da-DK" sz="3000" b="1" dirty="0"/>
              <a:t>Undersøg kontraktiv finanspolitik</a:t>
            </a:r>
            <a:br>
              <a:rPr lang="da-DK" sz="3000" b="1" dirty="0"/>
            </a:br>
            <a:r>
              <a:rPr lang="da-DK" sz="3000" b="1" dirty="0"/>
              <a:t>(Gruppeopgave med fælles opsamling)</a:t>
            </a:r>
            <a:br>
              <a:rPr lang="da-DK" sz="3000" b="1" dirty="0"/>
            </a:br>
            <a:r>
              <a:rPr lang="da-DK" sz="3000" b="1" dirty="0"/>
              <a:t>Brug hjælpeark 11</a:t>
            </a:r>
            <a:br>
              <a:rPr lang="da-DK" sz="3000" b="1" dirty="0"/>
            </a:br>
            <a:br>
              <a:rPr lang="da-DK" sz="3000" dirty="0"/>
            </a:br>
            <a:r>
              <a:rPr lang="da-DK" sz="3000" dirty="0"/>
              <a:t>1) Definér kort kontraktiv finanspolitik.</a:t>
            </a:r>
            <a:br>
              <a:rPr lang="da-DK" sz="3000" dirty="0"/>
            </a:br>
            <a:r>
              <a:rPr lang="da-DK" sz="3000" dirty="0"/>
              <a:t>2) Undersøg, hvordan kontraktiv finanspolitik vil påvirke dansk økonomi – brug det økonomiske kredsløb og viden om den aktuelle konjunktur i dansk økonomi.</a:t>
            </a:r>
            <a:br>
              <a:rPr lang="da-DK" sz="3000" dirty="0"/>
            </a:br>
            <a:r>
              <a:rPr lang="da-DK" sz="3000" dirty="0"/>
              <a:t>3) Overvej, hvordan kontraktiv finanspolitik vil påvirke borgernes velfærd? </a:t>
            </a:r>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3"/>
          <a:stretch>
            <a:fillRect/>
          </a:stretch>
        </p:blipFill>
        <p:spPr>
          <a:xfrm>
            <a:off x="0" y="5854168"/>
            <a:ext cx="12192000" cy="1009466"/>
          </a:xfrm>
          <a:prstGeom prst="rect">
            <a:avLst/>
          </a:prstGeom>
        </p:spPr>
      </p:pic>
      <p:pic>
        <p:nvPicPr>
          <p:cNvPr id="7" name="Billede 6">
            <a:extLst>
              <a:ext uri="{FF2B5EF4-FFF2-40B4-BE49-F238E27FC236}">
                <a16:creationId xmlns:a16="http://schemas.microsoft.com/office/drawing/2014/main" id="{9414F986-0EA7-474E-8457-C7D39401AEE8}"/>
              </a:ext>
            </a:extLst>
          </p:cNvPr>
          <p:cNvPicPr>
            <a:picLocks noChangeAspect="1"/>
          </p:cNvPicPr>
          <p:nvPr/>
        </p:nvPicPr>
        <p:blipFill>
          <a:blip r:embed="rId4"/>
          <a:stretch>
            <a:fillRect/>
          </a:stretch>
        </p:blipFill>
        <p:spPr>
          <a:xfrm>
            <a:off x="6693437" y="4191000"/>
            <a:ext cx="5498563" cy="2692400"/>
          </a:xfrm>
          <a:prstGeom prst="rect">
            <a:avLst/>
          </a:prstGeom>
        </p:spPr>
      </p:pic>
      <p:pic>
        <p:nvPicPr>
          <p:cNvPr id="9" name="Billede 8">
            <a:extLst>
              <a:ext uri="{FF2B5EF4-FFF2-40B4-BE49-F238E27FC236}">
                <a16:creationId xmlns:a16="http://schemas.microsoft.com/office/drawing/2014/main" id="{2D1F96C5-32A3-0A44-B139-35F4B5B0C59A}"/>
              </a:ext>
            </a:extLst>
          </p:cNvPr>
          <p:cNvPicPr>
            <a:picLocks noChangeAspect="1"/>
          </p:cNvPicPr>
          <p:nvPr/>
        </p:nvPicPr>
        <p:blipFill>
          <a:blip r:embed="rId5"/>
          <a:stretch>
            <a:fillRect/>
          </a:stretch>
        </p:blipFill>
        <p:spPr>
          <a:xfrm>
            <a:off x="9099479" y="30486"/>
            <a:ext cx="3092521" cy="2848648"/>
          </a:xfrm>
          <a:prstGeom prst="rect">
            <a:avLst/>
          </a:prstGeom>
        </p:spPr>
      </p:pic>
    </p:spTree>
    <p:extLst>
      <p:ext uri="{BB962C8B-B14F-4D97-AF65-F5344CB8AC3E}">
        <p14:creationId xmlns:p14="http://schemas.microsoft.com/office/powerpoint/2010/main" val="297519420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18C4333-8C4A-0B42-BE84-3E98EE9C5C39}"/>
              </a:ext>
            </a:extLst>
          </p:cNvPr>
          <p:cNvSpPr>
            <a:spLocks noGrp="1"/>
          </p:cNvSpPr>
          <p:nvPr>
            <p:ph type="title"/>
          </p:nvPr>
        </p:nvSpPr>
        <p:spPr/>
        <p:txBody>
          <a:bodyPr/>
          <a:lstStyle/>
          <a:p>
            <a:r>
              <a:rPr lang="da-DK" dirty="0"/>
              <a:t>Pengepolitik</a:t>
            </a:r>
          </a:p>
        </p:txBody>
      </p:sp>
      <p:sp>
        <p:nvSpPr>
          <p:cNvPr id="5" name="Pladsholder til indhold 4">
            <a:extLst>
              <a:ext uri="{FF2B5EF4-FFF2-40B4-BE49-F238E27FC236}">
                <a16:creationId xmlns:a16="http://schemas.microsoft.com/office/drawing/2014/main" id="{3AB7D050-574B-904E-9054-CAF32C66F5EA}"/>
              </a:ext>
            </a:extLst>
          </p:cNvPr>
          <p:cNvSpPr>
            <a:spLocks noGrp="1"/>
          </p:cNvSpPr>
          <p:nvPr>
            <p:ph idx="1"/>
          </p:nvPr>
        </p:nvSpPr>
        <p:spPr/>
        <p:txBody>
          <a:bodyPr>
            <a:normAutofit/>
          </a:bodyPr>
          <a:lstStyle/>
          <a:p>
            <a:pPr marL="0" indent="0">
              <a:buNone/>
            </a:pPr>
            <a:r>
              <a:rPr lang="da-DK" i="1" dirty="0"/>
              <a:t>Nationalbanken </a:t>
            </a:r>
            <a:r>
              <a:rPr lang="da-DK" dirty="0"/>
              <a:t>kan ved at sænke eller at hæve renten </a:t>
            </a:r>
            <a:r>
              <a:rPr lang="da-DK" dirty="0" err="1"/>
              <a:t>påvirke</a:t>
            </a:r>
            <a:r>
              <a:rPr lang="da-DK" dirty="0"/>
              <a:t>, hvad det koster at </a:t>
            </a:r>
            <a:r>
              <a:rPr lang="da-DK" dirty="0" err="1"/>
              <a:t>låne</a:t>
            </a:r>
            <a:r>
              <a:rPr lang="da-DK" dirty="0"/>
              <a:t> penge i pengeinstitutterne. </a:t>
            </a:r>
          </a:p>
          <a:p>
            <a:r>
              <a:rPr lang="da-DK" b="1" dirty="0"/>
              <a:t>ekspansiv pengepolitik</a:t>
            </a:r>
            <a:r>
              <a:rPr lang="da-DK" dirty="0"/>
              <a:t> er, </a:t>
            </a:r>
            <a:r>
              <a:rPr lang="da-DK" dirty="0" err="1"/>
              <a:t>når</a:t>
            </a:r>
            <a:r>
              <a:rPr lang="da-DK" dirty="0"/>
              <a:t> </a:t>
            </a:r>
            <a:r>
              <a:rPr lang="da-DK" i="1" dirty="0"/>
              <a:t>renten sættes ned</a:t>
            </a:r>
            <a:r>
              <a:rPr lang="da-DK" dirty="0"/>
              <a:t>. Hvis renten falder, bliver det billigere at </a:t>
            </a:r>
            <a:r>
              <a:rPr lang="da-DK" dirty="0" err="1"/>
              <a:t>låne</a:t>
            </a:r>
            <a:r>
              <a:rPr lang="da-DK" dirty="0"/>
              <a:t> penge, og det vil motivere virksomheder og boligkøbe- re til at </a:t>
            </a:r>
            <a:r>
              <a:rPr lang="da-DK" dirty="0" err="1"/>
              <a:t>låne</a:t>
            </a:r>
            <a:r>
              <a:rPr lang="da-DK" dirty="0"/>
              <a:t> flere penge, og derfor vil investeringerne stige. </a:t>
            </a:r>
          </a:p>
          <a:p>
            <a:r>
              <a:rPr lang="da-DK" b="1" dirty="0"/>
              <a:t>kontraktiv pengepolitik </a:t>
            </a:r>
            <a:r>
              <a:rPr lang="da-DK" dirty="0"/>
              <a:t>er, når </a:t>
            </a:r>
            <a:r>
              <a:rPr lang="da-DK" i="1" dirty="0"/>
              <a:t>renten hæves</a:t>
            </a:r>
            <a:r>
              <a:rPr lang="da-DK" dirty="0"/>
              <a:t>. Dermed bliver det dyrere at </a:t>
            </a:r>
            <a:r>
              <a:rPr lang="da-DK" dirty="0" err="1"/>
              <a:t>låne</a:t>
            </a:r>
            <a:r>
              <a:rPr lang="da-DK" dirty="0"/>
              <a:t> penge, og derfor vil virksomheder og boligkøbere være mere </a:t>
            </a:r>
            <a:r>
              <a:rPr lang="da-DK" dirty="0" err="1"/>
              <a:t>påpasselige</a:t>
            </a:r>
            <a:r>
              <a:rPr lang="da-DK" dirty="0"/>
              <a:t> med at </a:t>
            </a:r>
            <a:r>
              <a:rPr lang="da-DK" dirty="0" err="1"/>
              <a:t>låne</a:t>
            </a:r>
            <a:r>
              <a:rPr lang="da-DK" dirty="0"/>
              <a:t> penge. Det betyder, at planlagte investeringer muligvis må udskydes eller droppes.</a:t>
            </a:r>
          </a:p>
          <a:p>
            <a:endParaRPr lang="da-DK" dirty="0"/>
          </a:p>
        </p:txBody>
      </p:sp>
    </p:spTree>
    <p:extLst>
      <p:ext uri="{BB962C8B-B14F-4D97-AF65-F5344CB8AC3E}">
        <p14:creationId xmlns:p14="http://schemas.microsoft.com/office/powerpoint/2010/main" val="227456311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800E0629-2F8A-F947-9C8B-C2C1604D2AD8}"/>
              </a:ext>
            </a:extLst>
          </p:cNvPr>
          <p:cNvPicPr>
            <a:picLocks noChangeAspect="1"/>
          </p:cNvPicPr>
          <p:nvPr/>
        </p:nvPicPr>
        <p:blipFill rotWithShape="1">
          <a:blip r:embed="rId2"/>
          <a:srcRect l="16224" t="22021"/>
          <a:stretch/>
        </p:blipFill>
        <p:spPr>
          <a:xfrm>
            <a:off x="6808640" y="1882383"/>
            <a:ext cx="2634078" cy="2301874"/>
          </a:xfrm>
          <a:prstGeom prst="rect">
            <a:avLst/>
          </a:prstGeom>
        </p:spPr>
      </p:pic>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a:xfrm>
            <a:off x="863600" y="365126"/>
            <a:ext cx="6210837" cy="5172074"/>
          </a:xfrm>
        </p:spPr>
        <p:txBody>
          <a:bodyPr>
            <a:noAutofit/>
          </a:bodyPr>
          <a:lstStyle/>
          <a:p>
            <a:r>
              <a:rPr lang="da-DK" sz="2800" b="1" dirty="0"/>
              <a:t>Undersøg ekspansiv og kontraktiv pengepolitik</a:t>
            </a:r>
            <a:br>
              <a:rPr lang="da-DK" sz="2800" b="1" dirty="0"/>
            </a:br>
            <a:r>
              <a:rPr lang="da-DK" sz="2800" b="1" dirty="0"/>
              <a:t>(Gruppeopgave med fælles opsamling)</a:t>
            </a:r>
            <a:br>
              <a:rPr lang="da-DK" sz="2800" b="1" dirty="0"/>
            </a:br>
            <a:r>
              <a:rPr lang="da-DK" sz="2800" b="1" dirty="0"/>
              <a:t>Brug hjælpeark 11</a:t>
            </a:r>
            <a:br>
              <a:rPr lang="da-DK" sz="2800" b="1" dirty="0"/>
            </a:br>
            <a:br>
              <a:rPr lang="da-DK" sz="2800" dirty="0"/>
            </a:br>
            <a:r>
              <a:rPr lang="da-DK" sz="2800" dirty="0"/>
              <a:t>1) Definér kort ekspansiv og kontraktiv pengepolitik.</a:t>
            </a:r>
            <a:br>
              <a:rPr lang="da-DK" sz="2800" dirty="0"/>
            </a:br>
            <a:r>
              <a:rPr lang="da-DK" sz="2800" dirty="0"/>
              <a:t>2) Undersøg, hvordan ekspansiv og kontraktiv pengepolitik vil påvirke dansk økonomi – brug det økonomiske kredsløb og viden om den aktuelle konjunktur i dansk økonomi.</a:t>
            </a:r>
            <a:br>
              <a:rPr lang="da-DK" sz="2800" dirty="0"/>
            </a:br>
            <a:r>
              <a:rPr lang="da-DK" sz="2800" dirty="0"/>
              <a:t>3) Overvej, hvordan ekspansiv og kontraktiv pengepolitik vil påvirke borgernes velfærd? </a:t>
            </a:r>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3"/>
          <a:stretch>
            <a:fillRect/>
          </a:stretch>
        </p:blipFill>
        <p:spPr>
          <a:xfrm>
            <a:off x="0" y="5854168"/>
            <a:ext cx="12192000" cy="1009466"/>
          </a:xfrm>
          <a:prstGeom prst="rect">
            <a:avLst/>
          </a:prstGeom>
        </p:spPr>
      </p:pic>
      <p:pic>
        <p:nvPicPr>
          <p:cNvPr id="7" name="Billede 6">
            <a:extLst>
              <a:ext uri="{FF2B5EF4-FFF2-40B4-BE49-F238E27FC236}">
                <a16:creationId xmlns:a16="http://schemas.microsoft.com/office/drawing/2014/main" id="{9414F986-0EA7-474E-8457-C7D39401AEE8}"/>
              </a:ext>
            </a:extLst>
          </p:cNvPr>
          <p:cNvPicPr>
            <a:picLocks noChangeAspect="1"/>
          </p:cNvPicPr>
          <p:nvPr/>
        </p:nvPicPr>
        <p:blipFill>
          <a:blip r:embed="rId4"/>
          <a:stretch>
            <a:fillRect/>
          </a:stretch>
        </p:blipFill>
        <p:spPr>
          <a:xfrm>
            <a:off x="6693437" y="4191000"/>
            <a:ext cx="5498563" cy="2692400"/>
          </a:xfrm>
          <a:prstGeom prst="rect">
            <a:avLst/>
          </a:prstGeom>
        </p:spPr>
      </p:pic>
      <p:pic>
        <p:nvPicPr>
          <p:cNvPr id="9" name="Billede 8">
            <a:extLst>
              <a:ext uri="{FF2B5EF4-FFF2-40B4-BE49-F238E27FC236}">
                <a16:creationId xmlns:a16="http://schemas.microsoft.com/office/drawing/2014/main" id="{2D1F96C5-32A3-0A44-B139-35F4B5B0C59A}"/>
              </a:ext>
            </a:extLst>
          </p:cNvPr>
          <p:cNvPicPr>
            <a:picLocks noChangeAspect="1"/>
          </p:cNvPicPr>
          <p:nvPr/>
        </p:nvPicPr>
        <p:blipFill>
          <a:blip r:embed="rId5"/>
          <a:stretch>
            <a:fillRect/>
          </a:stretch>
        </p:blipFill>
        <p:spPr>
          <a:xfrm>
            <a:off x="9099479" y="30486"/>
            <a:ext cx="3092521" cy="2848648"/>
          </a:xfrm>
          <a:prstGeom prst="rect">
            <a:avLst/>
          </a:prstGeom>
        </p:spPr>
      </p:pic>
    </p:spTree>
    <p:extLst>
      <p:ext uri="{BB962C8B-B14F-4D97-AF65-F5344CB8AC3E}">
        <p14:creationId xmlns:p14="http://schemas.microsoft.com/office/powerpoint/2010/main" val="8068488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a:bodyPr>
          <a:lstStyle/>
          <a:p>
            <a:endParaRPr lang="da-DK" sz="6000" dirty="0"/>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p:txBody>
          <a:bodyPr/>
          <a:lstStyle/>
          <a:p>
            <a:pPr marL="0" indent="0">
              <a:buNone/>
            </a:pPr>
            <a:endParaRPr lang="da-DK" sz="4000" i="1"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pic>
        <p:nvPicPr>
          <p:cNvPr id="5" name="Billede 4">
            <a:extLst>
              <a:ext uri="{FF2B5EF4-FFF2-40B4-BE49-F238E27FC236}">
                <a16:creationId xmlns:a16="http://schemas.microsoft.com/office/drawing/2014/main" id="{C6931E79-51F1-674F-8A5A-2A783DB2D23C}"/>
              </a:ext>
            </a:extLst>
          </p:cNvPr>
          <p:cNvPicPr>
            <a:picLocks noChangeAspect="1"/>
          </p:cNvPicPr>
          <p:nvPr/>
        </p:nvPicPr>
        <p:blipFill>
          <a:blip r:embed="rId3"/>
          <a:stretch>
            <a:fillRect/>
          </a:stretch>
        </p:blipFill>
        <p:spPr>
          <a:xfrm>
            <a:off x="978410" y="365125"/>
            <a:ext cx="9010140" cy="5394325"/>
          </a:xfrm>
          <a:prstGeom prst="rect">
            <a:avLst/>
          </a:prstGeom>
        </p:spPr>
      </p:pic>
    </p:spTree>
    <p:extLst>
      <p:ext uri="{BB962C8B-B14F-4D97-AF65-F5344CB8AC3E}">
        <p14:creationId xmlns:p14="http://schemas.microsoft.com/office/powerpoint/2010/main" val="331898719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800E0629-2F8A-F947-9C8B-C2C1604D2AD8}"/>
              </a:ext>
            </a:extLst>
          </p:cNvPr>
          <p:cNvPicPr>
            <a:picLocks noChangeAspect="1"/>
          </p:cNvPicPr>
          <p:nvPr/>
        </p:nvPicPr>
        <p:blipFill rotWithShape="1">
          <a:blip r:embed="rId2"/>
          <a:srcRect l="16224" t="22021"/>
          <a:stretch/>
        </p:blipFill>
        <p:spPr>
          <a:xfrm>
            <a:off x="6808640" y="1882383"/>
            <a:ext cx="2634078" cy="2301874"/>
          </a:xfrm>
          <a:prstGeom prst="rect">
            <a:avLst/>
          </a:prstGeom>
        </p:spPr>
      </p:pic>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a:xfrm>
            <a:off x="863600" y="365126"/>
            <a:ext cx="6210837" cy="5172074"/>
          </a:xfrm>
        </p:spPr>
        <p:txBody>
          <a:bodyPr>
            <a:noAutofit/>
          </a:bodyPr>
          <a:lstStyle/>
          <a:p>
            <a:r>
              <a:rPr lang="da-DK" sz="2800" b="1" dirty="0"/>
              <a:t>Undersøg strukturpolitik</a:t>
            </a:r>
            <a:br>
              <a:rPr lang="da-DK" sz="2800" b="1" dirty="0"/>
            </a:br>
            <a:r>
              <a:rPr lang="da-DK" sz="2800" b="1" dirty="0"/>
              <a:t>(Gruppeopgave med fælles opsamling)</a:t>
            </a:r>
            <a:br>
              <a:rPr lang="da-DK" sz="2800" b="1" dirty="0"/>
            </a:br>
            <a:r>
              <a:rPr lang="da-DK" sz="2800" b="1" dirty="0"/>
              <a:t>Brug hjælpeark 11</a:t>
            </a:r>
            <a:br>
              <a:rPr lang="da-DK" sz="2800" b="1" dirty="0"/>
            </a:br>
            <a:br>
              <a:rPr lang="da-DK" sz="2800" dirty="0"/>
            </a:br>
            <a:r>
              <a:rPr lang="da-DK" sz="2800" dirty="0"/>
              <a:t>1) Definér kort stramningsstrategien og opkvalificeringsstrategien.</a:t>
            </a:r>
            <a:br>
              <a:rPr lang="da-DK" sz="2800" dirty="0"/>
            </a:br>
            <a:r>
              <a:rPr lang="da-DK" sz="2800" dirty="0"/>
              <a:t>2) Undersøg, hvordan stramningsstrategien og opkvalificeringsstrategien vil påvirke dansk økonomi – brug det økonomiske kredsløb og viden om den aktuelle konjunktur i dansk økonomi.</a:t>
            </a:r>
            <a:br>
              <a:rPr lang="da-DK" sz="2800" dirty="0"/>
            </a:br>
            <a:r>
              <a:rPr lang="da-DK" sz="2800" dirty="0"/>
              <a:t>3) Overvej, hvordan stramningsstrategien og opkvalificeringsstrategien vil påvirke borgernes velfærd? </a:t>
            </a:r>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3"/>
          <a:stretch>
            <a:fillRect/>
          </a:stretch>
        </p:blipFill>
        <p:spPr>
          <a:xfrm>
            <a:off x="0" y="5854168"/>
            <a:ext cx="12192000" cy="1009466"/>
          </a:xfrm>
          <a:prstGeom prst="rect">
            <a:avLst/>
          </a:prstGeom>
        </p:spPr>
      </p:pic>
      <p:pic>
        <p:nvPicPr>
          <p:cNvPr id="7" name="Billede 6">
            <a:extLst>
              <a:ext uri="{FF2B5EF4-FFF2-40B4-BE49-F238E27FC236}">
                <a16:creationId xmlns:a16="http://schemas.microsoft.com/office/drawing/2014/main" id="{9414F986-0EA7-474E-8457-C7D39401AEE8}"/>
              </a:ext>
            </a:extLst>
          </p:cNvPr>
          <p:cNvPicPr>
            <a:picLocks noChangeAspect="1"/>
          </p:cNvPicPr>
          <p:nvPr/>
        </p:nvPicPr>
        <p:blipFill>
          <a:blip r:embed="rId4"/>
          <a:stretch>
            <a:fillRect/>
          </a:stretch>
        </p:blipFill>
        <p:spPr>
          <a:xfrm>
            <a:off x="6693437" y="4191000"/>
            <a:ext cx="5498563" cy="2692400"/>
          </a:xfrm>
          <a:prstGeom prst="rect">
            <a:avLst/>
          </a:prstGeom>
        </p:spPr>
      </p:pic>
      <p:pic>
        <p:nvPicPr>
          <p:cNvPr id="9" name="Billede 8">
            <a:extLst>
              <a:ext uri="{FF2B5EF4-FFF2-40B4-BE49-F238E27FC236}">
                <a16:creationId xmlns:a16="http://schemas.microsoft.com/office/drawing/2014/main" id="{2D1F96C5-32A3-0A44-B139-35F4B5B0C59A}"/>
              </a:ext>
            </a:extLst>
          </p:cNvPr>
          <p:cNvPicPr>
            <a:picLocks noChangeAspect="1"/>
          </p:cNvPicPr>
          <p:nvPr/>
        </p:nvPicPr>
        <p:blipFill>
          <a:blip r:embed="rId5"/>
          <a:stretch>
            <a:fillRect/>
          </a:stretch>
        </p:blipFill>
        <p:spPr>
          <a:xfrm>
            <a:off x="9099479" y="30486"/>
            <a:ext cx="3092521" cy="2848648"/>
          </a:xfrm>
          <a:prstGeom prst="rect">
            <a:avLst/>
          </a:prstGeom>
        </p:spPr>
      </p:pic>
    </p:spTree>
    <p:extLst>
      <p:ext uri="{BB962C8B-B14F-4D97-AF65-F5344CB8AC3E}">
        <p14:creationId xmlns:p14="http://schemas.microsoft.com/office/powerpoint/2010/main" val="340094977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a:xfrm>
            <a:off x="838200" y="2472220"/>
            <a:ext cx="10515600" cy="1325563"/>
          </a:xfrm>
        </p:spPr>
        <p:txBody>
          <a:bodyPr>
            <a:noAutofit/>
          </a:bodyPr>
          <a:lstStyle/>
          <a:p>
            <a:pPr algn="ctr"/>
            <a:r>
              <a:rPr lang="da-DK" sz="6000" b="1" dirty="0"/>
              <a:t>Temaer:</a:t>
            </a:r>
            <a:br>
              <a:rPr lang="da-DK" sz="6000" b="1" dirty="0"/>
            </a:br>
            <a:r>
              <a:rPr lang="da-DK" sz="6000" b="1" dirty="0"/>
              <a:t>Økonomisk politik og partier</a:t>
            </a:r>
            <a:endParaRPr lang="da-DK" sz="6000"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166641053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A68D18-CE68-F043-BBE4-6DB17E63CFED}"/>
              </a:ext>
            </a:extLst>
          </p:cNvPr>
          <p:cNvSpPr>
            <a:spLocks noGrp="1"/>
          </p:cNvSpPr>
          <p:nvPr>
            <p:ph type="title"/>
          </p:nvPr>
        </p:nvSpPr>
        <p:spPr>
          <a:xfrm>
            <a:off x="220682" y="0"/>
            <a:ext cx="6560127" cy="6020790"/>
          </a:xfrm>
        </p:spPr>
        <p:txBody>
          <a:bodyPr>
            <a:noAutofit/>
          </a:bodyPr>
          <a:lstStyle/>
          <a:p>
            <a:br>
              <a:rPr lang="da-DK" sz="3000" b="1" dirty="0"/>
            </a:br>
            <a:r>
              <a:rPr lang="da-DK" sz="3000" b="1" dirty="0"/>
              <a:t>Partianalyse (gruppeopgave med oplæg) Brug hjælpeark 6</a:t>
            </a:r>
            <a:br>
              <a:rPr lang="da-DK" sz="3000" b="1" dirty="0"/>
            </a:br>
            <a:br>
              <a:rPr lang="da-DK" sz="3000" dirty="0"/>
            </a:br>
            <a:r>
              <a:rPr lang="da-DK" sz="3000" dirty="0"/>
              <a:t>1) Grupperne får forskellige partier</a:t>
            </a:r>
            <a:br>
              <a:rPr lang="da-DK" sz="3000" dirty="0"/>
            </a:br>
            <a:r>
              <a:rPr lang="da-DK" sz="3000" dirty="0"/>
              <a:t>2) Grupperne undersøger partiernes holdninger til de økonomisk politik</a:t>
            </a:r>
            <a:br>
              <a:rPr lang="da-DK" sz="3000" dirty="0"/>
            </a:br>
            <a:r>
              <a:rPr lang="da-DK" sz="3000" dirty="0"/>
              <a:t>3) Undersøg, hvordan det vil påvirke dansk </a:t>
            </a:r>
            <a:r>
              <a:rPr lang="da-DK" sz="3200" dirty="0"/>
              <a:t>økonomi – brug det økonomiske kredsløb og viden om den aktuelle konjunktur i dansk økonomi.</a:t>
            </a:r>
            <a:br>
              <a:rPr lang="da-DK" sz="3000" dirty="0"/>
            </a:br>
            <a:r>
              <a:rPr lang="da-DK" sz="3000" dirty="0"/>
              <a:t>4) Grupperne holder oplæg om partierne og deres holdninger til dansk økonomi</a:t>
            </a:r>
          </a:p>
        </p:txBody>
      </p:sp>
      <p:graphicFrame>
        <p:nvGraphicFramePr>
          <p:cNvPr id="6" name="Pladsholder til indhold 5">
            <a:extLst>
              <a:ext uri="{FF2B5EF4-FFF2-40B4-BE49-F238E27FC236}">
                <a16:creationId xmlns:a16="http://schemas.microsoft.com/office/drawing/2014/main" id="{35CD2B17-0C3C-9444-8C63-476A23380F3C}"/>
              </a:ext>
            </a:extLst>
          </p:cNvPr>
          <p:cNvGraphicFramePr>
            <a:graphicFrameLocks noGrp="1"/>
          </p:cNvGraphicFramePr>
          <p:nvPr>
            <p:ph idx="1"/>
          </p:nvPr>
        </p:nvGraphicFramePr>
        <p:xfrm>
          <a:off x="7317571" y="304606"/>
          <a:ext cx="4036229" cy="6248788"/>
        </p:xfrm>
        <a:graphic>
          <a:graphicData uri="http://schemas.openxmlformats.org/drawingml/2006/table">
            <a:tbl>
              <a:tblPr firstRow="1" bandRow="1"/>
              <a:tblGrid>
                <a:gridCol w="2981135">
                  <a:extLst>
                    <a:ext uri="{9D8B030D-6E8A-4147-A177-3AD203B41FA5}">
                      <a16:colId xmlns:a16="http://schemas.microsoft.com/office/drawing/2014/main" val="3207604900"/>
                    </a:ext>
                  </a:extLst>
                </a:gridCol>
                <a:gridCol w="1055094">
                  <a:extLst>
                    <a:ext uri="{9D8B030D-6E8A-4147-A177-3AD203B41FA5}">
                      <a16:colId xmlns:a16="http://schemas.microsoft.com/office/drawing/2014/main" val="1262699994"/>
                    </a:ext>
                  </a:extLst>
                </a:gridCol>
              </a:tblGrid>
              <a:tr h="393192">
                <a:tc>
                  <a:txBody>
                    <a:bodyPr/>
                    <a:lstStyle/>
                    <a:p>
                      <a:pPr algn="l" fontAlgn="t">
                        <a:lnSpc>
                          <a:spcPct val="107000"/>
                        </a:lnSpc>
                        <a:spcBef>
                          <a:spcPts val="0"/>
                        </a:spcBef>
                        <a:spcAft>
                          <a:spcPts val="0"/>
                        </a:spcAft>
                      </a:pPr>
                      <a:r>
                        <a:rPr lang="da-DK" sz="1500" b="1"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Parti</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472C4"/>
                    </a:solidFill>
                  </a:tcPr>
                </a:tc>
                <a:tc>
                  <a:txBody>
                    <a:bodyPr/>
                    <a:lstStyle/>
                    <a:p>
                      <a:pPr algn="l" fontAlgn="t">
                        <a:spcBef>
                          <a:spcPts val="0"/>
                        </a:spcBef>
                        <a:spcAft>
                          <a:spcPts val="0"/>
                        </a:spcAft>
                      </a:pP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2284291330"/>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Enhedslisten</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fontAlgn="t">
                        <a:spcBef>
                          <a:spcPts val="0"/>
                        </a:spcBef>
                        <a:spcAft>
                          <a:spcPts val="0"/>
                        </a:spcAft>
                      </a:pP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142659441"/>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SF</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t">
                        <a:spcBef>
                          <a:spcPts val="0"/>
                        </a:spcBef>
                        <a:spcAft>
                          <a:spcPts val="0"/>
                        </a:spcAft>
                      </a:pP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2638242910"/>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Socialdemokratiet</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fontAlgn="t">
                        <a:spcBef>
                          <a:spcPts val="0"/>
                        </a:spcBef>
                        <a:spcAft>
                          <a:spcPts val="0"/>
                        </a:spcAft>
                      </a:pP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951183033"/>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Radikale Venstre</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t">
                        <a:spcBef>
                          <a:spcPts val="0"/>
                        </a:spcBef>
                        <a:spcAft>
                          <a:spcPts val="0"/>
                        </a:spcAft>
                      </a:pP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3066860953"/>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Venstre</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fontAlgn="t">
                        <a:spcBef>
                          <a:spcPts val="0"/>
                        </a:spcBef>
                        <a:spcAft>
                          <a:spcPts val="0"/>
                        </a:spcAft>
                      </a:pPr>
                      <a:endParaRPr lang="da-DK" sz="2200" b="0" i="0" u="none" strike="noStrike" dirty="0">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827149495"/>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Liberal Alliance</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t">
                        <a:spcBef>
                          <a:spcPts val="0"/>
                        </a:spcBef>
                        <a:spcAft>
                          <a:spcPts val="0"/>
                        </a:spcAft>
                      </a:pP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999731173"/>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Dansk Folkeparti</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fontAlgn="t">
                        <a:spcBef>
                          <a:spcPts val="0"/>
                        </a:spcBef>
                        <a:spcAft>
                          <a:spcPts val="0"/>
                        </a:spcAft>
                      </a:pP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4135207737"/>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Nye Borgerlige</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t">
                        <a:spcBef>
                          <a:spcPts val="0"/>
                        </a:spcBef>
                        <a:spcAft>
                          <a:spcPts val="0"/>
                        </a:spcAft>
                      </a:pP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3678126721"/>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Konservative</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fontAlgn="t">
                        <a:spcBef>
                          <a:spcPts val="0"/>
                        </a:spcBef>
                        <a:spcAft>
                          <a:spcPts val="0"/>
                        </a:spcAft>
                      </a:pP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183452857"/>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Moderaterne</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t">
                        <a:spcBef>
                          <a:spcPts val="0"/>
                        </a:spcBef>
                        <a:spcAft>
                          <a:spcPts val="0"/>
                        </a:spcAft>
                      </a:pP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177274440"/>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Alternativet</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fontAlgn="t">
                        <a:spcBef>
                          <a:spcPts val="0"/>
                        </a:spcBef>
                        <a:spcAft>
                          <a:spcPts val="0"/>
                        </a:spcAft>
                      </a:pP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948805764"/>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Kristendemokraterne</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t">
                        <a:spcBef>
                          <a:spcPts val="0"/>
                        </a:spcBef>
                        <a:spcAft>
                          <a:spcPts val="0"/>
                        </a:spcAft>
                      </a:pP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4027117812"/>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Frie Grønne</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fontAlgn="t">
                        <a:spcBef>
                          <a:spcPts val="0"/>
                        </a:spcBef>
                        <a:spcAft>
                          <a:spcPts val="0"/>
                        </a:spcAft>
                      </a:pPr>
                      <a:endParaRPr lang="da-DK" sz="2200" b="0" i="0" u="none" strike="noStrike" dirty="0">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317852030"/>
                  </a:ext>
                </a:extLst>
              </a:tr>
            </a:tbl>
          </a:graphicData>
        </a:graphic>
      </p:graphicFrame>
      <p:pic>
        <p:nvPicPr>
          <p:cNvPr id="5" name="Billede 4">
            <a:extLst>
              <a:ext uri="{FF2B5EF4-FFF2-40B4-BE49-F238E27FC236}">
                <a16:creationId xmlns:a16="http://schemas.microsoft.com/office/drawing/2014/main" id="{2368E777-C955-DD4D-8F6A-8002B04B524F}"/>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513749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A68D18-CE68-F043-BBE4-6DB17E63CFED}"/>
              </a:ext>
            </a:extLst>
          </p:cNvPr>
          <p:cNvSpPr>
            <a:spLocks noGrp="1"/>
          </p:cNvSpPr>
          <p:nvPr>
            <p:ph type="title"/>
          </p:nvPr>
        </p:nvSpPr>
        <p:spPr/>
        <p:txBody>
          <a:bodyPr>
            <a:normAutofit fontScale="90000"/>
          </a:bodyPr>
          <a:lstStyle/>
          <a:p>
            <a:br>
              <a:rPr lang="da-DK" dirty="0"/>
            </a:br>
            <a:r>
              <a:rPr lang="da-DK" b="1" dirty="0"/>
              <a:t>Analyse (gruppeopgave med fælles opsamling):</a:t>
            </a:r>
            <a:br>
              <a:rPr lang="da-DK" dirty="0"/>
            </a:br>
            <a:br>
              <a:rPr lang="da-DK" dirty="0"/>
            </a:br>
            <a:r>
              <a:rPr lang="da-DK" dirty="0"/>
              <a:t>Hvad vil forskellige ideologier mene om forskelle i indkomst, livskvalitet og forbrug? Brug hjælpeark 5</a:t>
            </a:r>
          </a:p>
        </p:txBody>
      </p:sp>
      <p:graphicFrame>
        <p:nvGraphicFramePr>
          <p:cNvPr id="4" name="Tabel 4">
            <a:extLst>
              <a:ext uri="{FF2B5EF4-FFF2-40B4-BE49-F238E27FC236}">
                <a16:creationId xmlns:a16="http://schemas.microsoft.com/office/drawing/2014/main" id="{C4AC769F-7E88-BB47-8941-2634A6826EE7}"/>
              </a:ext>
            </a:extLst>
          </p:cNvPr>
          <p:cNvGraphicFramePr>
            <a:graphicFrameLocks noGrp="1"/>
          </p:cNvGraphicFramePr>
          <p:nvPr>
            <p:ph idx="1"/>
            <p:extLst>
              <p:ext uri="{D42A27DB-BD31-4B8C-83A1-F6EECF244321}">
                <p14:modId xmlns:p14="http://schemas.microsoft.com/office/powerpoint/2010/main" val="4145611456"/>
              </p:ext>
            </p:extLst>
          </p:nvPr>
        </p:nvGraphicFramePr>
        <p:xfrm>
          <a:off x="838200" y="2940049"/>
          <a:ext cx="10515600" cy="1706880"/>
        </p:xfrm>
        <a:graphic>
          <a:graphicData uri="http://schemas.openxmlformats.org/drawingml/2006/table">
            <a:tbl>
              <a:tblPr firstRow="1" bandRow="1">
                <a:tableStyleId>{5C22544A-7EE6-4342-B048-85BDC9FD1C3A}</a:tableStyleId>
              </a:tblPr>
              <a:tblGrid>
                <a:gridCol w="2166257">
                  <a:extLst>
                    <a:ext uri="{9D8B030D-6E8A-4147-A177-3AD203B41FA5}">
                      <a16:colId xmlns:a16="http://schemas.microsoft.com/office/drawing/2014/main" val="2888958863"/>
                    </a:ext>
                  </a:extLst>
                </a:gridCol>
                <a:gridCol w="8349343">
                  <a:extLst>
                    <a:ext uri="{9D8B030D-6E8A-4147-A177-3AD203B41FA5}">
                      <a16:colId xmlns:a16="http://schemas.microsoft.com/office/drawing/2014/main" val="1286780772"/>
                    </a:ext>
                  </a:extLst>
                </a:gridCol>
              </a:tblGrid>
              <a:tr h="370840">
                <a:tc>
                  <a:txBody>
                    <a:bodyPr/>
                    <a:lstStyle/>
                    <a:p>
                      <a:r>
                        <a:rPr lang="da-DK" sz="2200" dirty="0"/>
                        <a:t>Ideologi</a:t>
                      </a:r>
                    </a:p>
                  </a:txBody>
                  <a:tcPr/>
                </a:tc>
                <a:tc>
                  <a:txBody>
                    <a:bodyPr/>
                    <a:lstStyle/>
                    <a:p>
                      <a:r>
                        <a:rPr lang="da-DK" sz="2200" dirty="0"/>
                        <a:t>Holdning til forskelle i indkomst, livskvalitet og forbrug</a:t>
                      </a:r>
                    </a:p>
                  </a:txBody>
                  <a:tcPr/>
                </a:tc>
                <a:extLst>
                  <a:ext uri="{0D108BD9-81ED-4DB2-BD59-A6C34878D82A}">
                    <a16:rowId xmlns:a16="http://schemas.microsoft.com/office/drawing/2014/main" val="3808285328"/>
                  </a:ext>
                </a:extLst>
              </a:tr>
              <a:tr h="370840">
                <a:tc>
                  <a:txBody>
                    <a:bodyPr/>
                    <a:lstStyle/>
                    <a:p>
                      <a:r>
                        <a:rPr lang="da-DK" sz="2200" dirty="0"/>
                        <a:t>Liberalisme</a:t>
                      </a:r>
                    </a:p>
                  </a:txBody>
                  <a:tcPr/>
                </a:tc>
                <a:tc>
                  <a:txBody>
                    <a:bodyPr/>
                    <a:lstStyle/>
                    <a:p>
                      <a:endParaRPr lang="da-DK" sz="2200" dirty="0"/>
                    </a:p>
                  </a:txBody>
                  <a:tcPr/>
                </a:tc>
                <a:extLst>
                  <a:ext uri="{0D108BD9-81ED-4DB2-BD59-A6C34878D82A}">
                    <a16:rowId xmlns:a16="http://schemas.microsoft.com/office/drawing/2014/main" val="2859796345"/>
                  </a:ext>
                </a:extLst>
              </a:tr>
              <a:tr h="370840">
                <a:tc>
                  <a:txBody>
                    <a:bodyPr/>
                    <a:lstStyle/>
                    <a:p>
                      <a:r>
                        <a:rPr lang="da-DK" sz="2200" dirty="0"/>
                        <a:t>Konservatisme </a:t>
                      </a:r>
                    </a:p>
                  </a:txBody>
                  <a:tcPr/>
                </a:tc>
                <a:tc>
                  <a:txBody>
                    <a:bodyPr/>
                    <a:lstStyle/>
                    <a:p>
                      <a:endParaRPr lang="da-DK" sz="2200" dirty="0"/>
                    </a:p>
                  </a:txBody>
                  <a:tcPr/>
                </a:tc>
                <a:extLst>
                  <a:ext uri="{0D108BD9-81ED-4DB2-BD59-A6C34878D82A}">
                    <a16:rowId xmlns:a16="http://schemas.microsoft.com/office/drawing/2014/main" val="1454484536"/>
                  </a:ext>
                </a:extLst>
              </a:tr>
              <a:tr h="370840">
                <a:tc>
                  <a:txBody>
                    <a:bodyPr/>
                    <a:lstStyle/>
                    <a:p>
                      <a:r>
                        <a:rPr lang="da-DK" sz="2200" dirty="0"/>
                        <a:t>Socialisme</a:t>
                      </a:r>
                    </a:p>
                  </a:txBody>
                  <a:tcPr/>
                </a:tc>
                <a:tc>
                  <a:txBody>
                    <a:bodyPr/>
                    <a:lstStyle/>
                    <a:p>
                      <a:endParaRPr lang="da-DK" sz="2200" dirty="0"/>
                    </a:p>
                  </a:txBody>
                  <a:tcPr/>
                </a:tc>
                <a:extLst>
                  <a:ext uri="{0D108BD9-81ED-4DB2-BD59-A6C34878D82A}">
                    <a16:rowId xmlns:a16="http://schemas.microsoft.com/office/drawing/2014/main" val="513174180"/>
                  </a:ext>
                </a:extLst>
              </a:tr>
            </a:tbl>
          </a:graphicData>
        </a:graphic>
      </p:graphicFrame>
    </p:spTree>
    <p:extLst>
      <p:ext uri="{BB962C8B-B14F-4D97-AF65-F5344CB8AC3E}">
        <p14:creationId xmlns:p14="http://schemas.microsoft.com/office/powerpoint/2010/main" val="412803864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a:xfrm>
            <a:off x="838200" y="365125"/>
            <a:ext cx="5892800" cy="4802372"/>
          </a:xfrm>
        </p:spPr>
        <p:txBody>
          <a:bodyPr>
            <a:normAutofit/>
          </a:bodyPr>
          <a:lstStyle/>
          <a:p>
            <a:r>
              <a:rPr lang="da-DK" sz="3500" b="1" dirty="0"/>
              <a:t>Fælles diskussion</a:t>
            </a:r>
            <a:br>
              <a:rPr lang="da-DK" sz="3500" b="1" dirty="0"/>
            </a:br>
            <a:br>
              <a:rPr lang="da-DK" sz="3500" dirty="0"/>
            </a:br>
            <a:r>
              <a:rPr lang="da-DK" sz="3500" dirty="0"/>
              <a:t>Hvilken økonomisk politik bør regeringen føre lige nu?</a:t>
            </a:r>
            <a:br>
              <a:rPr lang="da-DK" sz="3500" dirty="0"/>
            </a:br>
            <a:r>
              <a:rPr lang="da-DK" sz="3500" dirty="0"/>
              <a:t>Hvordan vil det påvirke dansk økonomi?</a:t>
            </a:r>
            <a:br>
              <a:rPr lang="da-DK" sz="3500" dirty="0"/>
            </a:br>
            <a:r>
              <a:rPr lang="da-DK" sz="3500" dirty="0"/>
              <a:t>Hvilke økonomiske mål er vigtigst?</a:t>
            </a:r>
            <a:br>
              <a:rPr lang="da-DK" sz="3500" b="1" dirty="0"/>
            </a:br>
            <a:endParaRPr lang="da-DK" sz="3500" b="1"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pic>
        <p:nvPicPr>
          <p:cNvPr id="5" name="Billede 4">
            <a:extLst>
              <a:ext uri="{FF2B5EF4-FFF2-40B4-BE49-F238E27FC236}">
                <a16:creationId xmlns:a16="http://schemas.microsoft.com/office/drawing/2014/main" id="{A1CA481B-FB3B-374C-AC86-89AED97B4319}"/>
              </a:ext>
            </a:extLst>
          </p:cNvPr>
          <p:cNvPicPr>
            <a:picLocks noChangeAspect="1"/>
          </p:cNvPicPr>
          <p:nvPr/>
        </p:nvPicPr>
        <p:blipFill>
          <a:blip r:embed="rId3"/>
          <a:stretch>
            <a:fillRect/>
          </a:stretch>
        </p:blipFill>
        <p:spPr>
          <a:xfrm>
            <a:off x="7150100" y="2297211"/>
            <a:ext cx="4622800" cy="2263578"/>
          </a:xfrm>
          <a:prstGeom prst="rect">
            <a:avLst/>
          </a:prstGeom>
        </p:spPr>
      </p:pic>
    </p:spTree>
    <p:extLst>
      <p:ext uri="{BB962C8B-B14F-4D97-AF65-F5344CB8AC3E}">
        <p14:creationId xmlns:p14="http://schemas.microsoft.com/office/powerpoint/2010/main" val="316878666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a:xfrm>
            <a:off x="838200" y="365125"/>
            <a:ext cx="5892800" cy="4802372"/>
          </a:xfrm>
        </p:spPr>
        <p:txBody>
          <a:bodyPr>
            <a:normAutofit/>
          </a:bodyPr>
          <a:lstStyle/>
          <a:p>
            <a:br>
              <a:rPr lang="da-DK" sz="3300" dirty="0"/>
            </a:br>
            <a:r>
              <a:rPr lang="da-DK" sz="3300" b="1" dirty="0"/>
              <a:t>Økonomiske systemer</a:t>
            </a:r>
            <a:endParaRPr lang="da-DK" sz="3500" b="1"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pic>
        <p:nvPicPr>
          <p:cNvPr id="6" name="Billede 5" descr="Et billede, der indeholder tekst&#10;&#10;Automatisk genereret beskrivelse">
            <a:extLst>
              <a:ext uri="{FF2B5EF4-FFF2-40B4-BE49-F238E27FC236}">
                <a16:creationId xmlns:a16="http://schemas.microsoft.com/office/drawing/2014/main" id="{AE2B57C6-2067-5540-8658-56055EC22D18}"/>
              </a:ext>
            </a:extLst>
          </p:cNvPr>
          <p:cNvPicPr>
            <a:picLocks noChangeAspect="1"/>
          </p:cNvPicPr>
          <p:nvPr/>
        </p:nvPicPr>
        <p:blipFill>
          <a:blip r:embed="rId3"/>
          <a:stretch>
            <a:fillRect/>
          </a:stretch>
        </p:blipFill>
        <p:spPr>
          <a:xfrm>
            <a:off x="5930174" y="0"/>
            <a:ext cx="4470400" cy="6807200"/>
          </a:xfrm>
          <a:prstGeom prst="rect">
            <a:avLst/>
          </a:prstGeom>
        </p:spPr>
      </p:pic>
    </p:spTree>
    <p:extLst>
      <p:ext uri="{BB962C8B-B14F-4D97-AF65-F5344CB8AC3E}">
        <p14:creationId xmlns:p14="http://schemas.microsoft.com/office/powerpoint/2010/main" val="80333503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a:bodyPr>
          <a:lstStyle/>
          <a:p>
            <a:endParaRPr lang="da-DK" sz="6000" dirty="0"/>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p:txBody>
          <a:bodyPr/>
          <a:lstStyle/>
          <a:p>
            <a:pPr marL="0" indent="0">
              <a:buNone/>
            </a:pPr>
            <a:endParaRPr lang="da-DK" sz="4000" i="1"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pic>
        <p:nvPicPr>
          <p:cNvPr id="5" name="Billede 4">
            <a:extLst>
              <a:ext uri="{FF2B5EF4-FFF2-40B4-BE49-F238E27FC236}">
                <a16:creationId xmlns:a16="http://schemas.microsoft.com/office/drawing/2014/main" id="{5CC5E359-2A95-244E-B9C7-58733A0C7358}"/>
              </a:ext>
            </a:extLst>
          </p:cNvPr>
          <p:cNvPicPr>
            <a:picLocks noChangeAspect="1"/>
          </p:cNvPicPr>
          <p:nvPr/>
        </p:nvPicPr>
        <p:blipFill>
          <a:blip r:embed="rId3"/>
          <a:stretch>
            <a:fillRect/>
          </a:stretch>
        </p:blipFill>
        <p:spPr>
          <a:xfrm>
            <a:off x="1388620" y="681037"/>
            <a:ext cx="8460230" cy="4938713"/>
          </a:xfrm>
          <a:prstGeom prst="rect">
            <a:avLst/>
          </a:prstGeom>
        </p:spPr>
      </p:pic>
    </p:spTree>
    <p:extLst>
      <p:ext uri="{BB962C8B-B14F-4D97-AF65-F5344CB8AC3E}">
        <p14:creationId xmlns:p14="http://schemas.microsoft.com/office/powerpoint/2010/main" val="308327203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a:bodyPr>
          <a:lstStyle/>
          <a:p>
            <a:endParaRPr lang="da-DK" sz="6000" dirty="0"/>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p:txBody>
          <a:bodyPr/>
          <a:lstStyle/>
          <a:p>
            <a:pPr marL="0" indent="0">
              <a:buNone/>
            </a:pPr>
            <a:endParaRPr lang="da-DK" sz="4000" i="1"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pic>
        <p:nvPicPr>
          <p:cNvPr id="5" name="Billede 4">
            <a:extLst>
              <a:ext uri="{FF2B5EF4-FFF2-40B4-BE49-F238E27FC236}">
                <a16:creationId xmlns:a16="http://schemas.microsoft.com/office/drawing/2014/main" id="{5CC5E359-2A95-244E-B9C7-58733A0C7358}"/>
              </a:ext>
            </a:extLst>
          </p:cNvPr>
          <p:cNvPicPr>
            <a:picLocks noChangeAspect="1"/>
          </p:cNvPicPr>
          <p:nvPr/>
        </p:nvPicPr>
        <p:blipFill>
          <a:blip r:embed="rId3"/>
          <a:stretch>
            <a:fillRect/>
          </a:stretch>
        </p:blipFill>
        <p:spPr>
          <a:xfrm>
            <a:off x="1388620" y="681037"/>
            <a:ext cx="8460230" cy="4938713"/>
          </a:xfrm>
          <a:prstGeom prst="rect">
            <a:avLst/>
          </a:prstGeom>
        </p:spPr>
      </p:pic>
      <p:pic>
        <p:nvPicPr>
          <p:cNvPr id="6" name="Billede 5">
            <a:extLst>
              <a:ext uri="{FF2B5EF4-FFF2-40B4-BE49-F238E27FC236}">
                <a16:creationId xmlns:a16="http://schemas.microsoft.com/office/drawing/2014/main" id="{EDCA6871-5743-2F4D-BA46-3209A96F1B4F}"/>
              </a:ext>
            </a:extLst>
          </p:cNvPr>
          <p:cNvPicPr>
            <a:picLocks noChangeAspect="1"/>
          </p:cNvPicPr>
          <p:nvPr/>
        </p:nvPicPr>
        <p:blipFill>
          <a:blip r:embed="rId4"/>
          <a:stretch>
            <a:fillRect/>
          </a:stretch>
        </p:blipFill>
        <p:spPr>
          <a:xfrm>
            <a:off x="1471676" y="1551517"/>
            <a:ext cx="8303091" cy="3951815"/>
          </a:xfrm>
          <a:prstGeom prst="rect">
            <a:avLst/>
          </a:prstGeom>
        </p:spPr>
      </p:pic>
    </p:spTree>
    <p:extLst>
      <p:ext uri="{BB962C8B-B14F-4D97-AF65-F5344CB8AC3E}">
        <p14:creationId xmlns:p14="http://schemas.microsoft.com/office/powerpoint/2010/main" val="372731095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a:bodyPr>
          <a:lstStyle/>
          <a:p>
            <a:endParaRPr lang="da-DK" sz="6000" dirty="0"/>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p:txBody>
          <a:bodyPr/>
          <a:lstStyle/>
          <a:p>
            <a:pPr marL="0" indent="0">
              <a:buNone/>
            </a:pPr>
            <a:endParaRPr lang="da-DK" sz="4000" i="1"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pic>
        <p:nvPicPr>
          <p:cNvPr id="5" name="Billede 4">
            <a:extLst>
              <a:ext uri="{FF2B5EF4-FFF2-40B4-BE49-F238E27FC236}">
                <a16:creationId xmlns:a16="http://schemas.microsoft.com/office/drawing/2014/main" id="{5CC5E359-2A95-244E-B9C7-58733A0C7358}"/>
              </a:ext>
            </a:extLst>
          </p:cNvPr>
          <p:cNvPicPr>
            <a:picLocks noChangeAspect="1"/>
          </p:cNvPicPr>
          <p:nvPr/>
        </p:nvPicPr>
        <p:blipFill>
          <a:blip r:embed="rId3"/>
          <a:stretch>
            <a:fillRect/>
          </a:stretch>
        </p:blipFill>
        <p:spPr>
          <a:xfrm>
            <a:off x="1388620" y="681037"/>
            <a:ext cx="8460230" cy="4938713"/>
          </a:xfrm>
          <a:prstGeom prst="rect">
            <a:avLst/>
          </a:prstGeom>
        </p:spPr>
      </p:pic>
      <p:pic>
        <p:nvPicPr>
          <p:cNvPr id="6" name="Billede 5">
            <a:extLst>
              <a:ext uri="{FF2B5EF4-FFF2-40B4-BE49-F238E27FC236}">
                <a16:creationId xmlns:a16="http://schemas.microsoft.com/office/drawing/2014/main" id="{AA70EE51-1CC1-D14F-9818-8D2640A229AB}"/>
              </a:ext>
            </a:extLst>
          </p:cNvPr>
          <p:cNvPicPr>
            <a:picLocks noChangeAspect="1"/>
          </p:cNvPicPr>
          <p:nvPr/>
        </p:nvPicPr>
        <p:blipFill>
          <a:blip r:embed="rId4"/>
          <a:stretch>
            <a:fillRect/>
          </a:stretch>
        </p:blipFill>
        <p:spPr>
          <a:xfrm>
            <a:off x="1557867" y="1426635"/>
            <a:ext cx="8195733" cy="4297068"/>
          </a:xfrm>
          <a:prstGeom prst="rect">
            <a:avLst/>
          </a:prstGeom>
        </p:spPr>
      </p:pic>
    </p:spTree>
    <p:extLst>
      <p:ext uri="{BB962C8B-B14F-4D97-AF65-F5344CB8AC3E}">
        <p14:creationId xmlns:p14="http://schemas.microsoft.com/office/powerpoint/2010/main" val="279660770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a:xfrm>
            <a:off x="313509" y="365125"/>
            <a:ext cx="5329645" cy="5682978"/>
          </a:xfrm>
        </p:spPr>
        <p:txBody>
          <a:bodyPr>
            <a:normAutofit/>
          </a:bodyPr>
          <a:lstStyle/>
          <a:p>
            <a:r>
              <a:rPr lang="da-DK" sz="3300" b="1" dirty="0"/>
              <a:t>Debat: Økonomiske systemer</a:t>
            </a:r>
            <a:br>
              <a:rPr lang="da-DK" sz="3300" b="1" dirty="0"/>
            </a:br>
            <a:br>
              <a:rPr lang="da-DK" sz="3600" dirty="0"/>
            </a:br>
            <a:r>
              <a:rPr lang="da-DK" sz="3600" dirty="0"/>
              <a:t>Diskuter styrker og svagheder ved de tre økonomiske systemer </a:t>
            </a:r>
            <a:br>
              <a:rPr lang="da-DK" sz="3600" dirty="0"/>
            </a:br>
            <a:br>
              <a:rPr lang="da-DK" sz="3600" dirty="0"/>
            </a:br>
            <a:r>
              <a:rPr lang="da-DK" sz="3600" dirty="0"/>
              <a:t>Hvor meget skal politikerne blande sig i husholdningerne og virksomhedernes økonomi?</a:t>
            </a:r>
            <a:endParaRPr lang="da-DK" sz="3500" b="1"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pic>
        <p:nvPicPr>
          <p:cNvPr id="6" name="Billede 5" descr="Et billede, der indeholder tekst&#10;&#10;Automatisk genereret beskrivelse">
            <a:extLst>
              <a:ext uri="{FF2B5EF4-FFF2-40B4-BE49-F238E27FC236}">
                <a16:creationId xmlns:a16="http://schemas.microsoft.com/office/drawing/2014/main" id="{AE2B57C6-2067-5540-8658-56055EC22D18}"/>
              </a:ext>
            </a:extLst>
          </p:cNvPr>
          <p:cNvPicPr>
            <a:picLocks noChangeAspect="1"/>
          </p:cNvPicPr>
          <p:nvPr/>
        </p:nvPicPr>
        <p:blipFill>
          <a:blip r:embed="rId3"/>
          <a:stretch>
            <a:fillRect/>
          </a:stretch>
        </p:blipFill>
        <p:spPr>
          <a:xfrm>
            <a:off x="5930174" y="0"/>
            <a:ext cx="4470400" cy="6807200"/>
          </a:xfrm>
          <a:prstGeom prst="rect">
            <a:avLst/>
          </a:prstGeom>
        </p:spPr>
      </p:pic>
    </p:spTree>
    <p:extLst>
      <p:ext uri="{BB962C8B-B14F-4D97-AF65-F5344CB8AC3E}">
        <p14:creationId xmlns:p14="http://schemas.microsoft.com/office/powerpoint/2010/main" val="190176732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643BE6C-86B7-4AB9-91E8-9B5DB45AC8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0"/>
            <a:ext cx="12188825" cy="42428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AE46899A-F141-7F48-A3DC-A59E4ECD994A}"/>
              </a:ext>
            </a:extLst>
          </p:cNvPr>
          <p:cNvSpPr>
            <a:spLocks noGrp="1"/>
          </p:cNvSpPr>
          <p:nvPr>
            <p:ph type="ctrTitle"/>
          </p:nvPr>
        </p:nvSpPr>
        <p:spPr>
          <a:xfrm>
            <a:off x="1293026" y="713195"/>
            <a:ext cx="9605948" cy="2318665"/>
          </a:xfrm>
        </p:spPr>
        <p:txBody>
          <a:bodyPr>
            <a:normAutofit/>
          </a:bodyPr>
          <a:lstStyle/>
          <a:p>
            <a:r>
              <a:rPr lang="da-DK" sz="5400" dirty="0">
                <a:solidFill>
                  <a:srgbClr val="FFFFFF"/>
                </a:solidFill>
              </a:rPr>
              <a:t>Velfærdsstat eller konkurrencestat? </a:t>
            </a:r>
          </a:p>
        </p:txBody>
      </p:sp>
      <p:sp>
        <p:nvSpPr>
          <p:cNvPr id="3" name="Undertitel 2">
            <a:extLst>
              <a:ext uri="{FF2B5EF4-FFF2-40B4-BE49-F238E27FC236}">
                <a16:creationId xmlns:a16="http://schemas.microsoft.com/office/drawing/2014/main" id="{38AEF4CC-1BE9-C248-A55B-EBFB987BB13B}"/>
              </a:ext>
            </a:extLst>
          </p:cNvPr>
          <p:cNvSpPr>
            <a:spLocks noGrp="1"/>
          </p:cNvSpPr>
          <p:nvPr>
            <p:ph type="subTitle" idx="1"/>
          </p:nvPr>
        </p:nvSpPr>
        <p:spPr>
          <a:xfrm>
            <a:off x="1627240" y="3031860"/>
            <a:ext cx="8937522" cy="1059373"/>
          </a:xfrm>
        </p:spPr>
        <p:txBody>
          <a:bodyPr>
            <a:normAutofit/>
          </a:bodyPr>
          <a:lstStyle/>
          <a:p>
            <a:r>
              <a:rPr lang="da-DK" sz="1700" dirty="0">
                <a:solidFill>
                  <a:srgbClr val="FFFFFF"/>
                </a:solidFill>
              </a:rPr>
              <a:t>Modul 7</a:t>
            </a:r>
          </a:p>
          <a:p>
            <a:r>
              <a:rPr lang="da-DK" sz="1700" dirty="0">
                <a:solidFill>
                  <a:srgbClr val="FFFFFF"/>
                </a:solidFill>
              </a:rPr>
              <a:t>Side 205-211 i Luk Samfundet Op! 4.udgave. </a:t>
            </a:r>
          </a:p>
          <a:p>
            <a:endParaRPr lang="da-DK" sz="1700" dirty="0">
              <a:solidFill>
                <a:srgbClr val="FFFFFF"/>
              </a:solidFill>
            </a:endParaRPr>
          </a:p>
          <a:p>
            <a:endParaRPr lang="da-DK" sz="1700" dirty="0">
              <a:solidFill>
                <a:srgbClr val="FFFFFF"/>
              </a:solidFill>
            </a:endParaRPr>
          </a:p>
        </p:txBody>
      </p:sp>
      <p:pic>
        <p:nvPicPr>
          <p:cNvPr id="7" name="Billede 6">
            <a:extLst>
              <a:ext uri="{FF2B5EF4-FFF2-40B4-BE49-F238E27FC236}">
                <a16:creationId xmlns:a16="http://schemas.microsoft.com/office/drawing/2014/main" id="{7EF6E9C4-BDD6-8D42-8FD7-BA83F90CA252}"/>
              </a:ext>
            </a:extLst>
          </p:cNvPr>
          <p:cNvPicPr>
            <a:picLocks noChangeAspect="1"/>
          </p:cNvPicPr>
          <p:nvPr/>
        </p:nvPicPr>
        <p:blipFill>
          <a:blip r:embed="rId2"/>
          <a:stretch/>
        </p:blipFill>
        <p:spPr>
          <a:xfrm>
            <a:off x="0" y="6204883"/>
            <a:ext cx="12192000" cy="713195"/>
          </a:xfrm>
          <a:prstGeom prst="rect">
            <a:avLst/>
          </a:prstGeom>
        </p:spPr>
      </p:pic>
    </p:spTree>
    <p:extLst>
      <p:ext uri="{BB962C8B-B14F-4D97-AF65-F5344CB8AC3E}">
        <p14:creationId xmlns:p14="http://schemas.microsoft.com/office/powerpoint/2010/main" val="16450586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a:bodyPr>
          <a:lstStyle/>
          <a:p>
            <a:endParaRPr lang="da-DK" sz="6000" dirty="0"/>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p:txBody>
          <a:bodyPr>
            <a:normAutofit/>
          </a:bodyPr>
          <a:lstStyle/>
          <a:p>
            <a:pPr marL="0" indent="0">
              <a:buNone/>
            </a:pPr>
            <a:endParaRPr lang="da-DK" sz="3000"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pic>
        <p:nvPicPr>
          <p:cNvPr id="5" name="Billede 4">
            <a:extLst>
              <a:ext uri="{FF2B5EF4-FFF2-40B4-BE49-F238E27FC236}">
                <a16:creationId xmlns:a16="http://schemas.microsoft.com/office/drawing/2014/main" id="{02EC13B6-1EF5-1E4E-B63B-24B2EE2933D4}"/>
              </a:ext>
            </a:extLst>
          </p:cNvPr>
          <p:cNvPicPr>
            <a:picLocks noChangeAspect="1"/>
          </p:cNvPicPr>
          <p:nvPr/>
        </p:nvPicPr>
        <p:blipFill>
          <a:blip r:embed="rId3"/>
          <a:stretch>
            <a:fillRect/>
          </a:stretch>
        </p:blipFill>
        <p:spPr>
          <a:xfrm>
            <a:off x="1981200" y="1466850"/>
            <a:ext cx="8229600" cy="3924300"/>
          </a:xfrm>
          <a:prstGeom prst="rect">
            <a:avLst/>
          </a:prstGeom>
        </p:spPr>
      </p:pic>
    </p:spTree>
    <p:extLst>
      <p:ext uri="{BB962C8B-B14F-4D97-AF65-F5344CB8AC3E}">
        <p14:creationId xmlns:p14="http://schemas.microsoft.com/office/powerpoint/2010/main" val="343224756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a:xfrm>
            <a:off x="838200" y="2472220"/>
            <a:ext cx="10515600" cy="1325563"/>
          </a:xfrm>
        </p:spPr>
        <p:txBody>
          <a:bodyPr>
            <a:noAutofit/>
          </a:bodyPr>
          <a:lstStyle/>
          <a:p>
            <a:pPr algn="ctr"/>
            <a:r>
              <a:rPr lang="da-DK" sz="6000" b="1" dirty="0"/>
              <a:t>Temaer:</a:t>
            </a:r>
            <a:br>
              <a:rPr lang="da-DK" sz="6000" b="1" dirty="0"/>
            </a:br>
            <a:r>
              <a:rPr lang="da-DK" sz="6000" b="1" dirty="0"/>
              <a:t>Velfærdsstatens interne udfordringer</a:t>
            </a:r>
            <a:endParaRPr lang="da-DK" sz="6000"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335580004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a:bodyPr>
          <a:lstStyle/>
          <a:p>
            <a:r>
              <a:rPr lang="da-DK" dirty="0"/>
              <a:t>1. Den demografiske udfordring</a:t>
            </a:r>
            <a:endParaRPr lang="da-DK" sz="6000" dirty="0"/>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p:txBody>
          <a:bodyPr>
            <a:normAutofit/>
          </a:bodyPr>
          <a:lstStyle/>
          <a:p>
            <a:pPr marL="0" indent="0">
              <a:buNone/>
            </a:pPr>
            <a:r>
              <a:rPr lang="da-DK" dirty="0"/>
              <a:t>Gruppen af ældre ikke-erhvervs-aktive (ikke længere en del af arbejdsmarkedet) medborgere vil vokse markant i </a:t>
            </a:r>
            <a:r>
              <a:rPr lang="da-DK" dirty="0" err="1"/>
              <a:t>årene</a:t>
            </a:r>
            <a:r>
              <a:rPr lang="da-DK" dirty="0"/>
              <a:t> fremover. Det er ikke i sig selv en udfordring, at gruppen af ældre vokser, men udfordringen </a:t>
            </a:r>
            <a:r>
              <a:rPr lang="da-DK" dirty="0" err="1"/>
              <a:t>består</a:t>
            </a:r>
            <a:r>
              <a:rPr lang="da-DK" dirty="0"/>
              <a:t> i, at gruppen af ældre medborgere typisk er den gruppe af borgere, der benytter sig af og er mest afhængige af velfærdsstatens omfordeling og service- og sundhedsydelser. </a:t>
            </a:r>
            <a:endParaRPr lang="da-DK" sz="3200" dirty="0"/>
          </a:p>
          <a:p>
            <a:pPr marL="0" indent="0">
              <a:buNone/>
            </a:pPr>
            <a:endParaRPr lang="da-DK" sz="3200" dirty="0"/>
          </a:p>
          <a:p>
            <a:pPr marL="0" indent="0">
              <a:buNone/>
            </a:pPr>
            <a:endParaRPr lang="da-DK" sz="3000"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42054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03CC1E-ACC3-A748-B981-226B4316B40C}"/>
              </a:ext>
            </a:extLst>
          </p:cNvPr>
          <p:cNvSpPr>
            <a:spLocks noGrp="1"/>
          </p:cNvSpPr>
          <p:nvPr>
            <p:ph type="title"/>
          </p:nvPr>
        </p:nvSpPr>
        <p:spPr>
          <a:xfrm>
            <a:off x="838200" y="365125"/>
            <a:ext cx="10809514" cy="5811838"/>
          </a:xfrm>
        </p:spPr>
        <p:txBody>
          <a:bodyPr>
            <a:normAutofit/>
          </a:bodyPr>
          <a:lstStyle/>
          <a:p>
            <a:br>
              <a:rPr lang="da-DK" sz="3300" dirty="0"/>
            </a:br>
            <a:r>
              <a:rPr lang="da-DK" b="1" dirty="0"/>
              <a:t>Se debatfilm til kapitel 8: </a:t>
            </a:r>
            <a:br>
              <a:rPr lang="da-DK" dirty="0"/>
            </a:br>
            <a:r>
              <a:rPr lang="da-DK" dirty="0">
                <a:hlinkClick r:id="rId2"/>
              </a:rPr>
              <a:t>https://vimeo.com/588324832/0c98bdab3a</a:t>
            </a:r>
            <a:br>
              <a:rPr lang="da-DK" dirty="0"/>
            </a:br>
            <a:endParaRPr lang="da-DK" dirty="0"/>
          </a:p>
        </p:txBody>
      </p:sp>
      <p:pic>
        <p:nvPicPr>
          <p:cNvPr id="4" name="Billede 3">
            <a:extLst>
              <a:ext uri="{FF2B5EF4-FFF2-40B4-BE49-F238E27FC236}">
                <a16:creationId xmlns:a16="http://schemas.microsoft.com/office/drawing/2014/main" id="{FF15035B-16E0-B549-98F7-A449CDE15497}"/>
              </a:ext>
            </a:extLst>
          </p:cNvPr>
          <p:cNvPicPr>
            <a:picLocks noChangeAspect="1"/>
          </p:cNvPicPr>
          <p:nvPr/>
        </p:nvPicPr>
        <p:blipFill>
          <a:blip r:embed="rId3"/>
          <a:stretch/>
        </p:blipFill>
        <p:spPr>
          <a:xfrm>
            <a:off x="0" y="6204883"/>
            <a:ext cx="12192000" cy="713195"/>
          </a:xfrm>
          <a:prstGeom prst="rect">
            <a:avLst/>
          </a:prstGeom>
        </p:spPr>
      </p:pic>
    </p:spTree>
    <p:extLst>
      <p:ext uri="{BB962C8B-B14F-4D97-AF65-F5344CB8AC3E}">
        <p14:creationId xmlns:p14="http://schemas.microsoft.com/office/powerpoint/2010/main" val="40328042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a:bodyPr>
          <a:lstStyle/>
          <a:p>
            <a:r>
              <a:rPr lang="da-DK" sz="6000" dirty="0"/>
              <a:t>Forsørgerbyrden </a:t>
            </a:r>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p:txBody>
          <a:bodyPr>
            <a:normAutofit/>
          </a:bodyPr>
          <a:lstStyle/>
          <a:p>
            <a:pPr marL="0" indent="0">
              <a:buNone/>
            </a:pPr>
            <a:r>
              <a:rPr lang="da-DK" dirty="0"/>
              <a:t>Gruppen af dem, der skal forsørges, er større end den gruppe, der er tilbage på arbejdsmarkedet til at forsørge dem. Dette misforhold mellem dem, der skal forsørges (ikke-erhvervsaktive), og dem, der skal forsørge dem (erhvervsaktive), bliver på den </a:t>
            </a:r>
            <a:r>
              <a:rPr lang="da-DK" dirty="0" err="1"/>
              <a:t>måde</a:t>
            </a:r>
            <a:r>
              <a:rPr lang="da-DK" dirty="0"/>
              <a:t> en byrde for fremtidige generationer. </a:t>
            </a:r>
          </a:p>
          <a:p>
            <a:r>
              <a:rPr lang="da-DK" dirty="0"/>
              <a:t>Vigtigt at </a:t>
            </a:r>
            <a:r>
              <a:rPr lang="da-DK" dirty="0" err="1"/>
              <a:t>påpege</a:t>
            </a:r>
            <a:r>
              <a:rPr lang="da-DK" dirty="0"/>
              <a:t> i denne sammenhæng er, at det ikke kun er gruppen af ældre medborgere, som er ”udgiftstung”. </a:t>
            </a:r>
            <a:r>
              <a:rPr lang="da-DK" dirty="0" err="1"/>
              <a:t>Ogsa</a:t>
            </a:r>
            <a:r>
              <a:rPr lang="da-DK" dirty="0"/>
              <a:t>̊ den store gruppe af med- borgere i Danmark, som befinder sig på midlertidige eller længerevarende overførselsindkomster, er dyr at finansiere. </a:t>
            </a:r>
          </a:p>
          <a:p>
            <a:pPr marL="0" indent="0">
              <a:buNone/>
            </a:pPr>
            <a:endParaRPr lang="da-DK" sz="3000"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53073036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a:bodyPr>
          <a:lstStyle/>
          <a:p>
            <a:endParaRPr lang="da-DK" sz="6000" dirty="0"/>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p:txBody>
          <a:bodyPr>
            <a:normAutofit/>
          </a:bodyPr>
          <a:lstStyle/>
          <a:p>
            <a:pPr marL="0" indent="0">
              <a:buNone/>
            </a:pPr>
            <a:endParaRPr lang="da-DK" sz="3000"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pic>
        <p:nvPicPr>
          <p:cNvPr id="5" name="Billede 4">
            <a:extLst>
              <a:ext uri="{FF2B5EF4-FFF2-40B4-BE49-F238E27FC236}">
                <a16:creationId xmlns:a16="http://schemas.microsoft.com/office/drawing/2014/main" id="{8C3DB1C5-BE1A-7C4F-8BEB-D881C2D80A6E}"/>
              </a:ext>
            </a:extLst>
          </p:cNvPr>
          <p:cNvPicPr>
            <a:picLocks noChangeAspect="1"/>
          </p:cNvPicPr>
          <p:nvPr/>
        </p:nvPicPr>
        <p:blipFill>
          <a:blip r:embed="rId3"/>
          <a:stretch>
            <a:fillRect/>
          </a:stretch>
        </p:blipFill>
        <p:spPr>
          <a:xfrm>
            <a:off x="2076450" y="1098550"/>
            <a:ext cx="8039100" cy="4660900"/>
          </a:xfrm>
          <a:prstGeom prst="rect">
            <a:avLst/>
          </a:prstGeom>
        </p:spPr>
      </p:pic>
    </p:spTree>
    <p:extLst>
      <p:ext uri="{BB962C8B-B14F-4D97-AF65-F5344CB8AC3E}">
        <p14:creationId xmlns:p14="http://schemas.microsoft.com/office/powerpoint/2010/main" val="56297607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a:bodyPr>
          <a:lstStyle/>
          <a:p>
            <a:endParaRPr lang="da-DK" sz="6000" dirty="0"/>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p:txBody>
          <a:bodyPr>
            <a:normAutofit/>
          </a:bodyPr>
          <a:lstStyle/>
          <a:p>
            <a:pPr marL="0" indent="0">
              <a:buNone/>
            </a:pPr>
            <a:endParaRPr lang="da-DK" sz="3000"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pic>
        <p:nvPicPr>
          <p:cNvPr id="5" name="Billede 4">
            <a:extLst>
              <a:ext uri="{FF2B5EF4-FFF2-40B4-BE49-F238E27FC236}">
                <a16:creationId xmlns:a16="http://schemas.microsoft.com/office/drawing/2014/main" id="{A9629771-6110-1745-B30B-C0135AECEEFC}"/>
              </a:ext>
            </a:extLst>
          </p:cNvPr>
          <p:cNvPicPr>
            <a:picLocks noChangeAspect="1"/>
          </p:cNvPicPr>
          <p:nvPr/>
        </p:nvPicPr>
        <p:blipFill>
          <a:blip r:embed="rId3"/>
          <a:stretch>
            <a:fillRect/>
          </a:stretch>
        </p:blipFill>
        <p:spPr>
          <a:xfrm>
            <a:off x="2159000" y="1263650"/>
            <a:ext cx="7874000" cy="4330700"/>
          </a:xfrm>
          <a:prstGeom prst="rect">
            <a:avLst/>
          </a:prstGeom>
        </p:spPr>
      </p:pic>
    </p:spTree>
    <p:extLst>
      <p:ext uri="{BB962C8B-B14F-4D97-AF65-F5344CB8AC3E}">
        <p14:creationId xmlns:p14="http://schemas.microsoft.com/office/powerpoint/2010/main" val="375166849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fontScale="90000"/>
          </a:bodyPr>
          <a:lstStyle/>
          <a:p>
            <a:br>
              <a:rPr lang="da-DK" sz="6000" b="1" dirty="0"/>
            </a:br>
            <a:r>
              <a:rPr lang="da-DK" sz="6000" b="1" dirty="0"/>
              <a:t>Tag udfordringen op: </a:t>
            </a:r>
            <a:br>
              <a:rPr lang="da-DK" sz="6000" b="1" dirty="0"/>
            </a:br>
            <a:r>
              <a:rPr lang="da-DK" sz="6000" b="1" dirty="0"/>
              <a:t>Den demografiske udfordring</a:t>
            </a:r>
            <a:endParaRPr lang="da-DK" sz="6000" dirty="0"/>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p:txBody>
          <a:bodyPr>
            <a:normAutofit/>
          </a:bodyPr>
          <a:lstStyle/>
          <a:p>
            <a:pPr marL="0" indent="0">
              <a:buNone/>
            </a:pPr>
            <a:endParaRPr lang="da-DK" dirty="0"/>
          </a:p>
          <a:p>
            <a:pPr marL="514350" indent="-514350">
              <a:buAutoNum type="arabicParenR"/>
            </a:pPr>
            <a:endParaRPr lang="da-DK" dirty="0"/>
          </a:p>
          <a:p>
            <a:pPr marL="514350" indent="-514350">
              <a:buAutoNum type="arabicParenR"/>
            </a:pPr>
            <a:r>
              <a:rPr lang="da-DK" dirty="0"/>
              <a:t>Repetér analysen fra 4. modul af KL’s video: ”Flere ældre og børn”. Analyse ved hjælp af hjælpeark 9</a:t>
            </a:r>
          </a:p>
          <a:p>
            <a:pPr marL="514350" indent="-514350">
              <a:buAutoNum type="arabicParenR"/>
            </a:pPr>
            <a:r>
              <a:rPr lang="da-DK" dirty="0"/>
              <a:t>Overfør og tilføj løsninger til hjælpeark 12</a:t>
            </a:r>
          </a:p>
          <a:p>
            <a:pPr marL="0" indent="0">
              <a:buNone/>
            </a:pPr>
            <a:endParaRPr lang="da-DK" dirty="0"/>
          </a:p>
          <a:p>
            <a:pPr marL="0" indent="0">
              <a:buNone/>
            </a:pPr>
            <a:r>
              <a:rPr lang="da-DK" dirty="0"/>
              <a:t>Fælles opsamling på klassen</a:t>
            </a:r>
          </a:p>
          <a:p>
            <a:pPr marL="0" indent="0">
              <a:buNone/>
            </a:pPr>
            <a:endParaRPr lang="da-DK" sz="3000"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150359621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a:bodyPr>
          <a:lstStyle/>
          <a:p>
            <a:r>
              <a:rPr lang="da-DK" sz="6000" dirty="0"/>
              <a:t>2. Ændrede familiemønstre</a:t>
            </a:r>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p:txBody>
          <a:bodyPr>
            <a:normAutofit/>
          </a:bodyPr>
          <a:lstStyle/>
          <a:p>
            <a:pPr marL="0" indent="0">
              <a:buNone/>
            </a:pPr>
            <a:r>
              <a:rPr lang="da-DK" dirty="0"/>
              <a:t>For det andet synes de ændrede familiemønstre, med langt flere singler og solo-forældre, at stille endnu større krav til, at det offentlige i fremtiden kan træde ind og hjælpe de fremtidige single-ældre, der på det tidspunkt ikke har en familie at falde tilbage på, som ellers ville kunne træde til og hjælpe, </a:t>
            </a:r>
            <a:r>
              <a:rPr lang="da-DK" dirty="0" err="1"/>
              <a:t>når</a:t>
            </a:r>
            <a:r>
              <a:rPr lang="da-DK" dirty="0"/>
              <a:t> der var brug for det. </a:t>
            </a:r>
            <a:endParaRPr lang="da-DK" sz="3200" dirty="0"/>
          </a:p>
          <a:p>
            <a:pPr marL="0" indent="0">
              <a:buNone/>
            </a:pPr>
            <a:endParaRPr lang="da-DK" sz="3000"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350055008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fontScale="90000"/>
          </a:bodyPr>
          <a:lstStyle/>
          <a:p>
            <a:br>
              <a:rPr lang="da-DK" sz="6000" b="1" dirty="0"/>
            </a:br>
            <a:r>
              <a:rPr lang="da-DK" sz="6000" b="1" dirty="0"/>
              <a:t>Tag udfordringen op: </a:t>
            </a:r>
            <a:br>
              <a:rPr lang="da-DK" sz="6000" b="1" dirty="0"/>
            </a:br>
            <a:r>
              <a:rPr lang="da-DK" sz="6000" b="1" dirty="0"/>
              <a:t>Ændrede familiemønstre</a:t>
            </a:r>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p:txBody>
          <a:bodyPr>
            <a:normAutofit/>
          </a:bodyPr>
          <a:lstStyle/>
          <a:p>
            <a:pPr marL="0" indent="0">
              <a:buNone/>
            </a:pPr>
            <a:endParaRPr lang="da-DK" dirty="0"/>
          </a:p>
          <a:p>
            <a:pPr marL="0" indent="0">
              <a:buNone/>
            </a:pPr>
            <a:endParaRPr lang="da-DK" dirty="0"/>
          </a:p>
          <a:p>
            <a:pPr marL="0" indent="0">
              <a:buNone/>
            </a:pPr>
            <a:endParaRPr lang="da-DK" dirty="0"/>
          </a:p>
          <a:p>
            <a:pPr marL="0" indent="0">
              <a:buNone/>
            </a:pPr>
            <a:r>
              <a:rPr lang="da-DK" dirty="0"/>
              <a:t>Undersøg udfordringen ved hjælp af hjælpeark 9 og hjælpeark 12</a:t>
            </a:r>
          </a:p>
          <a:p>
            <a:pPr marL="0" indent="0">
              <a:buNone/>
            </a:pPr>
            <a:endParaRPr lang="da-DK" dirty="0"/>
          </a:p>
          <a:p>
            <a:pPr marL="0" indent="0">
              <a:buNone/>
            </a:pPr>
            <a:r>
              <a:rPr lang="da-DK" dirty="0"/>
              <a:t>Fælles opsamling på klassen</a:t>
            </a:r>
          </a:p>
          <a:p>
            <a:pPr marL="0" indent="0">
              <a:buNone/>
            </a:pPr>
            <a:endParaRPr lang="da-DK" sz="3000"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131513309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a:bodyPr>
          <a:lstStyle/>
          <a:p>
            <a:r>
              <a:rPr lang="da-DK" dirty="0"/>
              <a:t>3. Udfordringerne med borgernes forventninger og stigende ulighed </a:t>
            </a:r>
            <a:endParaRPr lang="da-DK" sz="6000" dirty="0"/>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a:xfrm>
            <a:off x="838200" y="1748135"/>
            <a:ext cx="10515600" cy="4351338"/>
          </a:xfrm>
        </p:spPr>
        <p:txBody>
          <a:bodyPr>
            <a:normAutofit/>
          </a:bodyPr>
          <a:lstStyle/>
          <a:p>
            <a:r>
              <a:rPr lang="da-DK" dirty="0"/>
              <a:t>Forventningerne fra os borgere </a:t>
            </a:r>
            <a:r>
              <a:rPr lang="da-DK" dirty="0" err="1"/>
              <a:t>går</a:t>
            </a:r>
            <a:r>
              <a:rPr lang="da-DK" dirty="0"/>
              <a:t> på, at velfærdsstaten konstant skal sørge for kvalitet i daginstitutioner, skoler, gymnasier, universiteter og hjemmepleje, den nyeste sundhedsbehandling hos læger og på sygehusene osv.</a:t>
            </a:r>
          </a:p>
          <a:p>
            <a:r>
              <a:rPr lang="da-DK" dirty="0"/>
              <a:t>Forventningerne skyldes, at vi borgere jo betaler skat og afgifter, hvor- for vi med rimelighed må kunne forvente kvalitet fra det offentlige. </a:t>
            </a:r>
            <a:endParaRPr lang="da-DK" sz="3200" dirty="0"/>
          </a:p>
          <a:p>
            <a:r>
              <a:rPr lang="da-DK" dirty="0"/>
              <a:t>Alle disse forventninger bidrager til det, som vi kalder et </a:t>
            </a:r>
            <a:r>
              <a:rPr lang="da-DK" b="1" i="1" dirty="0"/>
              <a:t>forventningspres</a:t>
            </a:r>
            <a:r>
              <a:rPr lang="da-DK" i="1" dirty="0"/>
              <a:t>, </a:t>
            </a:r>
            <a:r>
              <a:rPr lang="da-DK" dirty="0"/>
              <a:t>som særligt retter sig mod de folkevalgte politikere om hele tiden at sikre mere og bedre velfærdsservice, dog uden at det bliver dyrere for os borgere.</a:t>
            </a:r>
            <a:endParaRPr lang="da-DK" sz="3000"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7607378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a:bodyPr>
          <a:lstStyle/>
          <a:p>
            <a:r>
              <a:rPr lang="da-DK" sz="6000" dirty="0"/>
              <a:t>Stigende ulighed</a:t>
            </a:r>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p:txBody>
          <a:bodyPr>
            <a:normAutofit/>
          </a:bodyPr>
          <a:lstStyle/>
          <a:p>
            <a:pPr marL="0" indent="0">
              <a:buNone/>
            </a:pPr>
            <a:r>
              <a:rPr lang="da-DK" dirty="0"/>
              <a:t>Flere danskere er allerede begyndt at tilkøbe individuelle </a:t>
            </a:r>
            <a:r>
              <a:rPr lang="da-DK" b="1" dirty="0"/>
              <a:t>velfærdsforsikringer</a:t>
            </a:r>
            <a:r>
              <a:rPr lang="da-DK" dirty="0"/>
              <a:t>, som skal sikre dem velfærd, </a:t>
            </a:r>
            <a:r>
              <a:rPr lang="da-DK" dirty="0" err="1"/>
              <a:t>både</a:t>
            </a:r>
            <a:r>
              <a:rPr lang="da-DK" dirty="0"/>
              <a:t> </a:t>
            </a:r>
            <a:r>
              <a:rPr lang="da-DK" dirty="0" err="1"/>
              <a:t>når</a:t>
            </a:r>
            <a:r>
              <a:rPr lang="da-DK" dirty="0"/>
              <a:t> de bliver gamle, og hvis de skulle gå hen og miste deres arbejde. </a:t>
            </a:r>
            <a:endParaRPr lang="da-DK" sz="3200" dirty="0"/>
          </a:p>
          <a:p>
            <a:r>
              <a:rPr lang="da-DK" dirty="0"/>
              <a:t>Den stigende ulighed vil kunne skabe A-, B- og C-hold i det danske samfund og kan føre til øget marginalisering for de grupper af borgere, som befinder sig i samfundets yderkant. </a:t>
            </a:r>
          </a:p>
          <a:p>
            <a:r>
              <a:rPr lang="da-DK" dirty="0"/>
              <a:t>Dette vil direkte modarbejde den universelle danske velfærdsstats </a:t>
            </a:r>
            <a:r>
              <a:rPr lang="da-DK" dirty="0" err="1"/>
              <a:t>mål</a:t>
            </a:r>
            <a:r>
              <a:rPr lang="da-DK" dirty="0"/>
              <a:t> om bekæmpelse af ulighed mellem de sociale klasser. </a:t>
            </a:r>
            <a:endParaRPr lang="da-DK" sz="3200" dirty="0"/>
          </a:p>
          <a:p>
            <a:pPr marL="0" indent="0">
              <a:buNone/>
            </a:pPr>
            <a:endParaRPr lang="da-DK" sz="3000"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148807738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a:bodyPr>
          <a:lstStyle/>
          <a:p>
            <a:r>
              <a:rPr lang="da-DK" sz="6000" dirty="0"/>
              <a:t>Individualisering</a:t>
            </a:r>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a:xfrm>
            <a:off x="838200" y="1732637"/>
            <a:ext cx="10515600" cy="4351338"/>
          </a:xfrm>
        </p:spPr>
        <p:txBody>
          <a:bodyPr>
            <a:normAutofit lnSpcReduction="10000"/>
          </a:bodyPr>
          <a:lstStyle/>
          <a:p>
            <a:pPr marL="0" indent="0">
              <a:buNone/>
            </a:pPr>
            <a:r>
              <a:rPr lang="da-DK" dirty="0" err="1"/>
              <a:t>Når</a:t>
            </a:r>
            <a:r>
              <a:rPr lang="da-DK" dirty="0"/>
              <a:t> de enkelte borgere begynder at forsikre sig selv, er det udtryk for </a:t>
            </a:r>
            <a:r>
              <a:rPr lang="da-DK" b="1" dirty="0"/>
              <a:t>individualisering</a:t>
            </a:r>
            <a:r>
              <a:rPr lang="da-DK" dirty="0"/>
              <a:t>, idet det enkelte individ sætter sine egne behov først og i mindre grad tage højde for fællesskabet. </a:t>
            </a:r>
          </a:p>
          <a:p>
            <a:r>
              <a:rPr lang="da-DK" dirty="0"/>
              <a:t>Det kan skabe store problemer for den universelle danske velfærds- statsmodel, fordi det kan svække solidariteten og sammenhængskraften i samfundet.</a:t>
            </a:r>
          </a:p>
          <a:p>
            <a:r>
              <a:rPr lang="da-DK" dirty="0"/>
              <a:t>Det kan blandt andet føre til, at borgerne på sigt ikke vil blive ved med at bakke op om at indbetale til fællesskabet i form af høje skatter og afgifter. </a:t>
            </a:r>
          </a:p>
          <a:p>
            <a:r>
              <a:rPr lang="da-DK" dirty="0"/>
              <a:t>Sker det, vil det kunne få opbakningen til den danske universelle velfærdsstatsmodel </a:t>
            </a:r>
            <a:endParaRPr lang="da-DK" sz="3200" dirty="0"/>
          </a:p>
          <a:p>
            <a:pPr marL="0" indent="0">
              <a:buNone/>
            </a:pPr>
            <a:endParaRPr lang="da-DK" sz="3000"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158057643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fontScale="90000"/>
          </a:bodyPr>
          <a:lstStyle/>
          <a:p>
            <a:br>
              <a:rPr lang="da-DK" sz="6000" b="1" dirty="0"/>
            </a:br>
            <a:r>
              <a:rPr lang="da-DK" sz="6000" b="1" dirty="0"/>
              <a:t>Tag udfordringen op: </a:t>
            </a:r>
            <a:br>
              <a:rPr lang="da-DK" sz="6000" b="1" dirty="0"/>
            </a:br>
            <a:r>
              <a:rPr lang="da-DK" sz="6000" b="1" dirty="0"/>
              <a:t>Borgernes forventninger og stigende ulighed</a:t>
            </a:r>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p:txBody>
          <a:bodyPr>
            <a:normAutofit/>
          </a:bodyPr>
          <a:lstStyle/>
          <a:p>
            <a:pPr marL="0" indent="0">
              <a:buNone/>
            </a:pPr>
            <a:endParaRPr lang="da-DK" dirty="0"/>
          </a:p>
          <a:p>
            <a:pPr marL="0" indent="0">
              <a:buNone/>
            </a:pPr>
            <a:endParaRPr lang="da-DK" dirty="0"/>
          </a:p>
          <a:p>
            <a:pPr marL="0" indent="0">
              <a:buNone/>
            </a:pPr>
            <a:endParaRPr lang="da-DK" dirty="0"/>
          </a:p>
          <a:p>
            <a:pPr marL="0" indent="0">
              <a:buNone/>
            </a:pPr>
            <a:r>
              <a:rPr lang="da-DK" dirty="0"/>
              <a:t>Undersøg udfordringen ved hjælp af hjælpeark 9 og hjælpeark 12</a:t>
            </a:r>
          </a:p>
          <a:p>
            <a:pPr marL="0" indent="0">
              <a:buNone/>
            </a:pPr>
            <a:endParaRPr lang="da-DK" dirty="0"/>
          </a:p>
          <a:p>
            <a:pPr marL="0" indent="0">
              <a:buNone/>
            </a:pPr>
            <a:r>
              <a:rPr lang="da-DK" dirty="0"/>
              <a:t>Fælles opsamling på klassen</a:t>
            </a:r>
          </a:p>
          <a:p>
            <a:pPr marL="0" indent="0">
              <a:buNone/>
            </a:pPr>
            <a:endParaRPr lang="da-DK" sz="3000"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2496530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03CC1E-ACC3-A748-B981-226B4316B40C}"/>
              </a:ext>
            </a:extLst>
          </p:cNvPr>
          <p:cNvSpPr>
            <a:spLocks noGrp="1"/>
          </p:cNvSpPr>
          <p:nvPr>
            <p:ph type="title"/>
          </p:nvPr>
        </p:nvSpPr>
        <p:spPr>
          <a:xfrm>
            <a:off x="838200" y="365125"/>
            <a:ext cx="10809514" cy="5811838"/>
          </a:xfrm>
        </p:spPr>
        <p:txBody>
          <a:bodyPr>
            <a:normAutofit fontScale="90000"/>
          </a:bodyPr>
          <a:lstStyle/>
          <a:p>
            <a:br>
              <a:rPr lang="da-DK" sz="3300" b="1" dirty="0"/>
            </a:br>
            <a:r>
              <a:rPr lang="da-DK" b="1" dirty="0"/>
              <a:t>Diskussion og opsamling på klassen:</a:t>
            </a:r>
            <a:br>
              <a:rPr lang="da-DK" dirty="0"/>
            </a:br>
            <a:r>
              <a:rPr lang="da-DK" dirty="0"/>
              <a:t>1) Hvilke forskelle er der i forbrug i Danmark? </a:t>
            </a:r>
            <a:br>
              <a:rPr lang="da-DK" dirty="0"/>
            </a:br>
            <a:br>
              <a:rPr lang="da-DK" dirty="0"/>
            </a:br>
            <a:r>
              <a:rPr lang="da-DK" dirty="0"/>
              <a:t>2) Hvorfor er der økonomiske forskelle i Danmark? </a:t>
            </a:r>
            <a:br>
              <a:rPr lang="da-DK" dirty="0"/>
            </a:br>
            <a:br>
              <a:rPr lang="da-DK" dirty="0"/>
            </a:br>
            <a:r>
              <a:rPr lang="da-DK" dirty="0"/>
              <a:t>3) Hvordan vil ideologierne forholde sig til økonomiske forskelle? </a:t>
            </a:r>
            <a:br>
              <a:rPr lang="da-DK" dirty="0"/>
            </a:br>
            <a:br>
              <a:rPr lang="da-DK" dirty="0"/>
            </a:br>
            <a:r>
              <a:rPr lang="da-DK" dirty="0"/>
              <a:t>4) Hvilke forskellige holdninger er der til at danskerne forbruger forskelligt og har forskellig økonomisk adfærd?</a:t>
            </a:r>
            <a:br>
              <a:rPr lang="da-DK" b="1" dirty="0"/>
            </a:br>
            <a:endParaRPr lang="da-DK" b="1" dirty="0"/>
          </a:p>
        </p:txBody>
      </p:sp>
      <p:pic>
        <p:nvPicPr>
          <p:cNvPr id="4" name="Billede 3">
            <a:extLst>
              <a:ext uri="{FF2B5EF4-FFF2-40B4-BE49-F238E27FC236}">
                <a16:creationId xmlns:a16="http://schemas.microsoft.com/office/drawing/2014/main" id="{FF15035B-16E0-B549-98F7-A449CDE15497}"/>
              </a:ext>
            </a:extLst>
          </p:cNvPr>
          <p:cNvPicPr>
            <a:picLocks noChangeAspect="1"/>
          </p:cNvPicPr>
          <p:nvPr/>
        </p:nvPicPr>
        <p:blipFill>
          <a:blip r:embed="rId2"/>
          <a:stretch/>
        </p:blipFill>
        <p:spPr>
          <a:xfrm>
            <a:off x="0" y="6204883"/>
            <a:ext cx="12192000" cy="713195"/>
          </a:xfrm>
          <a:prstGeom prst="rect">
            <a:avLst/>
          </a:prstGeom>
        </p:spPr>
      </p:pic>
    </p:spTree>
    <p:extLst>
      <p:ext uri="{BB962C8B-B14F-4D97-AF65-F5344CB8AC3E}">
        <p14:creationId xmlns:p14="http://schemas.microsoft.com/office/powerpoint/2010/main" val="98344393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a:bodyPr>
          <a:lstStyle/>
          <a:p>
            <a:r>
              <a:rPr lang="da-DK" dirty="0"/>
              <a:t>4. Forandringer på det danske arbejdsmarked</a:t>
            </a:r>
            <a:endParaRPr lang="da-DK" sz="6000" dirty="0"/>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a:xfrm>
            <a:off x="838200" y="1624151"/>
            <a:ext cx="10515600" cy="4351338"/>
          </a:xfrm>
        </p:spPr>
        <p:txBody>
          <a:bodyPr>
            <a:normAutofit/>
          </a:bodyPr>
          <a:lstStyle/>
          <a:p>
            <a:pPr marL="0" indent="0">
              <a:buNone/>
            </a:pPr>
            <a:endParaRPr lang="da-DK" dirty="0"/>
          </a:p>
          <a:p>
            <a:r>
              <a:rPr lang="da-DK" dirty="0"/>
              <a:t>den sociale sikring, specielt dagpengene, som borgerne </a:t>
            </a:r>
            <a:r>
              <a:rPr lang="da-DK" dirty="0" err="1"/>
              <a:t>får</a:t>
            </a:r>
            <a:r>
              <a:rPr lang="da-DK" dirty="0"/>
              <a:t> udbetalt, hvis de er arbejdsløse, er over en længere </a:t>
            </a:r>
            <a:r>
              <a:rPr lang="da-DK" dirty="0" err="1"/>
              <a:t>årrække</a:t>
            </a:r>
            <a:r>
              <a:rPr lang="da-DK" dirty="0"/>
              <a:t> er blevet udhulet. Det vil sige, at det beløb, som en dagpengemodtager modtager i dag, er mindre end tidligere, og længden på den periode, hvor man kan få tildelt dagpenge som arbejdsløs, er blevet reduceret fra 4 til 2 </a:t>
            </a:r>
            <a:r>
              <a:rPr lang="da-DK" dirty="0" err="1"/>
              <a:t>år</a:t>
            </a:r>
            <a:r>
              <a:rPr lang="da-DK" dirty="0"/>
              <a:t>. </a:t>
            </a:r>
          </a:p>
          <a:p>
            <a:r>
              <a:rPr lang="da-DK" dirty="0"/>
              <a:t>stigningen i særligt udenlandske virksomheder, som ikke benytter sig af overenskomster, men som ansætter deres medarbejdere på deltid eller timebasis og med stærkt reducerede </a:t>
            </a:r>
            <a:r>
              <a:rPr lang="da-DK" dirty="0" err="1"/>
              <a:t>arbejdsvilkår</a:t>
            </a:r>
            <a:r>
              <a:rPr lang="da-DK" dirty="0"/>
              <a:t> </a:t>
            </a:r>
            <a:endParaRPr lang="da-DK" sz="3200" dirty="0"/>
          </a:p>
          <a:p>
            <a:endParaRPr lang="da-DK" sz="3200" dirty="0"/>
          </a:p>
          <a:p>
            <a:endParaRPr lang="da-DK" sz="3200" dirty="0"/>
          </a:p>
          <a:p>
            <a:endParaRPr lang="da-DK" sz="3000"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36558725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a:bodyPr>
          <a:lstStyle/>
          <a:p>
            <a:r>
              <a:rPr lang="da-DK" dirty="0" err="1"/>
              <a:t>Flexicuritymodellen</a:t>
            </a:r>
            <a:endParaRPr lang="da-DK" sz="6000" dirty="0"/>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a:xfrm>
            <a:off x="838200" y="1624151"/>
            <a:ext cx="10515600" cy="4351338"/>
          </a:xfrm>
        </p:spPr>
        <p:txBody>
          <a:bodyPr>
            <a:normAutofit fontScale="92500" lnSpcReduction="20000"/>
          </a:bodyPr>
          <a:lstStyle/>
          <a:p>
            <a:pPr marL="0" indent="0">
              <a:buNone/>
            </a:pPr>
            <a:r>
              <a:rPr lang="da-DK" b="1" dirty="0" err="1"/>
              <a:t>Flexicurity</a:t>
            </a:r>
            <a:r>
              <a:rPr lang="da-DK" b="1" dirty="0"/>
              <a:t>-modellen </a:t>
            </a:r>
            <a:r>
              <a:rPr lang="da-DK" dirty="0" err="1"/>
              <a:t>består</a:t>
            </a:r>
            <a:r>
              <a:rPr lang="da-DK" dirty="0"/>
              <a:t> i, at forhold som løn, pension, ferie og generelle </a:t>
            </a:r>
            <a:r>
              <a:rPr lang="da-DK" dirty="0" err="1"/>
              <a:t>arbejdsvilkår</a:t>
            </a:r>
            <a:r>
              <a:rPr lang="da-DK" dirty="0"/>
              <a:t> forhandles mellem arbejds- markedets parter. </a:t>
            </a:r>
            <a:r>
              <a:rPr lang="da-DK" b="1" dirty="0"/>
              <a:t>Arbejdsmarkedets parter </a:t>
            </a:r>
            <a:r>
              <a:rPr lang="da-DK" dirty="0"/>
              <a:t>udgøres af </a:t>
            </a:r>
          </a:p>
          <a:p>
            <a:r>
              <a:rPr lang="da-DK" i="1" dirty="0"/>
              <a:t>lønmodtagernes </a:t>
            </a:r>
            <a:r>
              <a:rPr lang="da-DK" dirty="0"/>
              <a:t>faglige organisationer, som er fagforeningerne (for eksempel 3F, FOA og HK) og</a:t>
            </a:r>
          </a:p>
          <a:p>
            <a:r>
              <a:rPr lang="da-DK" i="1" dirty="0"/>
              <a:t>arbejdsgivernes</a:t>
            </a:r>
            <a:r>
              <a:rPr lang="da-DK" dirty="0"/>
              <a:t> repræsentanter i form af Dansk Arbejdsgiverforening og Dansk Industri. </a:t>
            </a:r>
          </a:p>
          <a:p>
            <a:pPr marL="0" indent="0">
              <a:buNone/>
            </a:pPr>
            <a:r>
              <a:rPr lang="da-DK" dirty="0" err="1"/>
              <a:t>Flexicurity</a:t>
            </a:r>
            <a:r>
              <a:rPr lang="da-DK" dirty="0"/>
              <a:t>-modellen gør det ”let at fyre og let at hyre” på grund af den sociale sikring. </a:t>
            </a:r>
          </a:p>
          <a:p>
            <a:pPr marL="0" indent="0">
              <a:buNone/>
            </a:pPr>
            <a:r>
              <a:rPr lang="da-DK" dirty="0"/>
              <a:t>Derudover er der det element i modellen, som handler om, at arbejdsmarkedets parter og staten samarbejder om at have en </a:t>
            </a:r>
            <a:r>
              <a:rPr lang="da-DK" dirty="0" err="1"/>
              <a:t>sa</a:t>
            </a:r>
            <a:r>
              <a:rPr lang="da-DK" dirty="0"/>
              <a:t>̊ veluddannet arbejdskraft som muligt. </a:t>
            </a:r>
            <a:endParaRPr lang="da-DK" sz="3200" dirty="0"/>
          </a:p>
          <a:p>
            <a:pPr marL="0" indent="0">
              <a:buNone/>
            </a:pPr>
            <a:endParaRPr lang="da-DK" sz="3000"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182725556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a:bodyPr>
          <a:lstStyle/>
          <a:p>
            <a:endParaRPr lang="da-DK" sz="6000" dirty="0"/>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p:txBody>
          <a:bodyPr>
            <a:normAutofit/>
          </a:bodyPr>
          <a:lstStyle/>
          <a:p>
            <a:pPr marL="0" indent="0">
              <a:buNone/>
            </a:pPr>
            <a:endParaRPr lang="da-DK" sz="3000"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pic>
        <p:nvPicPr>
          <p:cNvPr id="5" name="Billede 4">
            <a:extLst>
              <a:ext uri="{FF2B5EF4-FFF2-40B4-BE49-F238E27FC236}">
                <a16:creationId xmlns:a16="http://schemas.microsoft.com/office/drawing/2014/main" id="{E306305B-9304-BB49-B846-3F20F520F95F}"/>
              </a:ext>
            </a:extLst>
          </p:cNvPr>
          <p:cNvPicPr>
            <a:picLocks noChangeAspect="1"/>
          </p:cNvPicPr>
          <p:nvPr/>
        </p:nvPicPr>
        <p:blipFill>
          <a:blip r:embed="rId3"/>
          <a:stretch>
            <a:fillRect/>
          </a:stretch>
        </p:blipFill>
        <p:spPr>
          <a:xfrm>
            <a:off x="2152650" y="1174750"/>
            <a:ext cx="7886700" cy="4508500"/>
          </a:xfrm>
          <a:prstGeom prst="rect">
            <a:avLst/>
          </a:prstGeom>
        </p:spPr>
      </p:pic>
    </p:spTree>
    <p:extLst>
      <p:ext uri="{BB962C8B-B14F-4D97-AF65-F5344CB8AC3E}">
        <p14:creationId xmlns:p14="http://schemas.microsoft.com/office/powerpoint/2010/main" val="45265040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fontScale="90000"/>
          </a:bodyPr>
          <a:lstStyle/>
          <a:p>
            <a:br>
              <a:rPr lang="da-DK" sz="6000" b="1" dirty="0"/>
            </a:br>
            <a:r>
              <a:rPr lang="da-DK" sz="6000" b="1" dirty="0"/>
              <a:t>Tag udfordringen op: </a:t>
            </a:r>
            <a:br>
              <a:rPr lang="da-DK" sz="6000" b="1" dirty="0"/>
            </a:br>
            <a:r>
              <a:rPr lang="da-DK" sz="6000" b="1" dirty="0"/>
              <a:t>Forandringer på det danske arbejdsmarked</a:t>
            </a:r>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p:txBody>
          <a:bodyPr>
            <a:normAutofit/>
          </a:bodyPr>
          <a:lstStyle/>
          <a:p>
            <a:pPr marL="0" indent="0">
              <a:buNone/>
            </a:pPr>
            <a:endParaRPr lang="da-DK" dirty="0"/>
          </a:p>
          <a:p>
            <a:pPr marL="0" indent="0">
              <a:buNone/>
            </a:pPr>
            <a:endParaRPr lang="da-DK" dirty="0"/>
          </a:p>
          <a:p>
            <a:pPr marL="0" indent="0">
              <a:buNone/>
            </a:pPr>
            <a:endParaRPr lang="da-DK" dirty="0"/>
          </a:p>
          <a:p>
            <a:pPr marL="0" indent="0">
              <a:buNone/>
            </a:pPr>
            <a:r>
              <a:rPr lang="da-DK" dirty="0"/>
              <a:t>Undersøg udfordringen ved hjælp af hjælpeark 9 og hjælpeark 12</a:t>
            </a:r>
          </a:p>
          <a:p>
            <a:pPr marL="0" indent="0">
              <a:buNone/>
            </a:pPr>
            <a:endParaRPr lang="da-DK" dirty="0"/>
          </a:p>
          <a:p>
            <a:pPr marL="0" indent="0">
              <a:buNone/>
            </a:pPr>
            <a:r>
              <a:rPr lang="da-DK" dirty="0"/>
              <a:t>Fælles opsamling på klassen</a:t>
            </a:r>
          </a:p>
          <a:p>
            <a:pPr marL="0" indent="0">
              <a:buNone/>
            </a:pPr>
            <a:endParaRPr lang="da-DK" sz="3000"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169684021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643BE6C-86B7-4AB9-91E8-9B5DB45AC8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0"/>
            <a:ext cx="12188825" cy="42428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AE46899A-F141-7F48-A3DC-A59E4ECD994A}"/>
              </a:ext>
            </a:extLst>
          </p:cNvPr>
          <p:cNvSpPr>
            <a:spLocks noGrp="1"/>
          </p:cNvSpPr>
          <p:nvPr>
            <p:ph type="ctrTitle"/>
          </p:nvPr>
        </p:nvSpPr>
        <p:spPr>
          <a:xfrm>
            <a:off x="1293026" y="713195"/>
            <a:ext cx="9605948" cy="2318665"/>
          </a:xfrm>
        </p:spPr>
        <p:txBody>
          <a:bodyPr>
            <a:normAutofit/>
          </a:bodyPr>
          <a:lstStyle/>
          <a:p>
            <a:r>
              <a:rPr lang="da-DK" sz="5400" dirty="0">
                <a:solidFill>
                  <a:srgbClr val="FFFFFF"/>
                </a:solidFill>
              </a:rPr>
              <a:t>Velfærdsstat eller konkurrencestat? </a:t>
            </a:r>
          </a:p>
        </p:txBody>
      </p:sp>
      <p:sp>
        <p:nvSpPr>
          <p:cNvPr id="3" name="Undertitel 2">
            <a:extLst>
              <a:ext uri="{FF2B5EF4-FFF2-40B4-BE49-F238E27FC236}">
                <a16:creationId xmlns:a16="http://schemas.microsoft.com/office/drawing/2014/main" id="{38AEF4CC-1BE9-C248-A55B-EBFB987BB13B}"/>
              </a:ext>
            </a:extLst>
          </p:cNvPr>
          <p:cNvSpPr>
            <a:spLocks noGrp="1"/>
          </p:cNvSpPr>
          <p:nvPr>
            <p:ph type="subTitle" idx="1"/>
          </p:nvPr>
        </p:nvSpPr>
        <p:spPr>
          <a:xfrm>
            <a:off x="1627240" y="3031860"/>
            <a:ext cx="8937522" cy="1059373"/>
          </a:xfrm>
        </p:spPr>
        <p:txBody>
          <a:bodyPr>
            <a:normAutofit/>
          </a:bodyPr>
          <a:lstStyle/>
          <a:p>
            <a:r>
              <a:rPr lang="da-DK" sz="1700" dirty="0">
                <a:solidFill>
                  <a:srgbClr val="FFFFFF"/>
                </a:solidFill>
              </a:rPr>
              <a:t>Modul 8</a:t>
            </a:r>
          </a:p>
          <a:p>
            <a:r>
              <a:rPr lang="da-DK" sz="1700" dirty="0">
                <a:solidFill>
                  <a:srgbClr val="FFFFFF"/>
                </a:solidFill>
              </a:rPr>
              <a:t>Side 211-217 i Luk Samfundet Op! 4.udgave. </a:t>
            </a:r>
          </a:p>
          <a:p>
            <a:endParaRPr lang="da-DK" sz="1700" dirty="0">
              <a:solidFill>
                <a:srgbClr val="FFFFFF"/>
              </a:solidFill>
            </a:endParaRPr>
          </a:p>
          <a:p>
            <a:endParaRPr lang="da-DK" sz="1700" dirty="0">
              <a:solidFill>
                <a:srgbClr val="FFFFFF"/>
              </a:solidFill>
            </a:endParaRPr>
          </a:p>
        </p:txBody>
      </p:sp>
      <p:pic>
        <p:nvPicPr>
          <p:cNvPr id="7" name="Billede 6">
            <a:extLst>
              <a:ext uri="{FF2B5EF4-FFF2-40B4-BE49-F238E27FC236}">
                <a16:creationId xmlns:a16="http://schemas.microsoft.com/office/drawing/2014/main" id="{7EF6E9C4-BDD6-8D42-8FD7-BA83F90CA252}"/>
              </a:ext>
            </a:extLst>
          </p:cNvPr>
          <p:cNvPicPr>
            <a:picLocks noChangeAspect="1"/>
          </p:cNvPicPr>
          <p:nvPr/>
        </p:nvPicPr>
        <p:blipFill>
          <a:blip r:embed="rId2"/>
          <a:stretch/>
        </p:blipFill>
        <p:spPr>
          <a:xfrm>
            <a:off x="0" y="6204883"/>
            <a:ext cx="12192000" cy="713195"/>
          </a:xfrm>
          <a:prstGeom prst="rect">
            <a:avLst/>
          </a:prstGeom>
        </p:spPr>
      </p:pic>
    </p:spTree>
    <p:extLst>
      <p:ext uri="{BB962C8B-B14F-4D97-AF65-F5344CB8AC3E}">
        <p14:creationId xmlns:p14="http://schemas.microsoft.com/office/powerpoint/2010/main" val="97921408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a:bodyPr>
          <a:lstStyle/>
          <a:p>
            <a:endParaRPr lang="da-DK" sz="6000" dirty="0"/>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p:txBody>
          <a:bodyPr>
            <a:normAutofit/>
          </a:bodyPr>
          <a:lstStyle/>
          <a:p>
            <a:pPr marL="0" indent="0">
              <a:buNone/>
            </a:pPr>
            <a:endParaRPr lang="da-DK" sz="3000"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pic>
        <p:nvPicPr>
          <p:cNvPr id="5" name="Billede 4">
            <a:extLst>
              <a:ext uri="{FF2B5EF4-FFF2-40B4-BE49-F238E27FC236}">
                <a16:creationId xmlns:a16="http://schemas.microsoft.com/office/drawing/2014/main" id="{02EC13B6-1EF5-1E4E-B63B-24B2EE2933D4}"/>
              </a:ext>
            </a:extLst>
          </p:cNvPr>
          <p:cNvPicPr>
            <a:picLocks noChangeAspect="1"/>
          </p:cNvPicPr>
          <p:nvPr/>
        </p:nvPicPr>
        <p:blipFill>
          <a:blip r:embed="rId3"/>
          <a:stretch>
            <a:fillRect/>
          </a:stretch>
        </p:blipFill>
        <p:spPr>
          <a:xfrm>
            <a:off x="1981200" y="1466850"/>
            <a:ext cx="8229600" cy="3924300"/>
          </a:xfrm>
          <a:prstGeom prst="rect">
            <a:avLst/>
          </a:prstGeom>
        </p:spPr>
      </p:pic>
    </p:spTree>
    <p:extLst>
      <p:ext uri="{BB962C8B-B14F-4D97-AF65-F5344CB8AC3E}">
        <p14:creationId xmlns:p14="http://schemas.microsoft.com/office/powerpoint/2010/main" val="366891307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a:xfrm>
            <a:off x="838200" y="2472220"/>
            <a:ext cx="10515600" cy="1325563"/>
          </a:xfrm>
        </p:spPr>
        <p:txBody>
          <a:bodyPr>
            <a:noAutofit/>
          </a:bodyPr>
          <a:lstStyle/>
          <a:p>
            <a:pPr algn="ctr"/>
            <a:r>
              <a:rPr lang="da-DK" sz="6000" b="1" dirty="0"/>
              <a:t>Temaer:</a:t>
            </a:r>
            <a:br>
              <a:rPr lang="da-DK" sz="6000" b="1" dirty="0"/>
            </a:br>
            <a:r>
              <a:rPr lang="da-DK" sz="6000" b="1" dirty="0"/>
              <a:t>Velfærdsstatens eksterne udfordringer</a:t>
            </a:r>
            <a:endParaRPr lang="da-DK" sz="6000"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304789850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a:xfrm>
            <a:off x="838200" y="365125"/>
            <a:ext cx="7980336" cy="1325563"/>
          </a:xfrm>
        </p:spPr>
        <p:txBody>
          <a:bodyPr>
            <a:normAutofit fontScale="90000"/>
          </a:bodyPr>
          <a:lstStyle/>
          <a:p>
            <a:r>
              <a:rPr lang="da-DK" sz="6000" dirty="0"/>
              <a:t>Den økonomiske globalisering</a:t>
            </a:r>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a:xfrm>
            <a:off x="838201" y="1825625"/>
            <a:ext cx="7716864" cy="4351338"/>
          </a:xfrm>
        </p:spPr>
        <p:txBody>
          <a:bodyPr>
            <a:normAutofit/>
          </a:bodyPr>
          <a:lstStyle/>
          <a:p>
            <a:pPr marL="0" indent="0">
              <a:buNone/>
            </a:pPr>
            <a:endParaRPr lang="da-DK" dirty="0"/>
          </a:p>
          <a:p>
            <a:pPr marL="0" indent="0">
              <a:buNone/>
            </a:pPr>
            <a:r>
              <a:rPr lang="da-DK" dirty="0"/>
              <a:t>Den økonomiske globalisering (globale konkurrence) handler kort fortalt om, at lande i dag handler langt mere intenst på tværs af landegrænser og kontinenter, og som en konsekvens heraf er de blevet mere gensidigt økonomisk afhængige af hinanden. </a:t>
            </a:r>
          </a:p>
          <a:p>
            <a:pPr marL="0" indent="0">
              <a:buNone/>
            </a:pPr>
            <a:r>
              <a:rPr lang="da-DK" dirty="0"/>
              <a:t>Den økonomiske globalisering giver den danske velfærdsstat muligheder og også udfordringer</a:t>
            </a:r>
            <a:endParaRPr lang="da-DK" sz="3000"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pic>
        <p:nvPicPr>
          <p:cNvPr id="5" name="Billede 4">
            <a:extLst>
              <a:ext uri="{FF2B5EF4-FFF2-40B4-BE49-F238E27FC236}">
                <a16:creationId xmlns:a16="http://schemas.microsoft.com/office/drawing/2014/main" id="{8D5305B8-A447-1F41-B222-3D883AD51D2E}"/>
              </a:ext>
            </a:extLst>
          </p:cNvPr>
          <p:cNvPicPr>
            <a:picLocks noChangeAspect="1"/>
          </p:cNvPicPr>
          <p:nvPr/>
        </p:nvPicPr>
        <p:blipFill>
          <a:blip r:embed="rId3"/>
          <a:stretch>
            <a:fillRect/>
          </a:stretch>
        </p:blipFill>
        <p:spPr>
          <a:xfrm>
            <a:off x="8682969" y="0"/>
            <a:ext cx="3509031" cy="6858000"/>
          </a:xfrm>
          <a:prstGeom prst="rect">
            <a:avLst/>
          </a:prstGeom>
        </p:spPr>
      </p:pic>
    </p:spTree>
    <p:extLst>
      <p:ext uri="{BB962C8B-B14F-4D97-AF65-F5344CB8AC3E}">
        <p14:creationId xmlns:p14="http://schemas.microsoft.com/office/powerpoint/2010/main" val="77356093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a:bodyPr>
          <a:lstStyle/>
          <a:p>
            <a:r>
              <a:rPr lang="da-DK" sz="6000" dirty="0"/>
              <a:t>1. Outsourcing</a:t>
            </a:r>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p:txBody>
          <a:bodyPr>
            <a:normAutofit fontScale="92500" lnSpcReduction="10000"/>
          </a:bodyPr>
          <a:lstStyle/>
          <a:p>
            <a:pPr marL="0" indent="0">
              <a:buNone/>
            </a:pPr>
            <a:r>
              <a:rPr lang="da-DK" dirty="0"/>
              <a:t>Outsourcing betyder, at virksomheder splitter produktionen op, </a:t>
            </a:r>
            <a:r>
              <a:rPr lang="da-DK" dirty="0" err="1"/>
              <a:t>sa</a:t>
            </a:r>
            <a:r>
              <a:rPr lang="da-DK" dirty="0"/>
              <a:t>̊ det færdige produkt </a:t>
            </a:r>
            <a:r>
              <a:rPr lang="da-DK" dirty="0" err="1"/>
              <a:t>består</a:t>
            </a:r>
            <a:r>
              <a:rPr lang="da-DK" dirty="0"/>
              <a:t> af mange forskellige delprodukter, der produceres af forskellige virksomheder, underleverandører og/eller datterselskaber i mange forskellige lande. </a:t>
            </a:r>
          </a:p>
          <a:p>
            <a:pPr marL="0" indent="0">
              <a:buNone/>
            </a:pPr>
            <a:r>
              <a:rPr lang="da-DK" dirty="0"/>
              <a:t>Danske og udenlandske virksomheder gør det, fordi de kan </a:t>
            </a:r>
            <a:r>
              <a:rPr lang="da-DK" dirty="0" err="1"/>
              <a:t>opna</a:t>
            </a:r>
            <a:r>
              <a:rPr lang="da-DK" dirty="0"/>
              <a:t>̊ </a:t>
            </a:r>
            <a:r>
              <a:rPr lang="da-DK" b="1" dirty="0"/>
              <a:t>stordriftsfordele </a:t>
            </a:r>
            <a:r>
              <a:rPr lang="da-DK" dirty="0"/>
              <a:t>ved at splitte produktionen op og købe delprodukterne der, hvor det er billigst. Det betyder, at danske lønarbejdere:</a:t>
            </a:r>
            <a:endParaRPr lang="da-DK" sz="3200" dirty="0"/>
          </a:p>
          <a:p>
            <a:r>
              <a:rPr lang="da-DK" dirty="0"/>
              <a:t>Kan miste deres job, eller </a:t>
            </a:r>
          </a:p>
          <a:p>
            <a:r>
              <a:rPr lang="da-DK" dirty="0"/>
              <a:t>konstant presses af konkurrerende virksomheder i lande som Kina, Polen, Indonesien, Rumænien osv., fordi virksomheder i disse lande betaler en markant lavere løn til deres arbejdere, end det er tilfældet i Danmark. </a:t>
            </a:r>
            <a:endParaRPr lang="da-DK" sz="3200" dirty="0"/>
          </a:p>
          <a:p>
            <a:endParaRPr lang="da-DK" sz="3000"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200734144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fontScale="90000"/>
          </a:bodyPr>
          <a:lstStyle/>
          <a:p>
            <a:br>
              <a:rPr lang="da-DK" sz="6000" b="1" dirty="0"/>
            </a:br>
            <a:r>
              <a:rPr lang="da-DK" sz="6000" b="1" dirty="0"/>
              <a:t>Tag udfordringen op: </a:t>
            </a:r>
            <a:br>
              <a:rPr lang="da-DK" sz="6000" b="1" dirty="0"/>
            </a:br>
            <a:r>
              <a:rPr lang="da-DK" sz="6000" dirty="0"/>
              <a:t>Outsourcing</a:t>
            </a:r>
            <a:endParaRPr lang="da-DK" sz="6000" b="1" dirty="0"/>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p:txBody>
          <a:bodyPr>
            <a:normAutofit/>
          </a:bodyPr>
          <a:lstStyle/>
          <a:p>
            <a:pPr marL="0" indent="0">
              <a:buNone/>
            </a:pPr>
            <a:endParaRPr lang="da-DK" dirty="0"/>
          </a:p>
          <a:p>
            <a:pPr marL="0" indent="0">
              <a:buNone/>
            </a:pPr>
            <a:endParaRPr lang="da-DK" dirty="0"/>
          </a:p>
          <a:p>
            <a:pPr marL="0" indent="0">
              <a:buNone/>
            </a:pPr>
            <a:endParaRPr lang="da-DK" dirty="0"/>
          </a:p>
          <a:p>
            <a:pPr marL="0" indent="0">
              <a:buNone/>
            </a:pPr>
            <a:r>
              <a:rPr lang="da-DK" dirty="0"/>
              <a:t>Undersøg udfordringen ved hjælp hjælpeark 12</a:t>
            </a:r>
          </a:p>
          <a:p>
            <a:pPr marL="0" indent="0">
              <a:buNone/>
            </a:pPr>
            <a:endParaRPr lang="da-DK" dirty="0"/>
          </a:p>
          <a:p>
            <a:pPr marL="0" indent="0">
              <a:buNone/>
            </a:pPr>
            <a:r>
              <a:rPr lang="da-DK" dirty="0"/>
              <a:t>Fælles opsamling på klassen</a:t>
            </a:r>
          </a:p>
          <a:p>
            <a:pPr marL="0" indent="0">
              <a:buNone/>
            </a:pPr>
            <a:endParaRPr lang="da-DK" sz="3000"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762053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643BE6C-86B7-4AB9-91E8-9B5DB45AC8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0"/>
            <a:ext cx="12188825" cy="42428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AE46899A-F141-7F48-A3DC-A59E4ECD994A}"/>
              </a:ext>
            </a:extLst>
          </p:cNvPr>
          <p:cNvSpPr>
            <a:spLocks noGrp="1"/>
          </p:cNvSpPr>
          <p:nvPr>
            <p:ph type="ctrTitle"/>
          </p:nvPr>
        </p:nvSpPr>
        <p:spPr>
          <a:xfrm>
            <a:off x="1293026" y="713195"/>
            <a:ext cx="9605948" cy="2318665"/>
          </a:xfrm>
        </p:spPr>
        <p:txBody>
          <a:bodyPr>
            <a:normAutofit/>
          </a:bodyPr>
          <a:lstStyle/>
          <a:p>
            <a:r>
              <a:rPr lang="da-DK" sz="5400" dirty="0">
                <a:solidFill>
                  <a:srgbClr val="FFFFFF"/>
                </a:solidFill>
              </a:rPr>
              <a:t>Velfærdsstat eller konkurrencestat? </a:t>
            </a:r>
          </a:p>
        </p:txBody>
      </p:sp>
      <p:sp>
        <p:nvSpPr>
          <p:cNvPr id="3" name="Undertitel 2">
            <a:extLst>
              <a:ext uri="{FF2B5EF4-FFF2-40B4-BE49-F238E27FC236}">
                <a16:creationId xmlns:a16="http://schemas.microsoft.com/office/drawing/2014/main" id="{38AEF4CC-1BE9-C248-A55B-EBFB987BB13B}"/>
              </a:ext>
            </a:extLst>
          </p:cNvPr>
          <p:cNvSpPr>
            <a:spLocks noGrp="1"/>
          </p:cNvSpPr>
          <p:nvPr>
            <p:ph type="subTitle" idx="1"/>
          </p:nvPr>
        </p:nvSpPr>
        <p:spPr>
          <a:xfrm>
            <a:off x="1627240" y="3031860"/>
            <a:ext cx="8937522" cy="1059373"/>
          </a:xfrm>
        </p:spPr>
        <p:txBody>
          <a:bodyPr>
            <a:normAutofit/>
          </a:bodyPr>
          <a:lstStyle/>
          <a:p>
            <a:r>
              <a:rPr lang="da-DK" sz="1700" dirty="0">
                <a:solidFill>
                  <a:srgbClr val="FFFFFF"/>
                </a:solidFill>
              </a:rPr>
              <a:t>Side 172-178 i Luk Samfundet Op! 4.udgave. </a:t>
            </a:r>
          </a:p>
          <a:p>
            <a:r>
              <a:rPr lang="da-DK" sz="1700" dirty="0">
                <a:solidFill>
                  <a:srgbClr val="FFFFFF"/>
                </a:solidFill>
              </a:rPr>
              <a:t>Modul 2</a:t>
            </a:r>
          </a:p>
          <a:p>
            <a:endParaRPr lang="da-DK" sz="1700" dirty="0">
              <a:solidFill>
                <a:srgbClr val="FFFFFF"/>
              </a:solidFill>
            </a:endParaRPr>
          </a:p>
        </p:txBody>
      </p:sp>
      <p:pic>
        <p:nvPicPr>
          <p:cNvPr id="7" name="Billede 6">
            <a:extLst>
              <a:ext uri="{FF2B5EF4-FFF2-40B4-BE49-F238E27FC236}">
                <a16:creationId xmlns:a16="http://schemas.microsoft.com/office/drawing/2014/main" id="{7EF6E9C4-BDD6-8D42-8FD7-BA83F90CA252}"/>
              </a:ext>
            </a:extLst>
          </p:cNvPr>
          <p:cNvPicPr>
            <a:picLocks noChangeAspect="1"/>
          </p:cNvPicPr>
          <p:nvPr/>
        </p:nvPicPr>
        <p:blipFill>
          <a:blip r:embed="rId2"/>
          <a:stretch/>
        </p:blipFill>
        <p:spPr>
          <a:xfrm>
            <a:off x="0" y="6204883"/>
            <a:ext cx="12192000" cy="713195"/>
          </a:xfrm>
          <a:prstGeom prst="rect">
            <a:avLst/>
          </a:prstGeom>
        </p:spPr>
      </p:pic>
    </p:spTree>
    <p:extLst>
      <p:ext uri="{BB962C8B-B14F-4D97-AF65-F5344CB8AC3E}">
        <p14:creationId xmlns:p14="http://schemas.microsoft.com/office/powerpoint/2010/main" val="157562360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a:bodyPr>
          <a:lstStyle/>
          <a:p>
            <a:r>
              <a:rPr lang="da-DK" sz="6000" dirty="0"/>
              <a:t>2. Social dumping</a:t>
            </a:r>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p:txBody>
          <a:bodyPr>
            <a:normAutofit/>
          </a:bodyPr>
          <a:lstStyle/>
          <a:p>
            <a:pPr marL="0" indent="0">
              <a:buNone/>
            </a:pPr>
            <a:r>
              <a:rPr lang="da-DK" dirty="0"/>
              <a:t>Danmark er medlem af EU og EU’s Indre Marked. Det har betydet, at blandt andet østeuropæiske arbejdere har søgt og fortsat søger mod Danmark for at få arbejde. </a:t>
            </a:r>
          </a:p>
          <a:p>
            <a:pPr marL="0" indent="0">
              <a:buNone/>
            </a:pPr>
            <a:r>
              <a:rPr lang="da-DK" dirty="0"/>
              <a:t>Udfordringen for velfærdsstaten er ikke, at disse EU-borgere ikke betaler skat, for det gør de, men de tager ofte arbejde til en markant lavere timeløn end den løn, som danske faglærte arbejdere modtager. Altså presses løn og arbejdsforhold i Danmark.</a:t>
            </a:r>
          </a:p>
          <a:p>
            <a:pPr marL="0" indent="0">
              <a:buNone/>
            </a:pPr>
            <a:r>
              <a:rPr lang="da-DK" dirty="0" err="1"/>
              <a:t>Når</a:t>
            </a:r>
            <a:r>
              <a:rPr lang="da-DK" dirty="0"/>
              <a:t> arbejds- og lønforhold forringes som en konsekvens af den udenlandske arbejdskraft i Danmark, taler man om </a:t>
            </a:r>
            <a:r>
              <a:rPr lang="da-DK" b="1" dirty="0"/>
              <a:t>social dumping</a:t>
            </a:r>
            <a:r>
              <a:rPr lang="da-DK" dirty="0"/>
              <a:t>. </a:t>
            </a:r>
            <a:endParaRPr lang="da-DK" sz="3200" dirty="0"/>
          </a:p>
          <a:p>
            <a:pPr marL="0" indent="0">
              <a:buNone/>
            </a:pPr>
            <a:endParaRPr lang="da-DK" sz="3000"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78365631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fontScale="90000"/>
          </a:bodyPr>
          <a:lstStyle/>
          <a:p>
            <a:br>
              <a:rPr lang="da-DK" sz="6000" b="1" dirty="0"/>
            </a:br>
            <a:r>
              <a:rPr lang="da-DK" sz="6000" b="1" dirty="0"/>
              <a:t>Tag udfordringen op: </a:t>
            </a:r>
            <a:br>
              <a:rPr lang="da-DK" sz="6000" b="1" dirty="0"/>
            </a:br>
            <a:r>
              <a:rPr lang="da-DK" sz="6000" dirty="0"/>
              <a:t>Social dumping</a:t>
            </a:r>
            <a:endParaRPr lang="da-DK" sz="6000" b="1" dirty="0"/>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p:txBody>
          <a:bodyPr>
            <a:normAutofit/>
          </a:bodyPr>
          <a:lstStyle/>
          <a:p>
            <a:pPr marL="0" indent="0">
              <a:buNone/>
            </a:pPr>
            <a:endParaRPr lang="da-DK" dirty="0"/>
          </a:p>
          <a:p>
            <a:pPr marL="0" indent="0">
              <a:buNone/>
            </a:pPr>
            <a:endParaRPr lang="da-DK" dirty="0"/>
          </a:p>
          <a:p>
            <a:pPr marL="0" indent="0">
              <a:buNone/>
            </a:pPr>
            <a:endParaRPr lang="da-DK" dirty="0"/>
          </a:p>
          <a:p>
            <a:pPr marL="0" indent="0">
              <a:buNone/>
            </a:pPr>
            <a:r>
              <a:rPr lang="da-DK" dirty="0"/>
              <a:t>Undersøg udfordringen ved hjælp hjælpeark 12</a:t>
            </a:r>
          </a:p>
          <a:p>
            <a:pPr marL="0" indent="0">
              <a:buNone/>
            </a:pPr>
            <a:endParaRPr lang="da-DK" dirty="0"/>
          </a:p>
          <a:p>
            <a:pPr marL="0" indent="0">
              <a:buNone/>
            </a:pPr>
            <a:r>
              <a:rPr lang="da-DK" dirty="0"/>
              <a:t>Fælles opsamling på klassen</a:t>
            </a:r>
          </a:p>
          <a:p>
            <a:pPr marL="0" indent="0">
              <a:buNone/>
            </a:pPr>
            <a:endParaRPr lang="da-DK" sz="3000"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190640606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a:bodyPr>
          <a:lstStyle/>
          <a:p>
            <a:r>
              <a:rPr lang="da-DK" dirty="0"/>
              <a:t>3. Immigration kan udfordre den universelle velfærdsstatsmodel </a:t>
            </a:r>
            <a:endParaRPr lang="da-DK" sz="6000" dirty="0"/>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a:xfrm>
            <a:off x="838200" y="1670645"/>
            <a:ext cx="10515600" cy="4351338"/>
          </a:xfrm>
        </p:spPr>
        <p:txBody>
          <a:bodyPr>
            <a:normAutofit fontScale="92500" lnSpcReduction="10000"/>
          </a:bodyPr>
          <a:lstStyle/>
          <a:p>
            <a:pPr marL="0" indent="0">
              <a:buNone/>
            </a:pPr>
            <a:r>
              <a:rPr lang="da-DK" dirty="0"/>
              <a:t>En undersøgelse fra Finansministeriet viser, at gruppen af ikkevestlige indvandrere og efterkommere kostede de offentlige finanser 33 milliarder kr. i 2017. Til sammenligning bidrog gruppen af vestlige indvandrere og efterkommere med 7 milliarder kr. samme </a:t>
            </a:r>
            <a:r>
              <a:rPr lang="da-DK" dirty="0" err="1"/>
              <a:t>år</a:t>
            </a:r>
            <a:r>
              <a:rPr lang="da-DK" dirty="0"/>
              <a:t>. </a:t>
            </a:r>
          </a:p>
          <a:p>
            <a:pPr marL="0" indent="0">
              <a:buNone/>
            </a:pPr>
            <a:r>
              <a:rPr lang="da-DK" dirty="0"/>
              <a:t>En øget tilstrømning af flygtninge og migranter kan </a:t>
            </a:r>
            <a:r>
              <a:rPr lang="da-DK" dirty="0" err="1"/>
              <a:t>således</a:t>
            </a:r>
            <a:r>
              <a:rPr lang="da-DK" dirty="0"/>
              <a:t> presse finansieringen af den universelle danske velfærdsmodel, hvis vi i fremtiden vil se det samme mønster, men det vil helt afhænge af </a:t>
            </a:r>
          </a:p>
          <a:p>
            <a:pPr marL="514350" indent="-514350">
              <a:buAutoNum type="alphaLcParenR"/>
            </a:pPr>
            <a:r>
              <a:rPr lang="da-DK" dirty="0"/>
              <a:t>antallet af flygtninge og migranter, der ankommer til Danmark og </a:t>
            </a:r>
            <a:r>
              <a:rPr lang="da-DK" dirty="0" err="1"/>
              <a:t>får</a:t>
            </a:r>
            <a:r>
              <a:rPr lang="da-DK" dirty="0"/>
              <a:t> ophold, og </a:t>
            </a:r>
          </a:p>
          <a:p>
            <a:pPr marL="514350" indent="-514350">
              <a:buAutoNum type="alphaLcParenR"/>
            </a:pPr>
            <a:r>
              <a:rPr lang="da-DK" dirty="0"/>
              <a:t>b) hvorvidt det vil lykkes gruppen af indvandrere og efterkommere at få fast tilknytning til arbejdsmarkedet, eftersom de </a:t>
            </a:r>
            <a:r>
              <a:rPr lang="da-DK" dirty="0" err="1"/>
              <a:t>sa</a:t>
            </a:r>
            <a:r>
              <a:rPr lang="da-DK" dirty="0"/>
              <a:t>̊ vil udgøre et positivt bidrag til de offentlige finanser. </a:t>
            </a:r>
            <a:endParaRPr lang="da-DK" sz="3200" dirty="0"/>
          </a:p>
          <a:p>
            <a:pPr marL="0" indent="0">
              <a:buNone/>
            </a:pPr>
            <a:endParaRPr lang="da-DK" sz="3000"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408860429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fontScale="90000"/>
          </a:bodyPr>
          <a:lstStyle/>
          <a:p>
            <a:br>
              <a:rPr lang="da-DK" sz="6000" b="1" dirty="0"/>
            </a:br>
            <a:r>
              <a:rPr lang="da-DK" sz="6000" b="1" dirty="0"/>
              <a:t>Tag udfordringen op: </a:t>
            </a:r>
            <a:br>
              <a:rPr lang="da-DK" sz="6000" b="1" dirty="0"/>
            </a:br>
            <a:r>
              <a:rPr lang="da-DK" sz="6000" dirty="0"/>
              <a:t>Immigration</a:t>
            </a:r>
            <a:endParaRPr lang="da-DK" sz="6000" b="1" dirty="0"/>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p:txBody>
          <a:bodyPr>
            <a:normAutofit/>
          </a:bodyPr>
          <a:lstStyle/>
          <a:p>
            <a:pPr marL="0" indent="0">
              <a:buNone/>
            </a:pPr>
            <a:endParaRPr lang="da-DK" dirty="0"/>
          </a:p>
          <a:p>
            <a:pPr marL="0" indent="0">
              <a:buNone/>
            </a:pPr>
            <a:endParaRPr lang="da-DK" dirty="0"/>
          </a:p>
          <a:p>
            <a:pPr marL="0" indent="0">
              <a:buNone/>
            </a:pPr>
            <a:endParaRPr lang="da-DK" dirty="0"/>
          </a:p>
          <a:p>
            <a:pPr marL="0" indent="0">
              <a:buNone/>
            </a:pPr>
            <a:r>
              <a:rPr lang="da-DK" dirty="0"/>
              <a:t>Undersøg udfordringen ved hjælp hjælpeark 12</a:t>
            </a:r>
          </a:p>
          <a:p>
            <a:pPr marL="0" indent="0">
              <a:buNone/>
            </a:pPr>
            <a:endParaRPr lang="da-DK" dirty="0"/>
          </a:p>
          <a:p>
            <a:pPr marL="0" indent="0">
              <a:buNone/>
            </a:pPr>
            <a:r>
              <a:rPr lang="da-DK" dirty="0"/>
              <a:t>Fælles opsamling på klassen</a:t>
            </a:r>
          </a:p>
          <a:p>
            <a:pPr marL="0" indent="0">
              <a:buNone/>
            </a:pPr>
            <a:endParaRPr lang="da-DK" sz="3000"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154865301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a:xfrm>
            <a:off x="838200" y="2472220"/>
            <a:ext cx="10515600" cy="1325563"/>
          </a:xfrm>
        </p:spPr>
        <p:txBody>
          <a:bodyPr>
            <a:noAutofit/>
          </a:bodyPr>
          <a:lstStyle/>
          <a:p>
            <a:pPr algn="ctr"/>
            <a:r>
              <a:rPr lang="da-DK" sz="6000" b="1" dirty="0"/>
              <a:t>Temaer:</a:t>
            </a:r>
            <a:br>
              <a:rPr lang="da-DK" sz="6000" b="1" dirty="0"/>
            </a:br>
            <a:r>
              <a:rPr lang="da-DK" sz="6000" b="1" dirty="0"/>
              <a:t>Strategier</a:t>
            </a:r>
            <a:endParaRPr lang="da-DK" sz="6000"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82408788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a:bodyPr>
          <a:lstStyle/>
          <a:p>
            <a:r>
              <a:rPr lang="da-DK" sz="6000" dirty="0"/>
              <a:t>Nedskæringsstrategien</a:t>
            </a:r>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a:xfrm>
            <a:off x="838200" y="1655147"/>
            <a:ext cx="10515600" cy="4351338"/>
          </a:xfrm>
        </p:spPr>
        <p:txBody>
          <a:bodyPr>
            <a:normAutofit fontScale="92500" lnSpcReduction="20000"/>
          </a:bodyPr>
          <a:lstStyle/>
          <a:p>
            <a:pPr marL="0" indent="0">
              <a:buNone/>
            </a:pPr>
            <a:r>
              <a:rPr lang="da-DK" b="1" dirty="0"/>
              <a:t>Nedskæringsstrategien </a:t>
            </a:r>
            <a:r>
              <a:rPr lang="da-DK" dirty="0"/>
              <a:t>handler om, at foretage nedskæringer i den universelle velfærdsstats serviceydelser. Det kan for eksempel gøres ved at </a:t>
            </a:r>
          </a:p>
          <a:p>
            <a:r>
              <a:rPr lang="da-DK" b="1" dirty="0"/>
              <a:t>udlicitere </a:t>
            </a:r>
            <a:r>
              <a:rPr lang="da-DK" dirty="0"/>
              <a:t>flere offentlige </a:t>
            </a:r>
            <a:r>
              <a:rPr lang="da-DK" dirty="0" err="1"/>
              <a:t>serviceområder</a:t>
            </a:r>
            <a:r>
              <a:rPr lang="da-DK" dirty="0"/>
              <a:t>, det vil sige lade private virksomheder udføre flere opgaver, som det offentlige traditionelt har taget sig af. </a:t>
            </a:r>
          </a:p>
          <a:p>
            <a:r>
              <a:rPr lang="da-DK" dirty="0"/>
              <a:t>indføre </a:t>
            </a:r>
            <a:r>
              <a:rPr lang="da-DK" b="1" dirty="0"/>
              <a:t>brugerbetaling</a:t>
            </a:r>
            <a:r>
              <a:rPr lang="da-DK" dirty="0"/>
              <a:t>, for eksempel ved lægebesøg, på uddannelser, hospitaler og biblioteker </a:t>
            </a:r>
          </a:p>
          <a:p>
            <a:r>
              <a:rPr lang="da-DK" b="1" dirty="0"/>
              <a:t>nedskæring på de offentlige tilskud</a:t>
            </a:r>
            <a:r>
              <a:rPr lang="da-DK" dirty="0"/>
              <a:t>, for eksempel til ikke-livsnødvendig medicin, idrætsanlæg og kultur. </a:t>
            </a:r>
          </a:p>
          <a:p>
            <a:r>
              <a:rPr lang="da-DK" b="1" dirty="0"/>
              <a:t>øget </a:t>
            </a:r>
            <a:r>
              <a:rPr lang="da-DK" b="1" dirty="0" err="1"/>
              <a:t>empowerment</a:t>
            </a:r>
            <a:r>
              <a:rPr lang="da-DK" b="1" dirty="0"/>
              <a:t>, </a:t>
            </a:r>
            <a:r>
              <a:rPr lang="da-DK" dirty="0"/>
              <a:t>hvor folk selv sættes i stand til at handle selv. Fx kan man styrke og udvide initiativer som besøgsvenner, omsorgsgrupper og andet frivilligt arbejde. </a:t>
            </a:r>
          </a:p>
          <a:p>
            <a:endParaRPr lang="da-DK" dirty="0"/>
          </a:p>
          <a:p>
            <a:endParaRPr lang="da-DK" sz="3200" dirty="0"/>
          </a:p>
          <a:p>
            <a:pPr marL="0" indent="0">
              <a:buNone/>
            </a:pPr>
            <a:endParaRPr lang="da-DK" sz="3000"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332145377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a:bodyPr>
          <a:lstStyle/>
          <a:p>
            <a:r>
              <a:rPr lang="da-DK" sz="6000" dirty="0"/>
              <a:t>Udvidelsesstrategien</a:t>
            </a:r>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p:txBody>
          <a:bodyPr>
            <a:normAutofit/>
          </a:bodyPr>
          <a:lstStyle/>
          <a:p>
            <a:pPr marL="0" indent="0">
              <a:buNone/>
            </a:pPr>
            <a:r>
              <a:rPr lang="da-DK" dirty="0"/>
              <a:t>Udvidelsesstrategien handler om at udvide den danske arbejdsstyrke, så der er flere til at finansiere velfærdsstaten. </a:t>
            </a:r>
            <a:endParaRPr lang="da-DK" sz="3000"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pic>
        <p:nvPicPr>
          <p:cNvPr id="5" name="Billede 4">
            <a:extLst>
              <a:ext uri="{FF2B5EF4-FFF2-40B4-BE49-F238E27FC236}">
                <a16:creationId xmlns:a16="http://schemas.microsoft.com/office/drawing/2014/main" id="{83B8D200-2BC9-504F-9966-0D586014C00D}"/>
              </a:ext>
            </a:extLst>
          </p:cNvPr>
          <p:cNvPicPr>
            <a:picLocks noChangeAspect="1"/>
          </p:cNvPicPr>
          <p:nvPr/>
        </p:nvPicPr>
        <p:blipFill>
          <a:blip r:embed="rId3"/>
          <a:stretch>
            <a:fillRect/>
          </a:stretch>
        </p:blipFill>
        <p:spPr>
          <a:xfrm>
            <a:off x="838200" y="2661744"/>
            <a:ext cx="8458846" cy="4087768"/>
          </a:xfrm>
          <a:prstGeom prst="rect">
            <a:avLst/>
          </a:prstGeom>
        </p:spPr>
      </p:pic>
    </p:spTree>
    <p:extLst>
      <p:ext uri="{BB962C8B-B14F-4D97-AF65-F5344CB8AC3E}">
        <p14:creationId xmlns:p14="http://schemas.microsoft.com/office/powerpoint/2010/main" val="336304518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a:bodyPr>
          <a:lstStyle/>
          <a:p>
            <a:r>
              <a:rPr lang="da-DK" sz="6000" dirty="0"/>
              <a:t>Omprioriteringsstrategien</a:t>
            </a:r>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p:txBody>
          <a:bodyPr>
            <a:normAutofit/>
          </a:bodyPr>
          <a:lstStyle/>
          <a:p>
            <a:pPr marL="0" indent="0">
              <a:buNone/>
            </a:pPr>
            <a:r>
              <a:rPr lang="da-DK" dirty="0"/>
              <a:t>Omprioriteringsstrategien handler i korte træk handler om, at der skal foretages et grundigt politisk eftersyn af hvert enkelt </a:t>
            </a:r>
            <a:r>
              <a:rPr lang="da-DK" dirty="0" err="1"/>
              <a:t>velfærdsområde</a:t>
            </a:r>
            <a:r>
              <a:rPr lang="da-DK" dirty="0"/>
              <a:t>, ud fra en betragtning om at prioritere midlerne bedst muligt og med et særligt fokus på de svageste grupper i samfundet. </a:t>
            </a:r>
            <a:endParaRPr lang="da-DK" sz="3200" dirty="0"/>
          </a:p>
          <a:p>
            <a:pPr marL="0" indent="0">
              <a:buNone/>
            </a:pPr>
            <a:endParaRPr lang="da-DK" sz="3000"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349545867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a:xfrm>
            <a:off x="838200" y="1138954"/>
            <a:ext cx="10515600" cy="1325563"/>
          </a:xfrm>
        </p:spPr>
        <p:txBody>
          <a:bodyPr>
            <a:normAutofit fontScale="90000"/>
          </a:bodyPr>
          <a:lstStyle/>
          <a:p>
            <a:br>
              <a:rPr lang="da-DK" sz="6000" b="1" dirty="0"/>
            </a:br>
            <a:r>
              <a:rPr lang="da-DK" sz="6000" b="1" dirty="0"/>
              <a:t>Tag strategierne op</a:t>
            </a:r>
            <a:br>
              <a:rPr lang="da-DK" sz="6000" b="1" dirty="0"/>
            </a:br>
            <a:r>
              <a:rPr lang="da-DK" sz="6000" b="1" dirty="0"/>
              <a:t>Hvordan vil strategierne kunne bidrage til løsning på udfordringerne? </a:t>
            </a:r>
            <a:br>
              <a:rPr lang="da-DK" sz="6000" b="1" dirty="0"/>
            </a:br>
            <a:endParaRPr lang="da-DK" sz="6000" b="1" dirty="0"/>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p:txBody>
          <a:bodyPr>
            <a:normAutofit lnSpcReduction="10000"/>
          </a:bodyPr>
          <a:lstStyle/>
          <a:p>
            <a:pPr marL="0" indent="0">
              <a:buNone/>
            </a:pPr>
            <a:endParaRPr lang="da-DK" dirty="0"/>
          </a:p>
          <a:p>
            <a:pPr marL="0" indent="0">
              <a:buNone/>
            </a:pPr>
            <a:endParaRPr lang="da-DK" dirty="0"/>
          </a:p>
          <a:p>
            <a:pPr marL="0" indent="0">
              <a:buNone/>
            </a:pPr>
            <a:endParaRPr lang="da-DK" dirty="0"/>
          </a:p>
          <a:p>
            <a:pPr marL="0" indent="0">
              <a:buNone/>
            </a:pPr>
            <a:endParaRPr lang="da-DK" dirty="0"/>
          </a:p>
          <a:p>
            <a:r>
              <a:rPr lang="da-DK" dirty="0"/>
              <a:t>Klassen inddeles i 7 grupper</a:t>
            </a:r>
          </a:p>
          <a:p>
            <a:r>
              <a:rPr lang="da-DK" dirty="0"/>
              <a:t>Hver gruppe får en af de 7 interne eller eksterne udfordringer</a:t>
            </a:r>
          </a:p>
          <a:p>
            <a:r>
              <a:rPr lang="da-DK" dirty="0"/>
              <a:t>Grupperne undersøg startegiernes styrker og svagheder, muligheder og begrænsninger ved at løse udfordringen ved hjælp af hjælpeark 14</a:t>
            </a:r>
          </a:p>
          <a:p>
            <a:r>
              <a:rPr lang="da-DK" dirty="0"/>
              <a:t>Grupperne holder oplæg</a:t>
            </a:r>
          </a:p>
          <a:p>
            <a:pPr marL="0" indent="0">
              <a:buNone/>
            </a:pPr>
            <a:endParaRPr lang="da-DK" sz="3000"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209259902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643BE6C-86B7-4AB9-91E8-9B5DB45AC8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0"/>
            <a:ext cx="12188825" cy="42428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AE46899A-F141-7F48-A3DC-A59E4ECD994A}"/>
              </a:ext>
            </a:extLst>
          </p:cNvPr>
          <p:cNvSpPr>
            <a:spLocks noGrp="1"/>
          </p:cNvSpPr>
          <p:nvPr>
            <p:ph type="ctrTitle"/>
          </p:nvPr>
        </p:nvSpPr>
        <p:spPr>
          <a:xfrm>
            <a:off x="1293026" y="713195"/>
            <a:ext cx="9605948" cy="2318665"/>
          </a:xfrm>
        </p:spPr>
        <p:txBody>
          <a:bodyPr>
            <a:normAutofit/>
          </a:bodyPr>
          <a:lstStyle/>
          <a:p>
            <a:r>
              <a:rPr lang="da-DK" sz="5400" dirty="0">
                <a:solidFill>
                  <a:srgbClr val="FFFFFF"/>
                </a:solidFill>
              </a:rPr>
              <a:t>Velfærdsstat eller konkurrencestat? </a:t>
            </a:r>
          </a:p>
        </p:txBody>
      </p:sp>
      <p:sp>
        <p:nvSpPr>
          <p:cNvPr id="3" name="Undertitel 2">
            <a:extLst>
              <a:ext uri="{FF2B5EF4-FFF2-40B4-BE49-F238E27FC236}">
                <a16:creationId xmlns:a16="http://schemas.microsoft.com/office/drawing/2014/main" id="{38AEF4CC-1BE9-C248-A55B-EBFB987BB13B}"/>
              </a:ext>
            </a:extLst>
          </p:cNvPr>
          <p:cNvSpPr>
            <a:spLocks noGrp="1"/>
          </p:cNvSpPr>
          <p:nvPr>
            <p:ph type="subTitle" idx="1"/>
          </p:nvPr>
        </p:nvSpPr>
        <p:spPr>
          <a:xfrm>
            <a:off x="1627240" y="3031860"/>
            <a:ext cx="8937522" cy="1059373"/>
          </a:xfrm>
        </p:spPr>
        <p:txBody>
          <a:bodyPr>
            <a:normAutofit/>
          </a:bodyPr>
          <a:lstStyle/>
          <a:p>
            <a:r>
              <a:rPr lang="da-DK" sz="1700" dirty="0">
                <a:solidFill>
                  <a:srgbClr val="FFFFFF"/>
                </a:solidFill>
              </a:rPr>
              <a:t>Modul 9</a:t>
            </a:r>
          </a:p>
          <a:p>
            <a:r>
              <a:rPr lang="da-DK" sz="1700" dirty="0">
                <a:solidFill>
                  <a:srgbClr val="FFFFFF"/>
                </a:solidFill>
              </a:rPr>
              <a:t>Side 211-217 i Luk Samfundet Op! 4.udgave. </a:t>
            </a:r>
          </a:p>
          <a:p>
            <a:endParaRPr lang="da-DK" sz="1700" dirty="0">
              <a:solidFill>
                <a:srgbClr val="FFFFFF"/>
              </a:solidFill>
            </a:endParaRPr>
          </a:p>
          <a:p>
            <a:endParaRPr lang="da-DK" sz="1700" dirty="0">
              <a:solidFill>
                <a:srgbClr val="FFFFFF"/>
              </a:solidFill>
            </a:endParaRPr>
          </a:p>
        </p:txBody>
      </p:sp>
      <p:pic>
        <p:nvPicPr>
          <p:cNvPr id="7" name="Billede 6">
            <a:extLst>
              <a:ext uri="{FF2B5EF4-FFF2-40B4-BE49-F238E27FC236}">
                <a16:creationId xmlns:a16="http://schemas.microsoft.com/office/drawing/2014/main" id="{7EF6E9C4-BDD6-8D42-8FD7-BA83F90CA252}"/>
              </a:ext>
            </a:extLst>
          </p:cNvPr>
          <p:cNvPicPr>
            <a:picLocks noChangeAspect="1"/>
          </p:cNvPicPr>
          <p:nvPr/>
        </p:nvPicPr>
        <p:blipFill>
          <a:blip r:embed="rId2"/>
          <a:stretch/>
        </p:blipFill>
        <p:spPr>
          <a:xfrm>
            <a:off x="0" y="6204883"/>
            <a:ext cx="12192000" cy="713195"/>
          </a:xfrm>
          <a:prstGeom prst="rect">
            <a:avLst/>
          </a:prstGeom>
        </p:spPr>
      </p:pic>
    </p:spTree>
    <p:extLst>
      <p:ext uri="{BB962C8B-B14F-4D97-AF65-F5344CB8AC3E}">
        <p14:creationId xmlns:p14="http://schemas.microsoft.com/office/powerpoint/2010/main" val="24562671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a:xfrm>
            <a:off x="838200" y="2472220"/>
            <a:ext cx="10515600" cy="1325563"/>
          </a:xfrm>
        </p:spPr>
        <p:txBody>
          <a:bodyPr>
            <a:noAutofit/>
          </a:bodyPr>
          <a:lstStyle/>
          <a:p>
            <a:pPr algn="ctr"/>
            <a:r>
              <a:rPr lang="da-DK" sz="6000" b="1" dirty="0"/>
              <a:t>Temaer:</a:t>
            </a:r>
            <a:br>
              <a:rPr lang="da-DK" sz="6000" b="1" dirty="0"/>
            </a:br>
            <a:r>
              <a:rPr lang="da-DK" sz="6000" b="1" dirty="0"/>
              <a:t>Marked, pris, udbud og efterspørgsel </a:t>
            </a:r>
            <a:br>
              <a:rPr lang="da-DK" sz="6000" b="1" dirty="0"/>
            </a:br>
            <a:endParaRPr lang="da-DK" sz="6000"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175304109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a:xfrm>
            <a:off x="838200" y="2472220"/>
            <a:ext cx="10515600" cy="1325563"/>
          </a:xfrm>
        </p:spPr>
        <p:txBody>
          <a:bodyPr>
            <a:noAutofit/>
          </a:bodyPr>
          <a:lstStyle/>
          <a:p>
            <a:pPr algn="ctr"/>
            <a:r>
              <a:rPr lang="da-DK" sz="6000" b="1" dirty="0"/>
              <a:t>Temaer:</a:t>
            </a:r>
            <a:br>
              <a:rPr lang="da-DK" sz="6000" b="1" dirty="0"/>
            </a:br>
            <a:r>
              <a:rPr lang="da-DK" sz="6000" b="1" dirty="0"/>
              <a:t>Velfærdsstat, konkurrencestat og partier</a:t>
            </a:r>
            <a:endParaRPr lang="da-DK" sz="6000"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189046934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p:txBody>
          <a:bodyPr/>
          <a:lstStyle/>
          <a:p>
            <a:pPr marL="0" indent="0">
              <a:buNone/>
            </a:pPr>
            <a:endParaRPr lang="da-DK" sz="4000" dirty="0">
              <a:hlinkClick r:id="rId2"/>
            </a:endParaRPr>
          </a:p>
          <a:p>
            <a:pPr marL="0" indent="0">
              <a:buNone/>
            </a:pPr>
            <a:r>
              <a:rPr lang="da-DK" sz="4000" dirty="0">
                <a:hlinkClick r:id="rId3"/>
              </a:rPr>
              <a:t>https://vimeo.com/565344309</a:t>
            </a:r>
            <a:endParaRPr lang="da-DK" sz="4000" dirty="0"/>
          </a:p>
          <a:p>
            <a:pPr marL="0" indent="0">
              <a:buNone/>
            </a:pPr>
            <a:endParaRPr lang="da-DK" sz="4000" dirty="0"/>
          </a:p>
          <a:p>
            <a:pPr marL="0" indent="0">
              <a:buNone/>
            </a:pPr>
            <a:endParaRPr lang="da-DK" sz="4000" i="1"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4"/>
          <a:stretch>
            <a:fillRect/>
          </a:stretch>
        </p:blipFill>
        <p:spPr>
          <a:xfrm>
            <a:off x="0" y="5854168"/>
            <a:ext cx="12192000" cy="1009466"/>
          </a:xfrm>
          <a:prstGeom prst="rect">
            <a:avLst/>
          </a:prstGeom>
        </p:spPr>
      </p:pic>
      <p:sp>
        <p:nvSpPr>
          <p:cNvPr id="6" name="Titel 1">
            <a:extLst>
              <a:ext uri="{FF2B5EF4-FFF2-40B4-BE49-F238E27FC236}">
                <a16:creationId xmlns:a16="http://schemas.microsoft.com/office/drawing/2014/main" id="{66DCEDCF-194C-C849-9CE3-863BF9654A7F}"/>
              </a:ext>
            </a:extLst>
          </p:cNvPr>
          <p:cNvSpPr txBox="1">
            <a:spLocks/>
          </p:cNvSpPr>
          <p:nvPr/>
        </p:nvSpPr>
        <p:spPr>
          <a:xfrm>
            <a:off x="838200" y="365125"/>
            <a:ext cx="10515600" cy="21658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4400" b="1" i="0" u="none" strike="noStrike" kern="1200" cap="none" spc="0" normalizeH="0" baseline="0" noProof="0" dirty="0">
                <a:ln>
                  <a:noFill/>
                </a:ln>
                <a:solidFill>
                  <a:prstClr val="black"/>
                </a:solidFill>
                <a:effectLst/>
                <a:uLnTx/>
                <a:uFillTx/>
                <a:latin typeface="Calibri Light" panose="020F0302020204030204"/>
                <a:ea typeface="+mj-ea"/>
                <a:cs typeface="+mj-cs"/>
              </a:rPr>
              <a:t>Se instruktionsvideoen om velfærdsstat og konkurrencestat</a:t>
            </a:r>
          </a:p>
        </p:txBody>
      </p:sp>
    </p:spTree>
    <p:extLst>
      <p:ext uri="{BB962C8B-B14F-4D97-AF65-F5344CB8AC3E}">
        <p14:creationId xmlns:p14="http://schemas.microsoft.com/office/powerpoint/2010/main" val="65061821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fontScale="90000"/>
          </a:bodyPr>
          <a:lstStyle/>
          <a:p>
            <a:r>
              <a:rPr lang="da-DK" sz="6000" dirty="0"/>
              <a:t>Konkurrencestaten er, en stat der:</a:t>
            </a:r>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a:xfrm>
            <a:off x="838200" y="1577657"/>
            <a:ext cx="10515600" cy="4351338"/>
          </a:xfrm>
        </p:spPr>
        <p:txBody>
          <a:bodyPr>
            <a:normAutofit fontScale="92500" lnSpcReduction="10000"/>
          </a:bodyPr>
          <a:lstStyle/>
          <a:p>
            <a:pPr marL="514350" indent="-514350">
              <a:buFont typeface="+mj-lt"/>
              <a:buAutoNum type="arabicPeriod"/>
            </a:pPr>
            <a:r>
              <a:rPr lang="da-DK" dirty="0"/>
              <a:t>aktivt søger at mobilisere befolkningen og virksomhederne til at deltage i den globale konkurrence – i stedet for (som velfærdsstaten) at kompensere og beskytte befolkningen og virksomhederne mod konjunkturudviklinger i den globale økonomi </a:t>
            </a:r>
            <a:endParaRPr lang="da-DK" sz="3200" dirty="0"/>
          </a:p>
          <a:p>
            <a:pPr marL="514350" indent="-514350">
              <a:buFont typeface="+mj-lt"/>
              <a:buAutoNum type="arabicPeriod"/>
            </a:pPr>
            <a:r>
              <a:rPr lang="da-DK" dirty="0"/>
              <a:t>søger at gøre den enkelte ansvarlig for sit eget liv, og ser fællesskabet som knyttet til arbejde, og frihed som identisk med friheden til at realisere egne behov </a:t>
            </a:r>
          </a:p>
          <a:p>
            <a:pPr marL="514350" indent="-514350">
              <a:buFont typeface="+mj-lt"/>
              <a:buAutoNum type="arabicPeriod"/>
            </a:pPr>
            <a:r>
              <a:rPr lang="da-DK" dirty="0"/>
              <a:t>i stedet for at søge stabilitet fremmer dynamik og i stedet for at reformere efter uendelige forberedelser har reform indbygget i den politiske proces</a:t>
            </a:r>
          </a:p>
          <a:p>
            <a:pPr marL="514350" indent="-514350">
              <a:buFont typeface="+mj-lt"/>
              <a:buAutoNum type="arabicPeriod"/>
            </a:pPr>
            <a:r>
              <a:rPr lang="da-DK" dirty="0"/>
              <a:t>arbejder på at </a:t>
            </a:r>
            <a:r>
              <a:rPr lang="da-DK" dirty="0" err="1"/>
              <a:t>påvirke</a:t>
            </a:r>
            <a:r>
              <a:rPr lang="da-DK" dirty="0"/>
              <a:t> de internationale omgivelser og skabe plads for danske interesser. </a:t>
            </a:r>
            <a:endParaRPr lang="da-DK" sz="3200" dirty="0"/>
          </a:p>
          <a:p>
            <a:pPr marL="514350" indent="-514350">
              <a:buFont typeface="+mj-lt"/>
              <a:buAutoNum type="arabicPeriod"/>
            </a:pPr>
            <a:endParaRPr lang="da-DK" sz="3200" dirty="0"/>
          </a:p>
          <a:p>
            <a:pPr marL="0" indent="0">
              <a:buNone/>
            </a:pPr>
            <a:endParaRPr lang="da-DK" sz="3000"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419670706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a:bodyPr>
          <a:lstStyle/>
          <a:p>
            <a:endParaRPr lang="da-DK" sz="6000" dirty="0"/>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p:txBody>
          <a:bodyPr>
            <a:normAutofit/>
          </a:bodyPr>
          <a:lstStyle/>
          <a:p>
            <a:pPr marL="0" indent="0">
              <a:buNone/>
            </a:pPr>
            <a:endParaRPr lang="da-DK" sz="3000"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pic>
        <p:nvPicPr>
          <p:cNvPr id="5" name="Billede 4">
            <a:extLst>
              <a:ext uri="{FF2B5EF4-FFF2-40B4-BE49-F238E27FC236}">
                <a16:creationId xmlns:a16="http://schemas.microsoft.com/office/drawing/2014/main" id="{F5BE5165-C3A6-8D4B-A20F-5FE7A0A6491D}"/>
              </a:ext>
            </a:extLst>
          </p:cNvPr>
          <p:cNvPicPr>
            <a:picLocks noChangeAspect="1"/>
          </p:cNvPicPr>
          <p:nvPr/>
        </p:nvPicPr>
        <p:blipFill>
          <a:blip r:embed="rId3"/>
          <a:stretch>
            <a:fillRect/>
          </a:stretch>
        </p:blipFill>
        <p:spPr>
          <a:xfrm>
            <a:off x="280907" y="107950"/>
            <a:ext cx="7848600" cy="6642100"/>
          </a:xfrm>
          <a:prstGeom prst="rect">
            <a:avLst/>
          </a:prstGeom>
        </p:spPr>
      </p:pic>
    </p:spTree>
    <p:extLst>
      <p:ext uri="{BB962C8B-B14F-4D97-AF65-F5344CB8AC3E}">
        <p14:creationId xmlns:p14="http://schemas.microsoft.com/office/powerpoint/2010/main" val="305504651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a:bodyPr>
          <a:lstStyle/>
          <a:p>
            <a:endParaRPr lang="da-DK" sz="6000" dirty="0"/>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p:txBody>
          <a:bodyPr>
            <a:normAutofit/>
          </a:bodyPr>
          <a:lstStyle/>
          <a:p>
            <a:pPr marL="0" indent="0">
              <a:buNone/>
            </a:pPr>
            <a:endParaRPr lang="da-DK" sz="3000"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pic>
        <p:nvPicPr>
          <p:cNvPr id="5" name="Billede 4">
            <a:extLst>
              <a:ext uri="{FF2B5EF4-FFF2-40B4-BE49-F238E27FC236}">
                <a16:creationId xmlns:a16="http://schemas.microsoft.com/office/drawing/2014/main" id="{804CA9A3-39FE-3845-9735-C3DFF802C6D8}"/>
              </a:ext>
            </a:extLst>
          </p:cNvPr>
          <p:cNvPicPr>
            <a:picLocks noChangeAspect="1"/>
          </p:cNvPicPr>
          <p:nvPr/>
        </p:nvPicPr>
        <p:blipFill>
          <a:blip r:embed="rId3"/>
          <a:stretch>
            <a:fillRect/>
          </a:stretch>
        </p:blipFill>
        <p:spPr>
          <a:xfrm>
            <a:off x="2120900" y="1651000"/>
            <a:ext cx="7950200" cy="3556000"/>
          </a:xfrm>
          <a:prstGeom prst="rect">
            <a:avLst/>
          </a:prstGeom>
        </p:spPr>
      </p:pic>
    </p:spTree>
    <p:extLst>
      <p:ext uri="{BB962C8B-B14F-4D97-AF65-F5344CB8AC3E}">
        <p14:creationId xmlns:p14="http://schemas.microsoft.com/office/powerpoint/2010/main" val="191943469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
        <p:nvSpPr>
          <p:cNvPr id="6" name="Titel 1">
            <a:extLst>
              <a:ext uri="{FF2B5EF4-FFF2-40B4-BE49-F238E27FC236}">
                <a16:creationId xmlns:a16="http://schemas.microsoft.com/office/drawing/2014/main" id="{66DCEDCF-194C-C849-9CE3-863BF9654A7F}"/>
              </a:ext>
            </a:extLst>
          </p:cNvPr>
          <p:cNvSpPr txBox="1">
            <a:spLocks/>
          </p:cNvSpPr>
          <p:nvPr/>
        </p:nvSpPr>
        <p:spPr>
          <a:xfrm>
            <a:off x="838200" y="365124"/>
            <a:ext cx="10515600" cy="52228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da-DK" sz="4400" b="1" i="0" u="none" strike="noStrike" kern="1200" cap="none" spc="0" normalizeH="0" baseline="0" noProof="0" dirty="0">
              <a:ln>
                <a:noFill/>
              </a:ln>
              <a:solidFill>
                <a:prstClr val="black"/>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da-DK" sz="4400" b="1" i="0" u="none" strike="noStrike" kern="1200" cap="none" spc="0" normalizeH="0" baseline="0" noProof="0" dirty="0">
              <a:ln>
                <a:noFill/>
              </a:ln>
              <a:solidFill>
                <a:prstClr val="black"/>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4400" b="1" i="0" u="none" strike="noStrike" kern="1200" cap="none" spc="0" normalizeH="0" baseline="0" noProof="0" dirty="0">
                <a:ln>
                  <a:noFill/>
                </a:ln>
                <a:solidFill>
                  <a:prstClr val="black"/>
                </a:solidFill>
                <a:effectLst/>
                <a:uLnTx/>
                <a:uFillTx/>
                <a:latin typeface="Calibri Light" panose="020F0302020204030204"/>
                <a:ea typeface="+mj-ea"/>
                <a:cs typeface="+mj-cs"/>
              </a:rPr>
              <a:t>Se partifilm om velfærdsstat og konkurrencestat</a:t>
            </a:r>
          </a:p>
          <a:p>
            <a:pPr marL="0" marR="0" lvl="0" indent="0" algn="l" defTabSz="914400" rtl="0" eaLnBrk="1" fontAlgn="auto" latinLnBrk="0" hangingPunct="1">
              <a:lnSpc>
                <a:spcPct val="90000"/>
              </a:lnSpc>
              <a:spcBef>
                <a:spcPct val="0"/>
              </a:spcBef>
              <a:spcAft>
                <a:spcPts val="0"/>
              </a:spcAft>
              <a:buClrTx/>
              <a:buSzTx/>
              <a:buFontTx/>
              <a:buNone/>
              <a:tabLst/>
              <a:defRPr/>
            </a:pPr>
            <a:endParaRPr lang="da-DK" b="1" dirty="0">
              <a:solidFill>
                <a:prstClr val="black"/>
              </a:solidFill>
              <a:latin typeface="Calibri Light" panose="020F0302020204030204"/>
            </a:endParaRPr>
          </a:p>
          <a:p>
            <a:pPr lvl="0">
              <a:defRPr/>
            </a:pPr>
            <a:r>
              <a:rPr lang="da-DK" b="1" dirty="0">
                <a:solidFill>
                  <a:prstClr val="black"/>
                </a:solidFill>
                <a:hlinkClick r:id="rId3"/>
              </a:rPr>
              <a:t>https://luksamfundetop.dk/kapitel-1/partifilm-1-1-1-1-1-1-1-1</a:t>
            </a:r>
            <a:endParaRPr lang="da-DK" b="1" dirty="0">
              <a:solidFill>
                <a:prstClr val="black"/>
              </a:solidFill>
            </a:endParaRPr>
          </a:p>
          <a:p>
            <a:pPr lvl="0">
              <a:defRPr/>
            </a:pPr>
            <a:endParaRPr kumimoji="0" lang="da-DK" sz="44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34185873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A68D18-CE68-F043-BBE4-6DB17E63CFED}"/>
              </a:ext>
            </a:extLst>
          </p:cNvPr>
          <p:cNvSpPr>
            <a:spLocks noGrp="1"/>
          </p:cNvSpPr>
          <p:nvPr>
            <p:ph type="title"/>
          </p:nvPr>
        </p:nvSpPr>
        <p:spPr>
          <a:xfrm>
            <a:off x="220682" y="0"/>
            <a:ext cx="6560127" cy="6020790"/>
          </a:xfrm>
        </p:spPr>
        <p:txBody>
          <a:bodyPr>
            <a:noAutofit/>
          </a:bodyPr>
          <a:lstStyle/>
          <a:p>
            <a:r>
              <a:rPr lang="da-DK" sz="3000" b="1" dirty="0"/>
              <a:t>Partianalyse (gruppeopgave med oplæg):</a:t>
            </a:r>
            <a:br>
              <a:rPr lang="da-DK" sz="3000" b="1" dirty="0"/>
            </a:br>
            <a:r>
              <a:rPr lang="da-DK" sz="3000" dirty="0"/>
              <a:t> </a:t>
            </a:r>
            <a:br>
              <a:rPr lang="da-DK" sz="3000" dirty="0"/>
            </a:br>
            <a:r>
              <a:rPr lang="da-DK" sz="3000" dirty="0"/>
              <a:t>1) Grupperne får forskellige partier</a:t>
            </a:r>
            <a:br>
              <a:rPr lang="da-DK" sz="3000" dirty="0"/>
            </a:br>
            <a:r>
              <a:rPr lang="da-DK" sz="3000" dirty="0"/>
              <a:t>2) Grupperne undersøger partiernes holdninger til velfærdsstaten og konkurrencestaten ved hjælp af partifilmene og fx via partiernes hjemmesider. </a:t>
            </a:r>
            <a:br>
              <a:rPr lang="da-DK" sz="3000" dirty="0"/>
            </a:br>
            <a:r>
              <a:rPr lang="da-DK" sz="3000" dirty="0"/>
              <a:t>3) Grupperne holder oplæg om partierne</a:t>
            </a:r>
            <a:br>
              <a:rPr lang="da-DK" sz="3000" dirty="0"/>
            </a:br>
            <a:r>
              <a:rPr lang="da-DK" sz="3000" dirty="0"/>
              <a:t>4) Diskutér på klassen</a:t>
            </a:r>
            <a:br>
              <a:rPr lang="da-DK" sz="3000" dirty="0"/>
            </a:br>
            <a:br>
              <a:rPr lang="da-DK" sz="3000" dirty="0"/>
            </a:br>
            <a:r>
              <a:rPr lang="da-DK" sz="3000" dirty="0"/>
              <a:t>Brug hjælpeark 6</a:t>
            </a:r>
          </a:p>
        </p:txBody>
      </p:sp>
      <p:graphicFrame>
        <p:nvGraphicFramePr>
          <p:cNvPr id="6" name="Pladsholder til indhold 5">
            <a:extLst>
              <a:ext uri="{FF2B5EF4-FFF2-40B4-BE49-F238E27FC236}">
                <a16:creationId xmlns:a16="http://schemas.microsoft.com/office/drawing/2014/main" id="{35CD2B17-0C3C-9444-8C63-476A23380F3C}"/>
              </a:ext>
            </a:extLst>
          </p:cNvPr>
          <p:cNvGraphicFramePr>
            <a:graphicFrameLocks noGrp="1"/>
          </p:cNvGraphicFramePr>
          <p:nvPr>
            <p:ph idx="1"/>
          </p:nvPr>
        </p:nvGraphicFramePr>
        <p:xfrm>
          <a:off x="7317571" y="304606"/>
          <a:ext cx="4036229" cy="6248788"/>
        </p:xfrm>
        <a:graphic>
          <a:graphicData uri="http://schemas.openxmlformats.org/drawingml/2006/table">
            <a:tbl>
              <a:tblPr firstRow="1" bandRow="1"/>
              <a:tblGrid>
                <a:gridCol w="2981135">
                  <a:extLst>
                    <a:ext uri="{9D8B030D-6E8A-4147-A177-3AD203B41FA5}">
                      <a16:colId xmlns:a16="http://schemas.microsoft.com/office/drawing/2014/main" val="3207604900"/>
                    </a:ext>
                  </a:extLst>
                </a:gridCol>
                <a:gridCol w="1055094">
                  <a:extLst>
                    <a:ext uri="{9D8B030D-6E8A-4147-A177-3AD203B41FA5}">
                      <a16:colId xmlns:a16="http://schemas.microsoft.com/office/drawing/2014/main" val="1262699994"/>
                    </a:ext>
                  </a:extLst>
                </a:gridCol>
              </a:tblGrid>
              <a:tr h="393192">
                <a:tc>
                  <a:txBody>
                    <a:bodyPr/>
                    <a:lstStyle/>
                    <a:p>
                      <a:pPr algn="l" fontAlgn="t">
                        <a:lnSpc>
                          <a:spcPct val="107000"/>
                        </a:lnSpc>
                        <a:spcBef>
                          <a:spcPts val="0"/>
                        </a:spcBef>
                        <a:spcAft>
                          <a:spcPts val="0"/>
                        </a:spcAft>
                      </a:pPr>
                      <a:r>
                        <a:rPr lang="da-DK" sz="1500" b="1"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Parti</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472C4"/>
                    </a:solidFill>
                  </a:tcPr>
                </a:tc>
                <a:tc>
                  <a:txBody>
                    <a:bodyPr/>
                    <a:lstStyle/>
                    <a:p>
                      <a:pPr algn="l" fontAlgn="t">
                        <a:spcBef>
                          <a:spcPts val="0"/>
                        </a:spcBef>
                        <a:spcAft>
                          <a:spcPts val="0"/>
                        </a:spcAft>
                      </a:pP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2284291330"/>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Enhedslisten</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fontAlgn="t">
                        <a:spcBef>
                          <a:spcPts val="0"/>
                        </a:spcBef>
                        <a:spcAft>
                          <a:spcPts val="0"/>
                        </a:spcAft>
                      </a:pP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142659441"/>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SF</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t">
                        <a:spcBef>
                          <a:spcPts val="0"/>
                        </a:spcBef>
                        <a:spcAft>
                          <a:spcPts val="0"/>
                        </a:spcAft>
                      </a:pP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2638242910"/>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Socialdemokratiet</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fontAlgn="t">
                        <a:spcBef>
                          <a:spcPts val="0"/>
                        </a:spcBef>
                        <a:spcAft>
                          <a:spcPts val="0"/>
                        </a:spcAft>
                      </a:pP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951183033"/>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Radikale Venstre</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t">
                        <a:spcBef>
                          <a:spcPts val="0"/>
                        </a:spcBef>
                        <a:spcAft>
                          <a:spcPts val="0"/>
                        </a:spcAft>
                      </a:pP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3066860953"/>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Venstre</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fontAlgn="t">
                        <a:spcBef>
                          <a:spcPts val="0"/>
                        </a:spcBef>
                        <a:spcAft>
                          <a:spcPts val="0"/>
                        </a:spcAft>
                      </a:pPr>
                      <a:endParaRPr lang="da-DK" sz="2200" b="0" i="0" u="none" strike="noStrike" dirty="0">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827149495"/>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Liberal Alliance</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t">
                        <a:spcBef>
                          <a:spcPts val="0"/>
                        </a:spcBef>
                        <a:spcAft>
                          <a:spcPts val="0"/>
                        </a:spcAft>
                      </a:pP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999731173"/>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Dansk Folkeparti</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fontAlgn="t">
                        <a:spcBef>
                          <a:spcPts val="0"/>
                        </a:spcBef>
                        <a:spcAft>
                          <a:spcPts val="0"/>
                        </a:spcAft>
                      </a:pP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4135207737"/>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Nye Borgerlige</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t">
                        <a:spcBef>
                          <a:spcPts val="0"/>
                        </a:spcBef>
                        <a:spcAft>
                          <a:spcPts val="0"/>
                        </a:spcAft>
                      </a:pP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3678126721"/>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Konservative</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fontAlgn="t">
                        <a:spcBef>
                          <a:spcPts val="0"/>
                        </a:spcBef>
                        <a:spcAft>
                          <a:spcPts val="0"/>
                        </a:spcAft>
                      </a:pP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183452857"/>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Moderaterne</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t">
                        <a:spcBef>
                          <a:spcPts val="0"/>
                        </a:spcBef>
                        <a:spcAft>
                          <a:spcPts val="0"/>
                        </a:spcAft>
                      </a:pP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177274440"/>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Alternativet</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fontAlgn="t">
                        <a:spcBef>
                          <a:spcPts val="0"/>
                        </a:spcBef>
                        <a:spcAft>
                          <a:spcPts val="0"/>
                        </a:spcAft>
                      </a:pP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948805764"/>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Kristendemokraterne</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t">
                        <a:spcBef>
                          <a:spcPts val="0"/>
                        </a:spcBef>
                        <a:spcAft>
                          <a:spcPts val="0"/>
                        </a:spcAft>
                      </a:pP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4027117812"/>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Frie Grønne</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fontAlgn="t">
                        <a:spcBef>
                          <a:spcPts val="0"/>
                        </a:spcBef>
                        <a:spcAft>
                          <a:spcPts val="0"/>
                        </a:spcAft>
                      </a:pPr>
                      <a:endParaRPr lang="da-DK" sz="2200" b="0" i="0" u="none" strike="noStrike" dirty="0">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317852030"/>
                  </a:ext>
                </a:extLst>
              </a:tr>
            </a:tbl>
          </a:graphicData>
        </a:graphic>
      </p:graphicFrame>
      <p:pic>
        <p:nvPicPr>
          <p:cNvPr id="5" name="Billede 4">
            <a:extLst>
              <a:ext uri="{FF2B5EF4-FFF2-40B4-BE49-F238E27FC236}">
                <a16:creationId xmlns:a16="http://schemas.microsoft.com/office/drawing/2014/main" id="{2368E777-C955-DD4D-8F6A-8002B04B524F}"/>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423111383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a:bodyPr>
          <a:lstStyle/>
          <a:p>
            <a:endParaRPr lang="da-DK" sz="6000" dirty="0"/>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p:txBody>
          <a:bodyPr>
            <a:normAutofit/>
          </a:bodyPr>
          <a:lstStyle/>
          <a:p>
            <a:pPr marL="0" indent="0">
              <a:buNone/>
            </a:pPr>
            <a:endParaRPr lang="da-DK" sz="3000"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pic>
        <p:nvPicPr>
          <p:cNvPr id="5" name="Billede 4">
            <a:extLst>
              <a:ext uri="{FF2B5EF4-FFF2-40B4-BE49-F238E27FC236}">
                <a16:creationId xmlns:a16="http://schemas.microsoft.com/office/drawing/2014/main" id="{2968F5D5-2852-4C4E-A494-3A3266A3E7FD}"/>
              </a:ext>
            </a:extLst>
          </p:cNvPr>
          <p:cNvPicPr>
            <a:picLocks noChangeAspect="1"/>
          </p:cNvPicPr>
          <p:nvPr/>
        </p:nvPicPr>
        <p:blipFill>
          <a:blip r:embed="rId3"/>
          <a:stretch>
            <a:fillRect/>
          </a:stretch>
        </p:blipFill>
        <p:spPr>
          <a:xfrm>
            <a:off x="543282" y="0"/>
            <a:ext cx="5061098" cy="6858000"/>
          </a:xfrm>
          <a:prstGeom prst="rect">
            <a:avLst/>
          </a:prstGeom>
        </p:spPr>
      </p:pic>
    </p:spTree>
    <p:extLst>
      <p:ext uri="{BB962C8B-B14F-4D97-AF65-F5344CB8AC3E}">
        <p14:creationId xmlns:p14="http://schemas.microsoft.com/office/powerpoint/2010/main" val="384196446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a:xfrm>
            <a:off x="838200" y="2472220"/>
            <a:ext cx="10515600" cy="1325563"/>
          </a:xfrm>
        </p:spPr>
        <p:txBody>
          <a:bodyPr>
            <a:noAutofit/>
          </a:bodyPr>
          <a:lstStyle/>
          <a:p>
            <a:pPr algn="ctr"/>
            <a:r>
              <a:rPr lang="da-DK" sz="6000" b="1" dirty="0"/>
              <a:t>Temaer:</a:t>
            </a:r>
            <a:br>
              <a:rPr lang="da-DK" sz="6000" b="1" dirty="0"/>
            </a:br>
            <a:r>
              <a:rPr lang="da-DK" sz="6000" b="1" dirty="0"/>
              <a:t>Danmarks handel og velfærd sammenlignet med andre lande</a:t>
            </a:r>
            <a:endParaRPr lang="da-DK" sz="6000"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326448932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a:xfrm>
            <a:off x="463138" y="1382157"/>
            <a:ext cx="10852562" cy="3475593"/>
          </a:xfrm>
        </p:spPr>
        <p:txBody>
          <a:bodyPr>
            <a:normAutofit fontScale="90000"/>
          </a:bodyPr>
          <a:lstStyle/>
          <a:p>
            <a:r>
              <a:rPr lang="da-DK" b="1" dirty="0"/>
              <a:t>Hvad kan du finde på Internettet på 5 minutter? (individuel opgave med fælles opsamling)</a:t>
            </a:r>
            <a:br>
              <a:rPr lang="da-DK" b="1" dirty="0"/>
            </a:br>
            <a:r>
              <a:rPr lang="da-DK" dirty="0"/>
              <a:t>Der findes mange forskellige målinger af landes konkurrenceevne mellem verdens lande.</a:t>
            </a:r>
            <a:br>
              <a:rPr lang="da-DK" dirty="0"/>
            </a:br>
            <a:br>
              <a:rPr lang="da-DK" dirty="0"/>
            </a:br>
            <a:r>
              <a:rPr lang="da-DK" b="1" i="1" dirty="0"/>
              <a:t>Hvad kan du finde om Danmarks landes konkurrenceevne Internettet på 5 minutter?</a:t>
            </a:r>
            <a:br>
              <a:rPr lang="da-DK" b="1" i="1" dirty="0"/>
            </a:br>
            <a:br>
              <a:rPr lang="da-DK" dirty="0"/>
            </a:br>
            <a:r>
              <a:rPr lang="da-DK" dirty="0"/>
              <a:t>Fælles opsamling og vurdering af kilder og informationer.</a:t>
            </a:r>
            <a:endParaRPr lang="da-DK" sz="6000"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53440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4EBC63-A6F5-134B-8508-CEB8BAFC6587}"/>
              </a:ext>
            </a:extLst>
          </p:cNvPr>
          <p:cNvSpPr>
            <a:spLocks noGrp="1"/>
          </p:cNvSpPr>
          <p:nvPr>
            <p:ph type="title"/>
          </p:nvPr>
        </p:nvSpPr>
        <p:spPr>
          <a:xfrm>
            <a:off x="838200" y="365125"/>
            <a:ext cx="10515600" cy="2165804"/>
          </a:xfrm>
        </p:spPr>
        <p:txBody>
          <a:bodyPr>
            <a:normAutofit/>
          </a:bodyPr>
          <a:lstStyle/>
          <a:p>
            <a:r>
              <a:rPr lang="da-DK" b="1" dirty="0"/>
              <a:t>Se instruktionsvideoen om marked, udbud og efterspørgsel</a:t>
            </a:r>
          </a:p>
        </p:txBody>
      </p:sp>
      <p:sp>
        <p:nvSpPr>
          <p:cNvPr id="3" name="Pladsholder til indhold 2">
            <a:extLst>
              <a:ext uri="{FF2B5EF4-FFF2-40B4-BE49-F238E27FC236}">
                <a16:creationId xmlns:a16="http://schemas.microsoft.com/office/drawing/2014/main" id="{4B08AF0C-F345-7A4B-800A-2239A1213E92}"/>
              </a:ext>
            </a:extLst>
          </p:cNvPr>
          <p:cNvSpPr>
            <a:spLocks noGrp="1"/>
          </p:cNvSpPr>
          <p:nvPr>
            <p:ph idx="1"/>
          </p:nvPr>
        </p:nvSpPr>
        <p:spPr/>
        <p:txBody>
          <a:bodyPr/>
          <a:lstStyle/>
          <a:p>
            <a:pPr marL="0" indent="0">
              <a:buNone/>
            </a:pPr>
            <a:endParaRPr lang="da-DK" dirty="0">
              <a:hlinkClick r:id="rId2"/>
            </a:endParaRPr>
          </a:p>
          <a:p>
            <a:pPr marL="0" indent="0">
              <a:buNone/>
            </a:pPr>
            <a:r>
              <a:rPr lang="da-DK" dirty="0">
                <a:hlinkClick r:id="rId2"/>
              </a:rPr>
              <a:t>https://vimeo.com/539614990</a:t>
            </a:r>
            <a:endParaRPr lang="da-DK" dirty="0"/>
          </a:p>
          <a:p>
            <a:pPr marL="0" indent="0">
              <a:buNone/>
            </a:pPr>
            <a:endParaRPr lang="da-DK" dirty="0"/>
          </a:p>
        </p:txBody>
      </p:sp>
      <p:pic>
        <p:nvPicPr>
          <p:cNvPr id="4" name="Billede 3">
            <a:extLst>
              <a:ext uri="{FF2B5EF4-FFF2-40B4-BE49-F238E27FC236}">
                <a16:creationId xmlns:a16="http://schemas.microsoft.com/office/drawing/2014/main" id="{7D46B641-A27E-374E-9258-53CD7D22F6BF}"/>
              </a:ext>
            </a:extLst>
          </p:cNvPr>
          <p:cNvPicPr>
            <a:picLocks noChangeAspect="1"/>
          </p:cNvPicPr>
          <p:nvPr/>
        </p:nvPicPr>
        <p:blipFill>
          <a:blip r:embed="rId3"/>
          <a:stretch>
            <a:fillRect/>
          </a:stretch>
        </p:blipFill>
        <p:spPr>
          <a:xfrm>
            <a:off x="6832600" y="1778794"/>
            <a:ext cx="3949700" cy="4445000"/>
          </a:xfrm>
          <a:prstGeom prst="rect">
            <a:avLst/>
          </a:prstGeom>
        </p:spPr>
      </p:pic>
    </p:spTree>
    <p:extLst>
      <p:ext uri="{BB962C8B-B14F-4D97-AF65-F5344CB8AC3E}">
        <p14:creationId xmlns:p14="http://schemas.microsoft.com/office/powerpoint/2010/main" val="376604592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a:xfrm>
            <a:off x="463138" y="1363107"/>
            <a:ext cx="10852562" cy="3475593"/>
          </a:xfrm>
        </p:spPr>
        <p:txBody>
          <a:bodyPr>
            <a:noAutofit/>
          </a:bodyPr>
          <a:lstStyle/>
          <a:p>
            <a:r>
              <a:rPr lang="da-DK" sz="3200" b="1" dirty="0"/>
              <a:t>Undersøg facts: Dansk handel</a:t>
            </a:r>
            <a:br>
              <a:rPr lang="da-DK" sz="3200" b="1" dirty="0"/>
            </a:br>
            <a:r>
              <a:rPr lang="da-DK" sz="3200" b="1" dirty="0"/>
              <a:t>(gruppeopgave med fælles opsamling)</a:t>
            </a:r>
            <a:br>
              <a:rPr lang="da-DK" sz="3200" b="1" dirty="0"/>
            </a:br>
            <a:br>
              <a:rPr lang="da-DK" sz="3200" b="1" dirty="0"/>
            </a:br>
            <a:r>
              <a:rPr lang="da-DK" sz="3200" dirty="0"/>
              <a:t>Hvordan går det med Danmarks udenrigshandel, eksport og import? Brug Danmarks Statistik.</a:t>
            </a:r>
            <a:br>
              <a:rPr lang="da-DK" sz="3200" dirty="0"/>
            </a:br>
            <a:r>
              <a:rPr lang="da-DK" sz="3200" dirty="0">
                <a:hlinkClick r:id="rId2"/>
              </a:rPr>
              <a:t>https://www.dst.dk/da/Statistik/emner/oekonomi/betalingsbalance-og-udenrigshandel/import-og-eksport-af-varer-og-tjenester</a:t>
            </a:r>
            <a:br>
              <a:rPr lang="da-DK" sz="3200" dirty="0"/>
            </a:br>
            <a:br>
              <a:rPr lang="da-DK" sz="3200" dirty="0"/>
            </a:br>
            <a:r>
              <a:rPr lang="da-DK" sz="3200" dirty="0">
                <a:hlinkClick r:id="rId3"/>
              </a:rPr>
              <a:t>https://www.dst.dk/da/Statistik/emner/erhvervsliv/internationale-virksomheder/oekonomisk-globalisering</a:t>
            </a:r>
            <a:br>
              <a:rPr lang="da-DK" sz="3200" dirty="0"/>
            </a:br>
            <a:br>
              <a:rPr lang="da-DK" sz="3200" dirty="0"/>
            </a:br>
            <a:r>
              <a:rPr lang="da-DK" sz="3200" dirty="0"/>
              <a:t>Fælles opsamling</a:t>
            </a:r>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4"/>
          <a:stretch>
            <a:fillRect/>
          </a:stretch>
        </p:blipFill>
        <p:spPr>
          <a:xfrm>
            <a:off x="0" y="5854168"/>
            <a:ext cx="12192000" cy="1009466"/>
          </a:xfrm>
          <a:prstGeom prst="rect">
            <a:avLst/>
          </a:prstGeom>
        </p:spPr>
      </p:pic>
    </p:spTree>
    <p:extLst>
      <p:ext uri="{BB962C8B-B14F-4D97-AF65-F5344CB8AC3E}">
        <p14:creationId xmlns:p14="http://schemas.microsoft.com/office/powerpoint/2010/main" val="374071327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
        <p:nvSpPr>
          <p:cNvPr id="6" name="Titel 1">
            <a:extLst>
              <a:ext uri="{FF2B5EF4-FFF2-40B4-BE49-F238E27FC236}">
                <a16:creationId xmlns:a16="http://schemas.microsoft.com/office/drawing/2014/main" id="{66DCEDCF-194C-C849-9CE3-863BF9654A7F}"/>
              </a:ext>
            </a:extLst>
          </p:cNvPr>
          <p:cNvSpPr txBox="1">
            <a:spLocks/>
          </p:cNvSpPr>
          <p:nvPr/>
        </p:nvSpPr>
        <p:spPr>
          <a:xfrm>
            <a:off x="838200" y="365124"/>
            <a:ext cx="10515600" cy="5222875"/>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da-DK" sz="4400" b="1" i="0" u="none" strike="noStrike" kern="1200" cap="none" spc="0" normalizeH="0" baseline="0" noProof="0" dirty="0">
              <a:ln>
                <a:noFill/>
              </a:ln>
              <a:solidFill>
                <a:prstClr val="black"/>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4400" b="1" i="0" u="none" strike="noStrike" kern="1200" cap="none" spc="0" normalizeH="0" baseline="0" noProof="0" dirty="0">
                <a:ln>
                  <a:noFill/>
                </a:ln>
                <a:solidFill>
                  <a:prstClr val="black"/>
                </a:solidFill>
                <a:effectLst/>
                <a:uLnTx/>
                <a:uFillTx/>
                <a:latin typeface="Calibri Light" panose="020F0302020204030204"/>
                <a:ea typeface="+mj-ea"/>
                <a:cs typeface="+mj-cs"/>
              </a:rPr>
              <a:t>Undersøg OECD’s </a:t>
            </a:r>
            <a:r>
              <a:rPr kumimoji="0" lang="da-DK" sz="4400" b="1" i="0" u="none" strike="noStrike" kern="1200" cap="none" spc="0" normalizeH="0" baseline="0" noProof="0" dirty="0" err="1">
                <a:ln>
                  <a:noFill/>
                </a:ln>
                <a:solidFill>
                  <a:prstClr val="black"/>
                </a:solidFill>
                <a:effectLst/>
                <a:uLnTx/>
                <a:uFillTx/>
                <a:latin typeface="Calibri Light" panose="020F0302020204030204"/>
                <a:ea typeface="+mj-ea"/>
                <a:cs typeface="+mj-cs"/>
              </a:rPr>
              <a:t>Better</a:t>
            </a:r>
            <a:r>
              <a:rPr kumimoji="0" lang="da-DK" sz="4400" b="1" i="0" u="none" strike="noStrike" kern="1200" cap="none" spc="0" normalizeH="0" baseline="0" noProof="0" dirty="0">
                <a:ln>
                  <a:noFill/>
                </a:ln>
                <a:solidFill>
                  <a:prstClr val="black"/>
                </a:solidFill>
                <a:effectLst/>
                <a:uLnTx/>
                <a:uFillTx/>
                <a:latin typeface="Calibri Light" panose="020F0302020204030204"/>
                <a:ea typeface="+mj-ea"/>
                <a:cs typeface="+mj-cs"/>
              </a:rPr>
              <a:t> </a:t>
            </a:r>
            <a:r>
              <a:rPr kumimoji="0" lang="da-DK" sz="4400" b="1" i="0" u="none" strike="noStrike" kern="1200" cap="none" spc="0" normalizeH="0" baseline="0" noProof="0" dirty="0" err="1">
                <a:ln>
                  <a:noFill/>
                </a:ln>
                <a:solidFill>
                  <a:prstClr val="black"/>
                </a:solidFill>
                <a:effectLst/>
                <a:uLnTx/>
                <a:uFillTx/>
                <a:latin typeface="Calibri Light" panose="020F0302020204030204"/>
                <a:ea typeface="+mj-ea"/>
                <a:cs typeface="+mj-cs"/>
              </a:rPr>
              <a:t>life</a:t>
            </a:r>
            <a:r>
              <a:rPr kumimoji="0" lang="da-DK" sz="4400" b="1" i="0" u="none" strike="noStrike" kern="1200" cap="none" spc="0" normalizeH="0" baseline="0" noProof="0" dirty="0">
                <a:ln>
                  <a:noFill/>
                </a:ln>
                <a:solidFill>
                  <a:prstClr val="black"/>
                </a:solidFill>
                <a:effectLst/>
                <a:uLnTx/>
                <a:uFillTx/>
                <a:latin typeface="Calibri Light" panose="020F0302020204030204"/>
                <a:ea typeface="+mj-ea"/>
                <a:cs typeface="+mj-cs"/>
              </a:rPr>
              <a:t> </a:t>
            </a:r>
            <a:r>
              <a:rPr kumimoji="0" lang="da-DK" sz="4400" b="1" i="0" u="none" strike="noStrike" kern="1200" cap="none" spc="0" normalizeH="0" baseline="0" noProof="0" dirty="0" err="1">
                <a:ln>
                  <a:noFill/>
                </a:ln>
                <a:solidFill>
                  <a:prstClr val="black"/>
                </a:solidFill>
                <a:effectLst/>
                <a:uLnTx/>
                <a:uFillTx/>
                <a:latin typeface="Calibri Light" panose="020F0302020204030204"/>
                <a:ea typeface="+mj-ea"/>
                <a:cs typeface="+mj-cs"/>
              </a:rPr>
              <a:t>index</a:t>
            </a:r>
            <a:endParaRPr kumimoji="0" lang="da-DK" sz="4400" b="1" i="0" u="none" strike="noStrike" kern="1200" cap="none" spc="0" normalizeH="0" baseline="0" noProof="0" dirty="0">
              <a:ln>
                <a:noFill/>
              </a:ln>
              <a:solidFill>
                <a:prstClr val="black"/>
              </a:solidFill>
              <a:effectLst/>
              <a:uLnTx/>
              <a:uFillTx/>
              <a:latin typeface="Calibri Light" panose="020F0302020204030204"/>
              <a:ea typeface="+mj-ea"/>
              <a:cs typeface="+mj-cs"/>
            </a:endParaRPr>
          </a:p>
          <a:p>
            <a:pPr lvl="0">
              <a:defRPr/>
            </a:pPr>
            <a:r>
              <a:rPr lang="da-DK" b="1" dirty="0"/>
              <a:t>(gruppeopgave med fælles opsamling)</a:t>
            </a:r>
          </a:p>
          <a:p>
            <a:pPr lvl="0">
              <a:defRPr/>
            </a:pPr>
            <a:endParaRPr kumimoji="0" lang="da-DK" sz="4400" b="1" i="0" u="none" strike="noStrike" kern="1200" cap="none" spc="0" normalizeH="0" baseline="0" noProof="0" dirty="0">
              <a:ln>
                <a:noFill/>
              </a:ln>
              <a:solidFill>
                <a:prstClr val="black"/>
              </a:solidFill>
              <a:effectLst/>
              <a:uLnTx/>
              <a:uFillTx/>
              <a:latin typeface="Calibri Light" panose="020F0302020204030204"/>
              <a:ea typeface="+mj-ea"/>
              <a:cs typeface="+mj-cs"/>
            </a:endParaRPr>
          </a:p>
          <a:p>
            <a:pPr lvl="0">
              <a:defRPr/>
            </a:pPr>
            <a:r>
              <a:rPr lang="da-DK" dirty="0"/>
              <a:t>Hvordan går det med velfærden i Danmark sammenlignet med andre lande? </a:t>
            </a:r>
            <a:br>
              <a:rPr lang="da-DK" dirty="0"/>
            </a:br>
            <a:endParaRPr lang="da-DK" b="1" dirty="0">
              <a:solidFill>
                <a:prstClr val="black"/>
              </a:solidFill>
              <a:latin typeface="Calibri Light" panose="020F0302020204030204"/>
            </a:endParaRPr>
          </a:p>
          <a:p>
            <a:pPr lvl="0">
              <a:defRPr/>
            </a:pPr>
            <a:r>
              <a:rPr lang="da-DK" b="1" dirty="0">
                <a:solidFill>
                  <a:prstClr val="black"/>
                </a:solidFill>
                <a:hlinkClick r:id="rId3"/>
              </a:rPr>
              <a:t>https://www.oecdbetterlifeindex.org/#/11111111111</a:t>
            </a:r>
            <a:endParaRPr lang="da-DK" b="1" dirty="0">
              <a:solidFill>
                <a:prstClr val="black"/>
              </a:solidFill>
            </a:endParaRPr>
          </a:p>
          <a:p>
            <a:pPr lvl="0">
              <a:defRPr/>
            </a:pPr>
            <a:br>
              <a:rPr lang="da-DK" dirty="0"/>
            </a:br>
            <a:r>
              <a:rPr lang="da-DK" dirty="0"/>
              <a:t>Fælles opsamling</a:t>
            </a:r>
            <a:endParaRPr kumimoji="0" lang="da-DK" sz="44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79118872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a:xfrm>
            <a:off x="463138" y="1382157"/>
            <a:ext cx="6010183" cy="3795485"/>
          </a:xfrm>
        </p:spPr>
        <p:txBody>
          <a:bodyPr>
            <a:noAutofit/>
          </a:bodyPr>
          <a:lstStyle/>
          <a:p>
            <a:r>
              <a:rPr lang="da-DK" sz="3500" b="1" dirty="0"/>
              <a:t>Undersøgelse og diskussion (gruppeopgave med fælles opsamling). </a:t>
            </a:r>
            <a:r>
              <a:rPr lang="da-DK" sz="3500" dirty="0"/>
              <a:t>Brug hjælpeark 15</a:t>
            </a:r>
            <a:br>
              <a:rPr lang="da-DK" sz="3500" dirty="0"/>
            </a:br>
            <a:br>
              <a:rPr lang="da-DK" sz="3500" b="1" dirty="0"/>
            </a:br>
            <a:r>
              <a:rPr lang="da-DK" sz="3500" dirty="0"/>
              <a:t>Hvad er forskellige velfærdsmodellernes styrker og svagheder, muligheder og begrænsninger i den internationale konkurrence og skabelse af velfærd for borgerne?</a:t>
            </a:r>
            <a:br>
              <a:rPr lang="da-DK" sz="3500" dirty="0"/>
            </a:br>
            <a:endParaRPr lang="da-DK" sz="3500"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pic>
        <p:nvPicPr>
          <p:cNvPr id="3" name="Billede 2">
            <a:extLst>
              <a:ext uri="{FF2B5EF4-FFF2-40B4-BE49-F238E27FC236}">
                <a16:creationId xmlns:a16="http://schemas.microsoft.com/office/drawing/2014/main" id="{249F7084-6CE1-C34C-A53C-D7FF4A879FD9}"/>
              </a:ext>
            </a:extLst>
          </p:cNvPr>
          <p:cNvPicPr>
            <a:picLocks noChangeAspect="1"/>
          </p:cNvPicPr>
          <p:nvPr/>
        </p:nvPicPr>
        <p:blipFill>
          <a:blip r:embed="rId3"/>
          <a:stretch>
            <a:fillRect/>
          </a:stretch>
        </p:blipFill>
        <p:spPr>
          <a:xfrm>
            <a:off x="9396379" y="3420457"/>
            <a:ext cx="2642690" cy="2451882"/>
          </a:xfrm>
          <a:prstGeom prst="rect">
            <a:avLst/>
          </a:prstGeom>
        </p:spPr>
      </p:pic>
      <p:sp>
        <p:nvSpPr>
          <p:cNvPr id="5" name="Titel 1">
            <a:extLst>
              <a:ext uri="{FF2B5EF4-FFF2-40B4-BE49-F238E27FC236}">
                <a16:creationId xmlns:a16="http://schemas.microsoft.com/office/drawing/2014/main" id="{5DC9B6FE-1DA8-FA44-9ED7-F785F00DF3E1}"/>
              </a:ext>
            </a:extLst>
          </p:cNvPr>
          <p:cNvSpPr txBox="1">
            <a:spLocks/>
          </p:cNvSpPr>
          <p:nvPr/>
        </p:nvSpPr>
        <p:spPr>
          <a:xfrm>
            <a:off x="6863758" y="365125"/>
            <a:ext cx="4490042" cy="52994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4000" dirty="0"/>
          </a:p>
        </p:txBody>
      </p:sp>
      <p:pic>
        <p:nvPicPr>
          <p:cNvPr id="6" name="Billede 5">
            <a:extLst>
              <a:ext uri="{FF2B5EF4-FFF2-40B4-BE49-F238E27FC236}">
                <a16:creationId xmlns:a16="http://schemas.microsoft.com/office/drawing/2014/main" id="{3D5D926F-36C9-6444-AD7A-2A160E2B53DD}"/>
              </a:ext>
            </a:extLst>
          </p:cNvPr>
          <p:cNvPicPr>
            <a:picLocks noChangeAspect="1"/>
          </p:cNvPicPr>
          <p:nvPr/>
        </p:nvPicPr>
        <p:blipFill>
          <a:blip r:embed="rId4"/>
          <a:stretch>
            <a:fillRect/>
          </a:stretch>
        </p:blipFill>
        <p:spPr>
          <a:xfrm>
            <a:off x="6930126" y="804334"/>
            <a:ext cx="2923158" cy="2624666"/>
          </a:xfrm>
          <a:prstGeom prst="rect">
            <a:avLst/>
          </a:prstGeom>
        </p:spPr>
      </p:pic>
      <p:pic>
        <p:nvPicPr>
          <p:cNvPr id="7" name="Billede 6">
            <a:extLst>
              <a:ext uri="{FF2B5EF4-FFF2-40B4-BE49-F238E27FC236}">
                <a16:creationId xmlns:a16="http://schemas.microsoft.com/office/drawing/2014/main" id="{9DA9E567-49CA-754B-B035-0AB971431442}"/>
              </a:ext>
            </a:extLst>
          </p:cNvPr>
          <p:cNvPicPr>
            <a:picLocks noChangeAspect="1"/>
          </p:cNvPicPr>
          <p:nvPr/>
        </p:nvPicPr>
        <p:blipFill>
          <a:blip r:embed="rId5"/>
          <a:stretch>
            <a:fillRect/>
          </a:stretch>
        </p:blipFill>
        <p:spPr>
          <a:xfrm>
            <a:off x="9396379" y="157316"/>
            <a:ext cx="2795621" cy="2624666"/>
          </a:xfrm>
          <a:prstGeom prst="rect">
            <a:avLst/>
          </a:prstGeom>
        </p:spPr>
      </p:pic>
    </p:spTree>
    <p:extLst>
      <p:ext uri="{BB962C8B-B14F-4D97-AF65-F5344CB8AC3E}">
        <p14:creationId xmlns:p14="http://schemas.microsoft.com/office/powerpoint/2010/main" val="4132694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a:bodyPr>
          <a:lstStyle/>
          <a:p>
            <a:r>
              <a:rPr lang="da-DK" sz="6000" dirty="0"/>
              <a:t>Marked – udbud og efterspørgsel</a:t>
            </a:r>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p:txBody>
          <a:bodyPr>
            <a:normAutofit/>
          </a:bodyPr>
          <a:lstStyle/>
          <a:p>
            <a:pPr marL="0" indent="0">
              <a:buNone/>
            </a:pPr>
            <a:r>
              <a:rPr lang="da-DK" sz="3500" dirty="0"/>
              <a:t>Begrebet </a:t>
            </a:r>
            <a:r>
              <a:rPr lang="da-DK" sz="3500" b="1" dirty="0"/>
              <a:t>marked </a:t>
            </a:r>
            <a:r>
              <a:rPr lang="da-DK" sz="3500" dirty="0"/>
              <a:t>eller markedsplads bruger vi om det sted, hvor købere og sælgere kan mødes og handle. </a:t>
            </a:r>
          </a:p>
          <a:p>
            <a:r>
              <a:rPr lang="da-DK" sz="3500" dirty="0"/>
              <a:t>Typisk er det virksomhederne, der udbyder varer og tjenester, og husholdningerne der efterspørger varer og tjenester. </a:t>
            </a:r>
          </a:p>
          <a:p>
            <a:r>
              <a:rPr lang="da-DK" sz="3500" dirty="0"/>
              <a:t>Vi kan sige, at forbrugernes/husholdningernes </a:t>
            </a:r>
            <a:r>
              <a:rPr lang="da-DK" sz="3500" b="1" dirty="0"/>
              <a:t>efterspørgsel </a:t>
            </a:r>
            <a:r>
              <a:rPr lang="da-DK" sz="3500" dirty="0"/>
              <a:t>og virksomhedernes </a:t>
            </a:r>
            <a:r>
              <a:rPr lang="da-DK" sz="3500" b="1" dirty="0"/>
              <a:t>udbud </a:t>
            </a:r>
            <a:r>
              <a:rPr lang="da-DK" sz="3500" dirty="0"/>
              <a:t>mødes</a:t>
            </a:r>
            <a:r>
              <a:rPr lang="da-DK" sz="3500" b="1" dirty="0"/>
              <a:t> </a:t>
            </a:r>
            <a:r>
              <a:rPr lang="da-DK" sz="3500" dirty="0"/>
              <a:t>på markedet.</a:t>
            </a:r>
          </a:p>
          <a:p>
            <a:pPr marL="0" indent="0">
              <a:buNone/>
            </a:pPr>
            <a:endParaRPr lang="da-DK" sz="4000" i="1"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9192548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fontScale="90000"/>
          </a:bodyPr>
          <a:lstStyle/>
          <a:p>
            <a:r>
              <a:rPr lang="da-DK" sz="6000" dirty="0"/>
              <a:t>Markedsmekanismen og prisdannelse</a:t>
            </a:r>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a:xfrm>
            <a:off x="838200" y="1825625"/>
            <a:ext cx="5257800" cy="4351338"/>
          </a:xfrm>
        </p:spPr>
        <p:txBody>
          <a:bodyPr>
            <a:normAutofit/>
          </a:bodyPr>
          <a:lstStyle/>
          <a:p>
            <a:pPr marL="0" indent="0">
              <a:buNone/>
            </a:pPr>
            <a:r>
              <a:rPr lang="da-DK" sz="3500" b="1" dirty="0"/>
              <a:t>Markedsmekanismen </a:t>
            </a:r>
            <a:r>
              <a:rPr lang="da-DK" sz="3500" dirty="0"/>
              <a:t>bestemmer prisen på en vare eller en tjeneste. Det er sammenhængen mellem udbud og efterspørgsel. </a:t>
            </a:r>
          </a:p>
          <a:p>
            <a:pPr marL="0" indent="0">
              <a:buNone/>
            </a:pPr>
            <a:r>
              <a:rPr lang="da-DK" sz="3500" b="1" dirty="0"/>
              <a:t>Prisdannelsen </a:t>
            </a:r>
            <a:r>
              <a:rPr lang="da-DK" sz="3500" dirty="0"/>
              <a:t>er det punkt, hvor udbud og efterspørgsel mødes.</a:t>
            </a:r>
          </a:p>
          <a:p>
            <a:pPr marL="0" indent="0">
              <a:buNone/>
            </a:pPr>
            <a:endParaRPr lang="da-DK" sz="4000" i="1"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pic>
        <p:nvPicPr>
          <p:cNvPr id="5" name="Billede 4">
            <a:extLst>
              <a:ext uri="{FF2B5EF4-FFF2-40B4-BE49-F238E27FC236}">
                <a16:creationId xmlns:a16="http://schemas.microsoft.com/office/drawing/2014/main" id="{6BE07D5A-E1F6-C947-B1DF-C1BE55446153}"/>
              </a:ext>
            </a:extLst>
          </p:cNvPr>
          <p:cNvPicPr>
            <a:picLocks noChangeAspect="1"/>
          </p:cNvPicPr>
          <p:nvPr/>
        </p:nvPicPr>
        <p:blipFill>
          <a:blip r:embed="rId3"/>
          <a:stretch>
            <a:fillRect/>
          </a:stretch>
        </p:blipFill>
        <p:spPr>
          <a:xfrm>
            <a:off x="6832600" y="1274231"/>
            <a:ext cx="3949700" cy="4445000"/>
          </a:xfrm>
          <a:prstGeom prst="rect">
            <a:avLst/>
          </a:prstGeom>
        </p:spPr>
      </p:pic>
    </p:spTree>
    <p:extLst>
      <p:ext uri="{BB962C8B-B14F-4D97-AF65-F5344CB8AC3E}">
        <p14:creationId xmlns:p14="http://schemas.microsoft.com/office/powerpoint/2010/main" val="1780171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643BE6C-86B7-4AB9-91E8-9B5DB45AC8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0"/>
            <a:ext cx="12188825" cy="42428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AE46899A-F141-7F48-A3DC-A59E4ECD994A}"/>
              </a:ext>
            </a:extLst>
          </p:cNvPr>
          <p:cNvSpPr>
            <a:spLocks noGrp="1"/>
          </p:cNvSpPr>
          <p:nvPr>
            <p:ph type="ctrTitle"/>
          </p:nvPr>
        </p:nvSpPr>
        <p:spPr>
          <a:xfrm>
            <a:off x="1293026" y="713195"/>
            <a:ext cx="9605948" cy="2318665"/>
          </a:xfrm>
        </p:spPr>
        <p:txBody>
          <a:bodyPr>
            <a:normAutofit/>
          </a:bodyPr>
          <a:lstStyle/>
          <a:p>
            <a:r>
              <a:rPr lang="da-DK" sz="5400" dirty="0">
                <a:solidFill>
                  <a:srgbClr val="FFFFFF"/>
                </a:solidFill>
              </a:rPr>
              <a:t>Velfærdsstat eller konkurrencestat? </a:t>
            </a:r>
          </a:p>
        </p:txBody>
      </p:sp>
      <p:sp>
        <p:nvSpPr>
          <p:cNvPr id="3" name="Undertitel 2">
            <a:extLst>
              <a:ext uri="{FF2B5EF4-FFF2-40B4-BE49-F238E27FC236}">
                <a16:creationId xmlns:a16="http://schemas.microsoft.com/office/drawing/2014/main" id="{38AEF4CC-1BE9-C248-A55B-EBFB987BB13B}"/>
              </a:ext>
            </a:extLst>
          </p:cNvPr>
          <p:cNvSpPr>
            <a:spLocks noGrp="1"/>
          </p:cNvSpPr>
          <p:nvPr>
            <p:ph type="subTitle" idx="1"/>
          </p:nvPr>
        </p:nvSpPr>
        <p:spPr>
          <a:xfrm>
            <a:off x="1627240" y="3031860"/>
            <a:ext cx="8937522" cy="1059373"/>
          </a:xfrm>
        </p:spPr>
        <p:txBody>
          <a:bodyPr>
            <a:normAutofit/>
          </a:bodyPr>
          <a:lstStyle/>
          <a:p>
            <a:r>
              <a:rPr lang="da-DK" dirty="0">
                <a:solidFill>
                  <a:srgbClr val="FFFFFF"/>
                </a:solidFill>
              </a:rPr>
              <a:t>Modul 1</a:t>
            </a:r>
          </a:p>
          <a:p>
            <a:r>
              <a:rPr lang="da-DK" dirty="0">
                <a:solidFill>
                  <a:srgbClr val="FFFFFF"/>
                </a:solidFill>
              </a:rPr>
              <a:t>Side 167-172 i Luk Samfundet Op! 4.udgave. </a:t>
            </a:r>
          </a:p>
          <a:p>
            <a:endParaRPr lang="da-DK" dirty="0">
              <a:solidFill>
                <a:srgbClr val="FFFFFF"/>
              </a:solidFill>
            </a:endParaRPr>
          </a:p>
          <a:p>
            <a:endParaRPr lang="da-DK" dirty="0">
              <a:solidFill>
                <a:srgbClr val="FFFFFF"/>
              </a:solidFill>
            </a:endParaRPr>
          </a:p>
        </p:txBody>
      </p:sp>
      <p:pic>
        <p:nvPicPr>
          <p:cNvPr id="6" name="Billede 5">
            <a:extLst>
              <a:ext uri="{FF2B5EF4-FFF2-40B4-BE49-F238E27FC236}">
                <a16:creationId xmlns:a16="http://schemas.microsoft.com/office/drawing/2014/main" id="{F8206476-88BF-3246-B3A8-D67C782CCF95}"/>
              </a:ext>
            </a:extLst>
          </p:cNvPr>
          <p:cNvPicPr>
            <a:picLocks noChangeAspect="1"/>
          </p:cNvPicPr>
          <p:nvPr/>
        </p:nvPicPr>
        <p:blipFill>
          <a:blip r:embed="rId2"/>
          <a:stretch/>
        </p:blipFill>
        <p:spPr>
          <a:xfrm>
            <a:off x="0" y="6204883"/>
            <a:ext cx="12192000" cy="713195"/>
          </a:xfrm>
          <a:prstGeom prst="rect">
            <a:avLst/>
          </a:prstGeom>
        </p:spPr>
      </p:pic>
    </p:spTree>
    <p:extLst>
      <p:ext uri="{BB962C8B-B14F-4D97-AF65-F5344CB8AC3E}">
        <p14:creationId xmlns:p14="http://schemas.microsoft.com/office/powerpoint/2010/main" val="37484275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a:bodyPr>
          <a:lstStyle/>
          <a:p>
            <a:r>
              <a:rPr lang="da-DK" sz="6000" b="1" dirty="0"/>
              <a:t>AUKTION </a:t>
            </a:r>
            <a:r>
              <a:rPr lang="da-DK" sz="6000" b="1" dirty="0">
                <a:sym typeface="Wingdings" pitchFamily="2" charset="2"/>
              </a:rPr>
              <a:t></a:t>
            </a:r>
            <a:endParaRPr lang="da-DK" sz="6000" b="1" dirty="0"/>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a:xfrm>
            <a:off x="838200" y="1825625"/>
            <a:ext cx="5257800" cy="4351338"/>
          </a:xfrm>
        </p:spPr>
        <p:txBody>
          <a:bodyPr>
            <a:normAutofit/>
          </a:bodyPr>
          <a:lstStyle/>
          <a:p>
            <a:pPr marL="0" indent="0">
              <a:buNone/>
            </a:pPr>
            <a:endParaRPr lang="da-DK" sz="4000" i="1"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pic>
        <p:nvPicPr>
          <p:cNvPr id="5" name="Billede 4">
            <a:extLst>
              <a:ext uri="{FF2B5EF4-FFF2-40B4-BE49-F238E27FC236}">
                <a16:creationId xmlns:a16="http://schemas.microsoft.com/office/drawing/2014/main" id="{6BE07D5A-E1F6-C947-B1DF-C1BE55446153}"/>
              </a:ext>
            </a:extLst>
          </p:cNvPr>
          <p:cNvPicPr>
            <a:picLocks noChangeAspect="1"/>
          </p:cNvPicPr>
          <p:nvPr/>
        </p:nvPicPr>
        <p:blipFill rotWithShape="1">
          <a:blip r:embed="rId3"/>
          <a:srcRect t="15403"/>
          <a:stretch/>
        </p:blipFill>
        <p:spPr>
          <a:xfrm>
            <a:off x="5524500" y="15240"/>
            <a:ext cx="6149340" cy="5854490"/>
          </a:xfrm>
          <a:prstGeom prst="rect">
            <a:avLst/>
          </a:prstGeom>
        </p:spPr>
      </p:pic>
    </p:spTree>
    <p:extLst>
      <p:ext uri="{BB962C8B-B14F-4D97-AF65-F5344CB8AC3E}">
        <p14:creationId xmlns:p14="http://schemas.microsoft.com/office/powerpoint/2010/main" val="26074327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5216"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6" name="Pladsholder til indhold 5" descr="Et billede, der indeholder tekst&#10;&#10;Automatisk genereret beskrivelse">
            <a:extLst>
              <a:ext uri="{FF2B5EF4-FFF2-40B4-BE49-F238E27FC236}">
                <a16:creationId xmlns:a16="http://schemas.microsoft.com/office/drawing/2014/main" id="{2C69F95A-1E2B-1341-A483-0E7056BDD93C}"/>
              </a:ext>
            </a:extLst>
          </p:cNvPr>
          <p:cNvPicPr>
            <a:picLocks noGrp="1" noChangeAspect="1"/>
          </p:cNvPicPr>
          <p:nvPr>
            <p:ph idx="1"/>
          </p:nvPr>
        </p:nvPicPr>
        <p:blipFill rotWithShape="1">
          <a:blip r:embed="rId2"/>
          <a:srcRect r="51031"/>
          <a:stretch/>
        </p:blipFill>
        <p:spPr>
          <a:xfrm>
            <a:off x="5280025" y="654050"/>
            <a:ext cx="3069891" cy="5176838"/>
          </a:xfrm>
        </p:spPr>
      </p:pic>
      <p:pic>
        <p:nvPicPr>
          <p:cNvPr id="4" name="Billede 3">
            <a:extLst>
              <a:ext uri="{FF2B5EF4-FFF2-40B4-BE49-F238E27FC236}">
                <a16:creationId xmlns:a16="http://schemas.microsoft.com/office/drawing/2014/main" id="{FF15035B-16E0-B549-98F7-A449CDE15497}"/>
              </a:ext>
            </a:extLst>
          </p:cNvPr>
          <p:cNvPicPr>
            <a:picLocks noChangeAspect="1"/>
          </p:cNvPicPr>
          <p:nvPr/>
        </p:nvPicPr>
        <p:blipFill>
          <a:blip r:embed="rId3"/>
          <a:stretch/>
        </p:blipFill>
        <p:spPr>
          <a:xfrm>
            <a:off x="5280025" y="5899150"/>
            <a:ext cx="6269038" cy="304800"/>
          </a:xfrm>
          <a:prstGeom prst="rect">
            <a:avLst/>
          </a:prstGeom>
        </p:spPr>
      </p:pic>
      <p:sp>
        <p:nvSpPr>
          <p:cNvPr id="2" name="Titel 1">
            <a:extLst>
              <a:ext uri="{FF2B5EF4-FFF2-40B4-BE49-F238E27FC236}">
                <a16:creationId xmlns:a16="http://schemas.microsoft.com/office/drawing/2014/main" id="{9F03CC1E-ACC3-A748-B981-226B4316B40C}"/>
              </a:ext>
            </a:extLst>
          </p:cNvPr>
          <p:cNvSpPr>
            <a:spLocks noGrp="1"/>
          </p:cNvSpPr>
          <p:nvPr>
            <p:ph type="title"/>
          </p:nvPr>
        </p:nvSpPr>
        <p:spPr>
          <a:xfrm>
            <a:off x="774836" y="327261"/>
            <a:ext cx="3370998" cy="5502264"/>
          </a:xfrm>
        </p:spPr>
        <p:txBody>
          <a:bodyPr>
            <a:normAutofit/>
          </a:bodyPr>
          <a:lstStyle/>
          <a:p>
            <a:r>
              <a:rPr lang="da-DK" b="1" dirty="0">
                <a:solidFill>
                  <a:srgbClr val="FFFFFF"/>
                </a:solidFill>
              </a:rPr>
              <a:t>Hvad sker der hvis …</a:t>
            </a:r>
            <a:br>
              <a:rPr lang="da-DK" b="1" dirty="0">
                <a:solidFill>
                  <a:srgbClr val="FFFFFF"/>
                </a:solidFill>
              </a:rPr>
            </a:br>
            <a:br>
              <a:rPr lang="da-DK" b="1" dirty="0">
                <a:solidFill>
                  <a:srgbClr val="FFFFFF"/>
                </a:solidFill>
              </a:rPr>
            </a:br>
            <a:br>
              <a:rPr lang="da-DK" b="1" dirty="0">
                <a:solidFill>
                  <a:srgbClr val="FFFFFF"/>
                </a:solidFill>
              </a:rPr>
            </a:br>
            <a:br>
              <a:rPr lang="da-DK" b="1" dirty="0">
                <a:solidFill>
                  <a:srgbClr val="FFFFFF"/>
                </a:solidFill>
              </a:rPr>
            </a:br>
            <a:r>
              <a:rPr lang="da-DK" b="1" dirty="0">
                <a:solidFill>
                  <a:srgbClr val="FFFFFF"/>
                </a:solidFill>
              </a:rPr>
              <a:t>… svarene er på næste slide. </a:t>
            </a:r>
          </a:p>
        </p:txBody>
      </p:sp>
    </p:spTree>
    <p:extLst>
      <p:ext uri="{BB962C8B-B14F-4D97-AF65-F5344CB8AC3E}">
        <p14:creationId xmlns:p14="http://schemas.microsoft.com/office/powerpoint/2010/main" val="19153864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5216"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6" name="Pladsholder til indhold 5" descr="Et billede, der indeholder tekst&#10;&#10;Automatisk genereret beskrivelse">
            <a:extLst>
              <a:ext uri="{FF2B5EF4-FFF2-40B4-BE49-F238E27FC236}">
                <a16:creationId xmlns:a16="http://schemas.microsoft.com/office/drawing/2014/main" id="{2C69F95A-1E2B-1341-A483-0E7056BDD93C}"/>
              </a:ext>
            </a:extLst>
          </p:cNvPr>
          <p:cNvPicPr>
            <a:picLocks noGrp="1" noChangeAspect="1"/>
          </p:cNvPicPr>
          <p:nvPr>
            <p:ph idx="1"/>
          </p:nvPr>
        </p:nvPicPr>
        <p:blipFill rotWithShape="1">
          <a:blip r:embed="rId2"/>
          <a:srcRect r="-7312"/>
          <a:stretch/>
        </p:blipFill>
        <p:spPr>
          <a:xfrm>
            <a:off x="5280025" y="654050"/>
            <a:ext cx="6727491" cy="5176838"/>
          </a:xfrm>
        </p:spPr>
      </p:pic>
      <p:pic>
        <p:nvPicPr>
          <p:cNvPr id="4" name="Billede 3">
            <a:extLst>
              <a:ext uri="{FF2B5EF4-FFF2-40B4-BE49-F238E27FC236}">
                <a16:creationId xmlns:a16="http://schemas.microsoft.com/office/drawing/2014/main" id="{FF15035B-16E0-B549-98F7-A449CDE15497}"/>
              </a:ext>
            </a:extLst>
          </p:cNvPr>
          <p:cNvPicPr>
            <a:picLocks noChangeAspect="1"/>
          </p:cNvPicPr>
          <p:nvPr/>
        </p:nvPicPr>
        <p:blipFill>
          <a:blip r:embed="rId3"/>
          <a:stretch/>
        </p:blipFill>
        <p:spPr>
          <a:xfrm>
            <a:off x="5280025" y="5899150"/>
            <a:ext cx="6269038" cy="304800"/>
          </a:xfrm>
          <a:prstGeom prst="rect">
            <a:avLst/>
          </a:prstGeom>
        </p:spPr>
      </p:pic>
      <p:sp>
        <p:nvSpPr>
          <p:cNvPr id="2" name="Titel 1">
            <a:extLst>
              <a:ext uri="{FF2B5EF4-FFF2-40B4-BE49-F238E27FC236}">
                <a16:creationId xmlns:a16="http://schemas.microsoft.com/office/drawing/2014/main" id="{9F03CC1E-ACC3-A748-B981-226B4316B40C}"/>
              </a:ext>
            </a:extLst>
          </p:cNvPr>
          <p:cNvSpPr>
            <a:spLocks noGrp="1"/>
          </p:cNvSpPr>
          <p:nvPr>
            <p:ph type="title"/>
          </p:nvPr>
        </p:nvSpPr>
        <p:spPr>
          <a:xfrm>
            <a:off x="943277" y="712269"/>
            <a:ext cx="3370998" cy="5502264"/>
          </a:xfrm>
        </p:spPr>
        <p:txBody>
          <a:bodyPr>
            <a:normAutofit/>
          </a:bodyPr>
          <a:lstStyle/>
          <a:p>
            <a:br>
              <a:rPr lang="da-DK" b="1" dirty="0">
                <a:solidFill>
                  <a:srgbClr val="FFFFFF"/>
                </a:solidFill>
              </a:rPr>
            </a:br>
            <a:br>
              <a:rPr lang="da-DK" b="1" dirty="0">
                <a:solidFill>
                  <a:srgbClr val="FFFFFF"/>
                </a:solidFill>
              </a:rPr>
            </a:br>
            <a:br>
              <a:rPr lang="da-DK" b="1" dirty="0">
                <a:solidFill>
                  <a:srgbClr val="FFFFFF"/>
                </a:solidFill>
              </a:rPr>
            </a:br>
            <a:br>
              <a:rPr lang="da-DK" b="1" dirty="0">
                <a:solidFill>
                  <a:srgbClr val="FFFFFF"/>
                </a:solidFill>
              </a:rPr>
            </a:br>
            <a:endParaRPr lang="da-DK" b="1" dirty="0">
              <a:solidFill>
                <a:srgbClr val="FFFFFF"/>
              </a:solidFill>
            </a:endParaRPr>
          </a:p>
        </p:txBody>
      </p:sp>
      <p:pic>
        <p:nvPicPr>
          <p:cNvPr id="9" name="Billede 8">
            <a:extLst>
              <a:ext uri="{FF2B5EF4-FFF2-40B4-BE49-F238E27FC236}">
                <a16:creationId xmlns:a16="http://schemas.microsoft.com/office/drawing/2014/main" id="{7262C4B5-B262-8444-B514-3FD3E9FA7494}"/>
              </a:ext>
            </a:extLst>
          </p:cNvPr>
          <p:cNvPicPr>
            <a:picLocks noChangeAspect="1"/>
          </p:cNvPicPr>
          <p:nvPr/>
        </p:nvPicPr>
        <p:blipFill rotWithShape="1">
          <a:blip r:embed="rId4"/>
          <a:srcRect t="15403"/>
          <a:stretch/>
        </p:blipFill>
        <p:spPr>
          <a:xfrm>
            <a:off x="488963" y="1820999"/>
            <a:ext cx="3729057" cy="3550255"/>
          </a:xfrm>
          <a:prstGeom prst="rect">
            <a:avLst/>
          </a:prstGeom>
        </p:spPr>
      </p:pic>
    </p:spTree>
    <p:extLst>
      <p:ext uri="{BB962C8B-B14F-4D97-AF65-F5344CB8AC3E}">
        <p14:creationId xmlns:p14="http://schemas.microsoft.com/office/powerpoint/2010/main" val="19803511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659BB2-072A-1545-9C5E-9D6EFBA3B3ED}"/>
              </a:ext>
            </a:extLst>
          </p:cNvPr>
          <p:cNvSpPr>
            <a:spLocks noGrp="1"/>
          </p:cNvSpPr>
          <p:nvPr>
            <p:ph type="title"/>
          </p:nvPr>
        </p:nvSpPr>
        <p:spPr>
          <a:xfrm>
            <a:off x="600242" y="1059089"/>
            <a:ext cx="6972133" cy="4584474"/>
          </a:xfrm>
        </p:spPr>
        <p:txBody>
          <a:bodyPr>
            <a:noAutofit/>
          </a:bodyPr>
          <a:lstStyle/>
          <a:p>
            <a:r>
              <a:rPr lang="da-DK" sz="3200" b="1" dirty="0"/>
              <a:t>Analysér jeres efterspørgsel på marked (paropgave)</a:t>
            </a:r>
            <a:br>
              <a:rPr lang="da-DK" sz="3200" dirty="0"/>
            </a:br>
            <a:r>
              <a:rPr lang="da-DK" sz="3200" dirty="0"/>
              <a:t>Find 3 konkrete indkøb, du har gjort.</a:t>
            </a:r>
            <a:br>
              <a:rPr lang="da-DK" sz="3200" dirty="0"/>
            </a:br>
            <a:br>
              <a:rPr lang="da-DK" sz="3200" dirty="0"/>
            </a:br>
            <a:r>
              <a:rPr lang="da-DK" sz="3200" dirty="0"/>
              <a:t>1) Forklar i til din sidemakker, hvorfor du gjorde de 3 indkøb. </a:t>
            </a:r>
            <a:br>
              <a:rPr lang="da-DK" sz="3200" dirty="0"/>
            </a:br>
            <a:br>
              <a:rPr lang="da-DK" sz="3200" dirty="0"/>
            </a:br>
            <a:r>
              <a:rPr lang="da-DK" sz="3200" dirty="0"/>
              <a:t>2) Synes du prisen var fair? Brug begreberne udbud, efterspørgsel, prisdannelse og markedsmekanisme. </a:t>
            </a:r>
            <a:br>
              <a:rPr lang="da-DK" sz="3200" dirty="0"/>
            </a:br>
            <a:br>
              <a:rPr lang="da-DK" sz="3200" dirty="0"/>
            </a:br>
            <a:r>
              <a:rPr lang="da-DK" sz="3200" dirty="0"/>
              <a:t>3) Overvej desuden, hvad der vil ske, hvis prisen stiger eller falder 25% </a:t>
            </a:r>
          </a:p>
        </p:txBody>
      </p:sp>
      <p:graphicFrame>
        <p:nvGraphicFramePr>
          <p:cNvPr id="5" name="Pladsholder til indhold 4">
            <a:extLst>
              <a:ext uri="{FF2B5EF4-FFF2-40B4-BE49-F238E27FC236}">
                <a16:creationId xmlns:a16="http://schemas.microsoft.com/office/drawing/2014/main" id="{71BDABCB-1276-854F-A5D2-3CC9FB5F5184}"/>
              </a:ext>
            </a:extLst>
          </p:cNvPr>
          <p:cNvGraphicFramePr>
            <a:graphicFrameLocks noGrp="1"/>
          </p:cNvGraphicFramePr>
          <p:nvPr>
            <p:ph idx="1"/>
          </p:nvPr>
        </p:nvGraphicFramePr>
        <p:xfrm>
          <a:off x="8646160" y="342900"/>
          <a:ext cx="2995613" cy="2097087"/>
        </p:xfrm>
        <a:graphic>
          <a:graphicData uri="http://schemas.openxmlformats.org/drawingml/2006/table">
            <a:tbl>
              <a:tblPr firstRow="1" firstCol="1" bandRow="1">
                <a:tableStyleId>{93296810-A885-4BE3-A3E7-6D5BEEA58F35}</a:tableStyleId>
              </a:tblPr>
              <a:tblGrid>
                <a:gridCol w="2995613">
                  <a:extLst>
                    <a:ext uri="{9D8B030D-6E8A-4147-A177-3AD203B41FA5}">
                      <a16:colId xmlns:a16="http://schemas.microsoft.com/office/drawing/2014/main" val="1374758961"/>
                    </a:ext>
                  </a:extLst>
                </a:gridCol>
              </a:tblGrid>
              <a:tr h="349515">
                <a:tc>
                  <a:txBody>
                    <a:bodyPr/>
                    <a:lstStyle/>
                    <a:p>
                      <a:pPr algn="ctr"/>
                      <a:r>
                        <a:rPr lang="da-DK" sz="1200" dirty="0">
                          <a:solidFill>
                            <a:schemeClr val="tx1"/>
                          </a:solidFill>
                          <a:effectLst/>
                        </a:rPr>
                        <a:t>UDGIFTER</a:t>
                      </a:r>
                      <a:endPar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0000"/>
                    </a:solidFill>
                  </a:tcPr>
                </a:tc>
                <a:extLst>
                  <a:ext uri="{0D108BD9-81ED-4DB2-BD59-A6C34878D82A}">
                    <a16:rowId xmlns:a16="http://schemas.microsoft.com/office/drawing/2014/main" val="439596023"/>
                  </a:ext>
                </a:extLst>
              </a:tr>
              <a:tr h="1747572">
                <a:tc>
                  <a:txBody>
                    <a:bodyPr/>
                    <a:lstStyle/>
                    <a:p>
                      <a:r>
                        <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Sandwich 30,-</a:t>
                      </a:r>
                    </a:p>
                    <a:p>
                      <a:endPar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da-DK"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Iskaffe</a:t>
                      </a:r>
                      <a:r>
                        <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10,-</a:t>
                      </a:r>
                    </a:p>
                    <a:p>
                      <a:endPar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T-shirt 200,-</a:t>
                      </a:r>
                    </a:p>
                    <a:p>
                      <a:endPar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0000"/>
                    </a:solidFill>
                  </a:tcPr>
                </a:tc>
                <a:extLst>
                  <a:ext uri="{0D108BD9-81ED-4DB2-BD59-A6C34878D82A}">
                    <a16:rowId xmlns:a16="http://schemas.microsoft.com/office/drawing/2014/main" val="736257010"/>
                  </a:ext>
                </a:extLst>
              </a:tr>
            </a:tbl>
          </a:graphicData>
        </a:graphic>
      </p:graphicFrame>
      <p:pic>
        <p:nvPicPr>
          <p:cNvPr id="4" name="Billede 3">
            <a:extLst>
              <a:ext uri="{FF2B5EF4-FFF2-40B4-BE49-F238E27FC236}">
                <a16:creationId xmlns:a16="http://schemas.microsoft.com/office/drawing/2014/main" id="{70CA0844-A067-6F40-AB8F-15E64DF5CB64}"/>
              </a:ext>
            </a:extLst>
          </p:cNvPr>
          <p:cNvPicPr>
            <a:picLocks noChangeAspect="1"/>
          </p:cNvPicPr>
          <p:nvPr/>
        </p:nvPicPr>
        <p:blipFill>
          <a:blip r:embed="rId2"/>
          <a:stretch/>
        </p:blipFill>
        <p:spPr>
          <a:xfrm>
            <a:off x="0" y="6204883"/>
            <a:ext cx="12192000" cy="713195"/>
          </a:xfrm>
          <a:prstGeom prst="rect">
            <a:avLst/>
          </a:prstGeom>
        </p:spPr>
      </p:pic>
      <p:pic>
        <p:nvPicPr>
          <p:cNvPr id="6" name="Billede 5">
            <a:extLst>
              <a:ext uri="{FF2B5EF4-FFF2-40B4-BE49-F238E27FC236}">
                <a16:creationId xmlns:a16="http://schemas.microsoft.com/office/drawing/2014/main" id="{2201228B-03B6-F04F-BBC8-980CBAFF431D}"/>
              </a:ext>
            </a:extLst>
          </p:cNvPr>
          <p:cNvPicPr>
            <a:picLocks noChangeAspect="1"/>
          </p:cNvPicPr>
          <p:nvPr/>
        </p:nvPicPr>
        <p:blipFill>
          <a:blip r:embed="rId3"/>
          <a:stretch>
            <a:fillRect/>
          </a:stretch>
        </p:blipFill>
        <p:spPr>
          <a:xfrm>
            <a:off x="8646160" y="3001307"/>
            <a:ext cx="2945598" cy="3314982"/>
          </a:xfrm>
          <a:prstGeom prst="rect">
            <a:avLst/>
          </a:prstGeom>
        </p:spPr>
      </p:pic>
    </p:spTree>
    <p:extLst>
      <p:ext uri="{BB962C8B-B14F-4D97-AF65-F5344CB8AC3E}">
        <p14:creationId xmlns:p14="http://schemas.microsoft.com/office/powerpoint/2010/main" val="23544360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03CC1E-ACC3-A748-B981-226B4316B40C}"/>
              </a:ext>
            </a:extLst>
          </p:cNvPr>
          <p:cNvSpPr>
            <a:spLocks noGrp="1"/>
          </p:cNvSpPr>
          <p:nvPr>
            <p:ph type="title"/>
          </p:nvPr>
        </p:nvSpPr>
        <p:spPr/>
        <p:txBody>
          <a:bodyPr/>
          <a:lstStyle/>
          <a:p>
            <a:pPr algn="ctr"/>
            <a:r>
              <a:rPr lang="da-DK" b="1" dirty="0"/>
              <a:t>Fælles opsamling på klassen</a:t>
            </a:r>
          </a:p>
        </p:txBody>
      </p:sp>
      <p:sp>
        <p:nvSpPr>
          <p:cNvPr id="3" name="Pladsholder til indhold 2">
            <a:extLst>
              <a:ext uri="{FF2B5EF4-FFF2-40B4-BE49-F238E27FC236}">
                <a16:creationId xmlns:a16="http://schemas.microsoft.com/office/drawing/2014/main" id="{DB6BD0B3-8F1C-D34E-A6C2-DAFC0B0B754F}"/>
              </a:ext>
            </a:extLst>
          </p:cNvPr>
          <p:cNvSpPr>
            <a:spLocks noGrp="1"/>
          </p:cNvSpPr>
          <p:nvPr>
            <p:ph idx="1"/>
          </p:nvPr>
        </p:nvSpPr>
        <p:spPr/>
        <p:txBody>
          <a:bodyPr>
            <a:normAutofit/>
          </a:bodyPr>
          <a:lstStyle/>
          <a:p>
            <a:endParaRPr lang="da-DK" dirty="0"/>
          </a:p>
          <a:p>
            <a:r>
              <a:rPr lang="da-DK" dirty="0"/>
              <a:t>Hvad er marked?</a:t>
            </a:r>
          </a:p>
          <a:p>
            <a:r>
              <a:rPr lang="da-DK" dirty="0"/>
              <a:t>Hvad er forskellen på udbud og efterspørgsel?</a:t>
            </a:r>
          </a:p>
          <a:p>
            <a:r>
              <a:rPr lang="da-DK" dirty="0"/>
              <a:t>Hvad er markedsmekanismen og prisdannelse?</a:t>
            </a:r>
          </a:p>
          <a:p>
            <a:r>
              <a:rPr lang="da-DK" dirty="0"/>
              <a:t>Hvordan er jeres forbrug en del af markedsmekanismen? </a:t>
            </a:r>
          </a:p>
          <a:p>
            <a:endParaRPr lang="da-DK" dirty="0"/>
          </a:p>
        </p:txBody>
      </p:sp>
      <p:pic>
        <p:nvPicPr>
          <p:cNvPr id="4" name="Billede 3">
            <a:extLst>
              <a:ext uri="{FF2B5EF4-FFF2-40B4-BE49-F238E27FC236}">
                <a16:creationId xmlns:a16="http://schemas.microsoft.com/office/drawing/2014/main" id="{FF15035B-16E0-B549-98F7-A449CDE15497}"/>
              </a:ext>
            </a:extLst>
          </p:cNvPr>
          <p:cNvPicPr>
            <a:picLocks noChangeAspect="1"/>
          </p:cNvPicPr>
          <p:nvPr/>
        </p:nvPicPr>
        <p:blipFill>
          <a:blip r:embed="rId2"/>
          <a:stretch/>
        </p:blipFill>
        <p:spPr>
          <a:xfrm>
            <a:off x="0" y="6204883"/>
            <a:ext cx="12192000" cy="713195"/>
          </a:xfrm>
          <a:prstGeom prst="rect">
            <a:avLst/>
          </a:prstGeom>
        </p:spPr>
      </p:pic>
    </p:spTree>
    <p:extLst>
      <p:ext uri="{BB962C8B-B14F-4D97-AF65-F5344CB8AC3E}">
        <p14:creationId xmlns:p14="http://schemas.microsoft.com/office/powerpoint/2010/main" val="13632797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a:xfrm>
            <a:off x="838200" y="2472220"/>
            <a:ext cx="10515600" cy="1325563"/>
          </a:xfrm>
        </p:spPr>
        <p:txBody>
          <a:bodyPr>
            <a:noAutofit/>
          </a:bodyPr>
          <a:lstStyle/>
          <a:p>
            <a:pPr algn="ctr"/>
            <a:r>
              <a:rPr lang="da-DK" sz="6000" b="1" dirty="0"/>
              <a:t>Temaer:</a:t>
            </a:r>
            <a:br>
              <a:rPr lang="da-DK" sz="6000" b="1" dirty="0"/>
            </a:br>
            <a:r>
              <a:rPr lang="da-DK" sz="6000" b="1" dirty="0"/>
              <a:t>Samfundsøkonomi og det økonomiske kredsløb</a:t>
            </a:r>
            <a:br>
              <a:rPr lang="da-DK" sz="6000" b="1" dirty="0"/>
            </a:br>
            <a:endParaRPr lang="da-DK" sz="6000"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13268311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a:bodyPr>
          <a:lstStyle/>
          <a:p>
            <a:r>
              <a:rPr lang="da-DK" sz="6000" dirty="0"/>
              <a:t>Samfundsøkonomi handler om</a:t>
            </a:r>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p:txBody>
          <a:bodyPr/>
          <a:lstStyle/>
          <a:p>
            <a:r>
              <a:rPr lang="da-DK" sz="4000" dirty="0"/>
              <a:t>hvilke overordnede behov der er i samfundet, og </a:t>
            </a:r>
          </a:p>
          <a:p>
            <a:r>
              <a:rPr lang="da-DK" sz="4000" dirty="0"/>
              <a:t>hvordan ressourcerne fordeles og anvendes mellem borgerne. </a:t>
            </a:r>
          </a:p>
          <a:p>
            <a:pPr marL="0" indent="0">
              <a:buNone/>
            </a:pPr>
            <a:endParaRPr lang="da-DK" sz="4000" i="1"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31279457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4EBC63-A6F5-134B-8508-CEB8BAFC6587}"/>
              </a:ext>
            </a:extLst>
          </p:cNvPr>
          <p:cNvSpPr>
            <a:spLocks noGrp="1"/>
          </p:cNvSpPr>
          <p:nvPr>
            <p:ph type="title"/>
          </p:nvPr>
        </p:nvSpPr>
        <p:spPr>
          <a:xfrm>
            <a:off x="838200" y="365125"/>
            <a:ext cx="10515600" cy="2165804"/>
          </a:xfrm>
        </p:spPr>
        <p:txBody>
          <a:bodyPr>
            <a:normAutofit/>
          </a:bodyPr>
          <a:lstStyle/>
          <a:p>
            <a:r>
              <a:rPr lang="da-DK" b="1" dirty="0"/>
              <a:t>Se instruktionsvideoen om det økonomiske kredsløb</a:t>
            </a:r>
          </a:p>
        </p:txBody>
      </p:sp>
      <p:sp>
        <p:nvSpPr>
          <p:cNvPr id="3" name="Pladsholder til indhold 2">
            <a:extLst>
              <a:ext uri="{FF2B5EF4-FFF2-40B4-BE49-F238E27FC236}">
                <a16:creationId xmlns:a16="http://schemas.microsoft.com/office/drawing/2014/main" id="{4B08AF0C-F345-7A4B-800A-2239A1213E92}"/>
              </a:ext>
            </a:extLst>
          </p:cNvPr>
          <p:cNvSpPr>
            <a:spLocks noGrp="1"/>
          </p:cNvSpPr>
          <p:nvPr>
            <p:ph idx="1"/>
          </p:nvPr>
        </p:nvSpPr>
        <p:spPr/>
        <p:txBody>
          <a:bodyPr/>
          <a:lstStyle/>
          <a:p>
            <a:pPr marL="0" indent="0">
              <a:buNone/>
            </a:pPr>
            <a:endParaRPr lang="da-DK" dirty="0">
              <a:hlinkClick r:id="rId2"/>
            </a:endParaRPr>
          </a:p>
          <a:p>
            <a:pPr marL="0" indent="0">
              <a:buNone/>
            </a:pPr>
            <a:r>
              <a:rPr lang="da-DK" dirty="0">
                <a:hlinkClick r:id="rId3"/>
              </a:rPr>
              <a:t>https://vimeo.com/526028619</a:t>
            </a:r>
            <a:endParaRPr lang="da-DK" dirty="0"/>
          </a:p>
          <a:p>
            <a:pPr marL="0" indent="0">
              <a:buNone/>
            </a:pPr>
            <a:endParaRPr lang="da-DK" dirty="0"/>
          </a:p>
          <a:p>
            <a:pPr marL="0" indent="0">
              <a:buNone/>
            </a:pPr>
            <a:endParaRPr lang="da-DK" dirty="0"/>
          </a:p>
        </p:txBody>
      </p:sp>
      <p:pic>
        <p:nvPicPr>
          <p:cNvPr id="4" name="Billede 3">
            <a:extLst>
              <a:ext uri="{FF2B5EF4-FFF2-40B4-BE49-F238E27FC236}">
                <a16:creationId xmlns:a16="http://schemas.microsoft.com/office/drawing/2014/main" id="{EB5DCF25-BD4C-1045-BCF7-FFD508ED10B9}"/>
              </a:ext>
            </a:extLst>
          </p:cNvPr>
          <p:cNvPicPr>
            <a:picLocks noChangeAspect="1"/>
          </p:cNvPicPr>
          <p:nvPr/>
        </p:nvPicPr>
        <p:blipFill>
          <a:blip r:embed="rId4"/>
          <a:stretch>
            <a:fillRect/>
          </a:stretch>
        </p:blipFill>
        <p:spPr>
          <a:xfrm>
            <a:off x="7061910" y="2024576"/>
            <a:ext cx="4291890" cy="3953435"/>
          </a:xfrm>
          <a:prstGeom prst="rect">
            <a:avLst/>
          </a:prstGeom>
        </p:spPr>
      </p:pic>
    </p:spTree>
    <p:extLst>
      <p:ext uri="{BB962C8B-B14F-4D97-AF65-F5344CB8AC3E}">
        <p14:creationId xmlns:p14="http://schemas.microsoft.com/office/powerpoint/2010/main" val="20364520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fontScale="90000"/>
          </a:bodyPr>
          <a:lstStyle/>
          <a:p>
            <a:r>
              <a:rPr lang="da-DK" sz="6000" dirty="0"/>
              <a:t>De økonomiske sektorer i samfundsøkonomi</a:t>
            </a:r>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p:txBody>
          <a:bodyPr>
            <a:normAutofit fontScale="92500" lnSpcReduction="20000"/>
          </a:bodyPr>
          <a:lstStyle/>
          <a:p>
            <a:r>
              <a:rPr lang="da-DK" sz="3800" b="1" dirty="0"/>
              <a:t>Husholdningerne </a:t>
            </a:r>
            <a:r>
              <a:rPr lang="da-DK" sz="3800" dirty="0"/>
              <a:t>(borgerne, forbrugere, familier, husstande) </a:t>
            </a:r>
          </a:p>
          <a:p>
            <a:r>
              <a:rPr lang="da-DK" sz="3800" b="1" dirty="0"/>
              <a:t>Virksomhederne</a:t>
            </a:r>
            <a:r>
              <a:rPr lang="da-DK" sz="3800" dirty="0"/>
              <a:t> (producenter og forhandlere af varer og tjenester) </a:t>
            </a:r>
          </a:p>
          <a:p>
            <a:r>
              <a:rPr lang="da-DK" sz="3800" b="1" dirty="0"/>
              <a:t>Den offentlige sektor </a:t>
            </a:r>
            <a:r>
              <a:rPr lang="da-DK" sz="3800" dirty="0"/>
              <a:t>(stat, regioner og kommuner) </a:t>
            </a:r>
          </a:p>
          <a:p>
            <a:r>
              <a:rPr lang="da-DK" sz="3800" b="1" dirty="0"/>
              <a:t>Den finansielle sektor </a:t>
            </a:r>
            <a:r>
              <a:rPr lang="da-DK" sz="3800" dirty="0"/>
              <a:t>(banker, realkreditinstitutter, pensionskasser, investeringsselskaber osv.) </a:t>
            </a:r>
          </a:p>
          <a:p>
            <a:r>
              <a:rPr lang="da-DK" sz="3800" b="1" dirty="0"/>
              <a:t>Udlandet </a:t>
            </a:r>
            <a:r>
              <a:rPr lang="da-DK" sz="3800" dirty="0"/>
              <a:t>(import og eksport mellem Danmark og andre lande) </a:t>
            </a:r>
          </a:p>
          <a:p>
            <a:pPr marL="0" indent="0">
              <a:buNone/>
            </a:pPr>
            <a:endParaRPr lang="da-DK" sz="4000" i="1"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34782961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a:bodyPr>
          <a:lstStyle/>
          <a:p>
            <a:r>
              <a:rPr lang="da-DK" dirty="0"/>
              <a:t>Husholdningernes og virksomhedernes rolle i samfundsøkonomien </a:t>
            </a:r>
            <a:endParaRPr lang="da-DK" sz="6000" dirty="0"/>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p:txBody>
          <a:bodyPr/>
          <a:lstStyle/>
          <a:p>
            <a:r>
              <a:rPr lang="da-DK" sz="3300" b="1" dirty="0"/>
              <a:t>Husholdninger </a:t>
            </a:r>
            <a:r>
              <a:rPr lang="da-DK" sz="3300" dirty="0"/>
              <a:t>er </a:t>
            </a:r>
            <a:r>
              <a:rPr lang="da-DK" sz="3300" dirty="0" err="1"/>
              <a:t>både</a:t>
            </a:r>
            <a:r>
              <a:rPr lang="da-DK" sz="3300" dirty="0"/>
              <a:t> forbrugere, som køber varer og tjenester, og lønmodtagere, der arbejder og </a:t>
            </a:r>
            <a:r>
              <a:rPr lang="da-DK" sz="3300" dirty="0" err="1"/>
              <a:t>får</a:t>
            </a:r>
            <a:r>
              <a:rPr lang="da-DK" sz="3300" dirty="0"/>
              <a:t> løn for det. </a:t>
            </a:r>
          </a:p>
          <a:p>
            <a:r>
              <a:rPr lang="da-DK" sz="3300" b="1" dirty="0"/>
              <a:t>Virksomhederne </a:t>
            </a:r>
            <a:r>
              <a:rPr lang="da-DK" sz="3300" dirty="0"/>
              <a:t>er </a:t>
            </a:r>
            <a:r>
              <a:rPr lang="da-DK" sz="3300" dirty="0" err="1"/>
              <a:t>både</a:t>
            </a:r>
            <a:r>
              <a:rPr lang="da-DK" sz="3300" dirty="0"/>
              <a:t> producenter og arbejdsgivere, der ansætter lønmodtagere til at producere varer og tjenester til forbrugerne, </a:t>
            </a:r>
            <a:r>
              <a:rPr lang="da-DK" sz="3300" dirty="0" err="1"/>
              <a:t>sa</a:t>
            </a:r>
            <a:r>
              <a:rPr lang="da-DK" sz="3300" dirty="0"/>
              <a:t>̊ virksomheden kan lave et overskud. </a:t>
            </a:r>
          </a:p>
          <a:p>
            <a:r>
              <a:rPr lang="da-DK" sz="3300" dirty="0"/>
              <a:t>På den </a:t>
            </a:r>
            <a:r>
              <a:rPr lang="da-DK" sz="3300" dirty="0" err="1"/>
              <a:t>måde</a:t>
            </a:r>
            <a:r>
              <a:rPr lang="da-DK" sz="3300" dirty="0"/>
              <a:t> er virksomheder og lønmodtagere afhængige af hinanden. </a:t>
            </a:r>
          </a:p>
          <a:p>
            <a:endParaRPr lang="da-DK" sz="4000" dirty="0"/>
          </a:p>
          <a:p>
            <a:pPr marL="0" indent="0">
              <a:buNone/>
            </a:pPr>
            <a:endParaRPr lang="da-DK" sz="4000" i="1"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3375635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659BB2-072A-1545-9C5E-9D6EFBA3B3ED}"/>
              </a:ext>
            </a:extLst>
          </p:cNvPr>
          <p:cNvSpPr>
            <a:spLocks noGrp="1"/>
          </p:cNvSpPr>
          <p:nvPr>
            <p:ph type="title"/>
          </p:nvPr>
        </p:nvSpPr>
        <p:spPr>
          <a:xfrm>
            <a:off x="838200" y="1059089"/>
            <a:ext cx="10515600" cy="1169385"/>
          </a:xfrm>
        </p:spPr>
        <p:txBody>
          <a:bodyPr>
            <a:normAutofit fontScale="90000"/>
          </a:bodyPr>
          <a:lstStyle/>
          <a:p>
            <a:r>
              <a:rPr lang="da-DK" b="1" dirty="0"/>
              <a:t>Din privatøkonomi (individuel opgave)</a:t>
            </a:r>
            <a:br>
              <a:rPr lang="da-DK" b="1" dirty="0"/>
            </a:br>
            <a:br>
              <a:rPr lang="da-DK" b="1" dirty="0"/>
            </a:br>
            <a:r>
              <a:rPr lang="da-DK" sz="4200" i="1" dirty="0"/>
              <a:t>Lav et regnskab for sidste måned</a:t>
            </a:r>
            <a:r>
              <a:rPr lang="da-DK" sz="4200" dirty="0"/>
              <a:t>, hvor du skriver alle dine </a:t>
            </a:r>
            <a:r>
              <a:rPr lang="da-DK" sz="4200" dirty="0">
                <a:solidFill>
                  <a:srgbClr val="FF0000"/>
                </a:solidFill>
              </a:rPr>
              <a:t>udgifter</a:t>
            </a:r>
            <a:r>
              <a:rPr lang="da-DK" sz="4200" dirty="0"/>
              <a:t> og </a:t>
            </a:r>
            <a:r>
              <a:rPr lang="da-DK" sz="4200" dirty="0">
                <a:solidFill>
                  <a:srgbClr val="00B050"/>
                </a:solidFill>
              </a:rPr>
              <a:t>indtægter</a:t>
            </a:r>
            <a:r>
              <a:rPr lang="da-DK" sz="4200" dirty="0"/>
              <a:t> ned – anvend fx en oversigt fra netbank og hjælpeark 1 eller </a:t>
            </a:r>
            <a:r>
              <a:rPr lang="da-DK" sz="4200" dirty="0" err="1"/>
              <a:t>Excelark</a:t>
            </a:r>
            <a:r>
              <a:rPr lang="da-DK" sz="4200" dirty="0"/>
              <a:t> 1.</a:t>
            </a:r>
          </a:p>
        </p:txBody>
      </p:sp>
      <p:pic>
        <p:nvPicPr>
          <p:cNvPr id="4" name="Billede 3">
            <a:extLst>
              <a:ext uri="{FF2B5EF4-FFF2-40B4-BE49-F238E27FC236}">
                <a16:creationId xmlns:a16="http://schemas.microsoft.com/office/drawing/2014/main" id="{70CA0844-A067-6F40-AB8F-15E64DF5CB64}"/>
              </a:ext>
            </a:extLst>
          </p:cNvPr>
          <p:cNvPicPr>
            <a:picLocks noChangeAspect="1"/>
          </p:cNvPicPr>
          <p:nvPr/>
        </p:nvPicPr>
        <p:blipFill>
          <a:blip r:embed="rId2"/>
          <a:stretch/>
        </p:blipFill>
        <p:spPr>
          <a:xfrm>
            <a:off x="0" y="6204883"/>
            <a:ext cx="12192000" cy="713195"/>
          </a:xfrm>
          <a:prstGeom prst="rect">
            <a:avLst/>
          </a:prstGeom>
        </p:spPr>
      </p:pic>
      <p:graphicFrame>
        <p:nvGraphicFramePr>
          <p:cNvPr id="16" name="Tabel 15">
            <a:extLst>
              <a:ext uri="{FF2B5EF4-FFF2-40B4-BE49-F238E27FC236}">
                <a16:creationId xmlns:a16="http://schemas.microsoft.com/office/drawing/2014/main" id="{6141A77A-A647-3D4E-986F-46E2DF1B9F2B}"/>
              </a:ext>
            </a:extLst>
          </p:cNvPr>
          <p:cNvGraphicFramePr>
            <a:graphicFrameLocks noGrp="1"/>
          </p:cNvGraphicFramePr>
          <p:nvPr>
            <p:extLst>
              <p:ext uri="{D42A27DB-BD31-4B8C-83A1-F6EECF244321}">
                <p14:modId xmlns:p14="http://schemas.microsoft.com/office/powerpoint/2010/main" val="2355563710"/>
              </p:ext>
            </p:extLst>
          </p:nvPr>
        </p:nvGraphicFramePr>
        <p:xfrm>
          <a:off x="2305050" y="3188077"/>
          <a:ext cx="5868117" cy="2793365"/>
        </p:xfrm>
        <a:graphic>
          <a:graphicData uri="http://schemas.openxmlformats.org/drawingml/2006/table">
            <a:tbl>
              <a:tblPr>
                <a:tableStyleId>{5C22544A-7EE6-4342-B048-85BDC9FD1C3A}</a:tableStyleId>
              </a:tblPr>
              <a:tblGrid>
                <a:gridCol w="1523362">
                  <a:extLst>
                    <a:ext uri="{9D8B030D-6E8A-4147-A177-3AD203B41FA5}">
                      <a16:colId xmlns:a16="http://schemas.microsoft.com/office/drawing/2014/main" val="2917701484"/>
                    </a:ext>
                  </a:extLst>
                </a:gridCol>
                <a:gridCol w="2275522">
                  <a:extLst>
                    <a:ext uri="{9D8B030D-6E8A-4147-A177-3AD203B41FA5}">
                      <a16:colId xmlns:a16="http://schemas.microsoft.com/office/drawing/2014/main" val="326343817"/>
                    </a:ext>
                  </a:extLst>
                </a:gridCol>
                <a:gridCol w="2069233">
                  <a:extLst>
                    <a:ext uri="{9D8B030D-6E8A-4147-A177-3AD203B41FA5}">
                      <a16:colId xmlns:a16="http://schemas.microsoft.com/office/drawing/2014/main" val="2300397466"/>
                    </a:ext>
                  </a:extLst>
                </a:gridCol>
              </a:tblGrid>
              <a:tr h="241300">
                <a:tc>
                  <a:txBody>
                    <a:bodyPr/>
                    <a:lstStyle/>
                    <a:p>
                      <a:pPr algn="l" fontAlgn="b"/>
                      <a:endParaRPr lang="da-DK" sz="1200" b="0" i="0" u="none" strike="noStrike" dirty="0">
                        <a:solidFill>
                          <a:srgbClr val="000000"/>
                        </a:solidFill>
                        <a:effectLst/>
                        <a:latin typeface="Calibri" panose="020F0502020204030204" pitchFamily="34" charset="0"/>
                      </a:endParaRPr>
                    </a:p>
                    <a:p>
                      <a:pPr algn="l" fontAlgn="b"/>
                      <a:endParaRPr lang="da-DK" sz="1200" b="0" i="1" u="none" strike="noStrike" dirty="0">
                        <a:solidFill>
                          <a:srgbClr val="000000"/>
                        </a:solidFill>
                        <a:effectLst/>
                        <a:latin typeface="Calibri" panose="020F0502020204030204" pitchFamily="34" charset="0"/>
                      </a:endParaRPr>
                    </a:p>
                    <a:p>
                      <a:pPr algn="l" fontAlgn="b"/>
                      <a:r>
                        <a:rPr lang="da-DK" sz="1200" b="0" i="1" u="none" strike="noStrike" dirty="0">
                          <a:solidFill>
                            <a:srgbClr val="000000"/>
                          </a:solidFill>
                          <a:effectLst/>
                          <a:latin typeface="Calibri" panose="020F0502020204030204" pitchFamily="34" charset="0"/>
                        </a:rPr>
                        <a:t>Eksempel</a:t>
                      </a:r>
                    </a:p>
                  </a:txBody>
                  <a:tcPr marL="9525" marR="9525" marT="9525" marB="0" anchor="b"/>
                </a:tc>
                <a:tc>
                  <a:txBody>
                    <a:bodyPr/>
                    <a:lstStyle/>
                    <a:p>
                      <a:pPr algn="l" fontAlgn="t"/>
                      <a:r>
                        <a:rPr lang="da-DK" sz="1200" u="none" strike="noStrike" dirty="0">
                          <a:effectLst/>
                        </a:rPr>
                        <a:t>UDGIFTER</a:t>
                      </a:r>
                      <a:endParaRPr lang="da-DK" sz="1200" b="1" i="0" u="none" strike="noStrike" dirty="0">
                        <a:solidFill>
                          <a:srgbClr val="000000"/>
                        </a:solidFill>
                        <a:effectLst/>
                        <a:latin typeface="Calibri" panose="020F0502020204030204" pitchFamily="34" charset="0"/>
                      </a:endParaRPr>
                    </a:p>
                  </a:txBody>
                  <a:tcPr marL="9525" marR="9525" marT="9525" marB="0"/>
                </a:tc>
                <a:tc>
                  <a:txBody>
                    <a:bodyPr/>
                    <a:lstStyle/>
                    <a:p>
                      <a:pPr algn="l" fontAlgn="t"/>
                      <a:r>
                        <a:rPr lang="da-DK" sz="1200" u="none" strike="noStrike">
                          <a:effectLst/>
                        </a:rPr>
                        <a:t>INDTÆGTER</a:t>
                      </a:r>
                      <a:endParaRPr lang="da-DK" sz="1200" b="1"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421719484"/>
                  </a:ext>
                </a:extLst>
              </a:tr>
              <a:tr h="203200">
                <a:tc>
                  <a:txBody>
                    <a:bodyPr/>
                    <a:lstStyle/>
                    <a:p>
                      <a:pPr algn="l" fontAlgn="b"/>
                      <a:r>
                        <a:rPr lang="da-DK" sz="1200" u="none" strike="noStrike">
                          <a:effectLst/>
                        </a:rPr>
                        <a:t>Løn</a:t>
                      </a:r>
                      <a:endParaRPr lang="da-DK"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ctr"/>
                      <a:endParaRPr lang="da-DK"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b"/>
                      <a:r>
                        <a:rPr lang="da-DK" sz="1200" u="none" strike="noStrike">
                          <a:effectLst/>
                        </a:rPr>
                        <a:t>1500</a:t>
                      </a:r>
                      <a:endParaRPr lang="da-DK"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99351381"/>
                  </a:ext>
                </a:extLst>
              </a:tr>
              <a:tr h="203200">
                <a:tc>
                  <a:txBody>
                    <a:bodyPr/>
                    <a:lstStyle/>
                    <a:p>
                      <a:pPr algn="l" fontAlgn="b"/>
                      <a:r>
                        <a:rPr lang="da-DK" sz="1200" u="none" strike="noStrike">
                          <a:effectLst/>
                        </a:rPr>
                        <a:t>SU</a:t>
                      </a:r>
                      <a:endParaRPr lang="da-DK"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da-DK"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200" u="none" strike="noStrike">
                          <a:effectLst/>
                        </a:rPr>
                        <a:t>1000</a:t>
                      </a:r>
                      <a:endParaRPr lang="da-DK"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38733772"/>
                  </a:ext>
                </a:extLst>
              </a:tr>
              <a:tr h="203200">
                <a:tc>
                  <a:txBody>
                    <a:bodyPr/>
                    <a:lstStyle/>
                    <a:p>
                      <a:pPr algn="l" fontAlgn="b"/>
                      <a:r>
                        <a:rPr lang="da-DK" sz="1200" u="none" strike="noStrike">
                          <a:effectLst/>
                        </a:rPr>
                        <a:t>Lommepenge</a:t>
                      </a:r>
                      <a:endParaRPr lang="da-DK"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da-DK"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200" u="none" strike="noStrike">
                          <a:effectLst/>
                        </a:rPr>
                        <a:t>500</a:t>
                      </a:r>
                      <a:endParaRPr lang="da-DK"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04353083"/>
                  </a:ext>
                </a:extLst>
              </a:tr>
              <a:tr h="203200">
                <a:tc>
                  <a:txBody>
                    <a:bodyPr/>
                    <a:lstStyle/>
                    <a:p>
                      <a:pPr algn="l" fontAlgn="b"/>
                      <a:r>
                        <a:rPr lang="da-DK" sz="1200" u="none" strike="noStrike">
                          <a:effectLst/>
                        </a:rPr>
                        <a:t>Tøj </a:t>
                      </a:r>
                      <a:endParaRPr lang="da-DK"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200" u="none" strike="noStrike">
                          <a:effectLst/>
                        </a:rPr>
                        <a:t>500</a:t>
                      </a:r>
                      <a:endParaRPr lang="da-DK"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da-DK"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47917018"/>
                  </a:ext>
                </a:extLst>
              </a:tr>
              <a:tr h="203200">
                <a:tc>
                  <a:txBody>
                    <a:bodyPr/>
                    <a:lstStyle/>
                    <a:p>
                      <a:pPr algn="l" fontAlgn="b"/>
                      <a:r>
                        <a:rPr lang="da-DK" sz="1200" u="none" strike="noStrike">
                          <a:effectLst/>
                        </a:rPr>
                        <a:t>Fest mv</a:t>
                      </a:r>
                      <a:endParaRPr lang="da-DK"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200" u="none" strike="noStrike">
                          <a:effectLst/>
                        </a:rPr>
                        <a:t>1000</a:t>
                      </a:r>
                      <a:endParaRPr lang="da-DK"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da-DK"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43037817"/>
                  </a:ext>
                </a:extLst>
              </a:tr>
              <a:tr h="203200">
                <a:tc>
                  <a:txBody>
                    <a:bodyPr/>
                    <a:lstStyle/>
                    <a:p>
                      <a:pPr algn="l" fontAlgn="b"/>
                      <a:r>
                        <a:rPr lang="da-DK" sz="1200" u="none" strike="noStrike">
                          <a:effectLst/>
                        </a:rPr>
                        <a:t>Rejse</a:t>
                      </a:r>
                      <a:endParaRPr lang="da-DK"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200" u="none" strike="noStrike">
                          <a:effectLst/>
                        </a:rPr>
                        <a:t>720</a:t>
                      </a:r>
                      <a:endParaRPr lang="da-DK"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da-DK"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49031492"/>
                  </a:ext>
                </a:extLst>
              </a:tr>
              <a:tr h="203200">
                <a:tc>
                  <a:txBody>
                    <a:bodyPr/>
                    <a:lstStyle/>
                    <a:p>
                      <a:pPr algn="l" fontAlgn="b"/>
                      <a:r>
                        <a:rPr lang="da-DK" sz="1200" u="none" strike="noStrike">
                          <a:effectLst/>
                        </a:rPr>
                        <a:t>Transport</a:t>
                      </a:r>
                      <a:endParaRPr lang="da-DK"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200" u="none" strike="noStrike">
                          <a:effectLst/>
                        </a:rPr>
                        <a:t>200</a:t>
                      </a:r>
                      <a:endParaRPr lang="da-DK"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da-DK"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73197625"/>
                  </a:ext>
                </a:extLst>
              </a:tr>
              <a:tr h="203200">
                <a:tc>
                  <a:txBody>
                    <a:bodyPr/>
                    <a:lstStyle/>
                    <a:p>
                      <a:pPr algn="l" fontAlgn="b"/>
                      <a:r>
                        <a:rPr lang="da-DK" sz="1200" u="none" strike="noStrike">
                          <a:effectLst/>
                        </a:rPr>
                        <a:t>Mad</a:t>
                      </a:r>
                      <a:endParaRPr lang="da-DK"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200" u="none" strike="noStrike">
                          <a:effectLst/>
                        </a:rPr>
                        <a:t>500</a:t>
                      </a:r>
                      <a:endParaRPr lang="da-DK"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da-DK"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73508868"/>
                  </a:ext>
                </a:extLst>
              </a:tr>
              <a:tr h="203200">
                <a:tc>
                  <a:txBody>
                    <a:bodyPr/>
                    <a:lstStyle/>
                    <a:p>
                      <a:pPr algn="l" fontAlgn="b"/>
                      <a:endParaRPr lang="da-DK"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da-DK"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da-DK"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57482012"/>
                  </a:ext>
                </a:extLst>
              </a:tr>
              <a:tr h="203200">
                <a:tc>
                  <a:txBody>
                    <a:bodyPr/>
                    <a:lstStyle/>
                    <a:p>
                      <a:pPr algn="l" fontAlgn="b"/>
                      <a:r>
                        <a:rPr lang="da-DK" sz="1200" u="none" strike="noStrike">
                          <a:effectLst/>
                        </a:rPr>
                        <a:t>I alt</a:t>
                      </a:r>
                      <a:endParaRPr lang="da-DK" sz="12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200" u="none" strike="noStrike">
                          <a:effectLst/>
                        </a:rPr>
                        <a:t>2920</a:t>
                      </a:r>
                      <a:endParaRPr lang="da-DK" sz="12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200" u="none" strike="noStrike">
                          <a:effectLst/>
                        </a:rPr>
                        <a:t>3000</a:t>
                      </a:r>
                      <a:endParaRPr lang="da-DK" sz="12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4392290"/>
                  </a:ext>
                </a:extLst>
              </a:tr>
              <a:tr h="203200">
                <a:tc>
                  <a:txBody>
                    <a:bodyPr/>
                    <a:lstStyle/>
                    <a:p>
                      <a:pPr algn="l" fontAlgn="b"/>
                      <a:endParaRPr lang="da-DK"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da-DK"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da-DK"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81082258"/>
                  </a:ext>
                </a:extLst>
              </a:tr>
            </a:tbl>
          </a:graphicData>
        </a:graphic>
      </p:graphicFrame>
    </p:spTree>
    <p:extLst>
      <p:ext uri="{BB962C8B-B14F-4D97-AF65-F5344CB8AC3E}">
        <p14:creationId xmlns:p14="http://schemas.microsoft.com/office/powerpoint/2010/main" val="17987830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a:bodyPr>
          <a:lstStyle/>
          <a:p>
            <a:r>
              <a:rPr lang="da-DK" dirty="0"/>
              <a:t>Den offentlige sektors rolle i samfundsøkonomien</a:t>
            </a:r>
            <a:endParaRPr lang="da-DK" sz="6000" dirty="0"/>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p:txBody>
          <a:bodyPr>
            <a:normAutofit lnSpcReduction="10000"/>
          </a:bodyPr>
          <a:lstStyle/>
          <a:p>
            <a:pPr marL="0" indent="0">
              <a:buNone/>
            </a:pPr>
            <a:r>
              <a:rPr lang="da-DK" dirty="0"/>
              <a:t>Den offentlige sektor </a:t>
            </a:r>
            <a:r>
              <a:rPr lang="da-DK" dirty="0" err="1"/>
              <a:t>består</a:t>
            </a:r>
            <a:r>
              <a:rPr lang="da-DK" dirty="0"/>
              <a:t> af kommuner, regioner og staten. I Danmark er den offentlige sektor med til at sikre eller opfylde en bred vifte af danskernes behov, og i det økonomiske kredsløb leverer den offentlige sektor fx </a:t>
            </a:r>
          </a:p>
          <a:p>
            <a:pPr lvl="1"/>
            <a:r>
              <a:rPr lang="da-DK" i="1" dirty="0"/>
              <a:t>løn </a:t>
            </a:r>
            <a:r>
              <a:rPr lang="da-DK" dirty="0"/>
              <a:t>til offentligt ansatte, bl.a. SOSU-medarbejdere, renovationsmedarbejdere, pædagoger, folkeskolelærere, læger og syge- plejersker. </a:t>
            </a:r>
          </a:p>
          <a:p>
            <a:pPr lvl="1"/>
            <a:r>
              <a:rPr lang="da-DK" i="1" dirty="0"/>
              <a:t>overførsler </a:t>
            </a:r>
            <a:r>
              <a:rPr lang="da-DK" dirty="0"/>
              <a:t>fra den offentlige sektor, for eksempel SU, folkepension, kontanthjælp og børnepenge. </a:t>
            </a:r>
          </a:p>
          <a:p>
            <a:pPr lvl="1"/>
            <a:r>
              <a:rPr lang="da-DK" i="1" dirty="0"/>
              <a:t>velfærdsydelser</a:t>
            </a:r>
            <a:r>
              <a:rPr lang="da-DK" dirty="0"/>
              <a:t> fx gratis uddannelse eller tildeling af gratis </a:t>
            </a:r>
            <a:r>
              <a:rPr lang="da-DK" dirty="0" err="1"/>
              <a:t>coronavaccine</a:t>
            </a:r>
            <a:r>
              <a:rPr lang="da-DK" dirty="0"/>
              <a:t> osv. </a:t>
            </a:r>
          </a:p>
          <a:p>
            <a:pPr marL="0" indent="0">
              <a:buNone/>
            </a:pPr>
            <a:r>
              <a:rPr lang="da-DK" dirty="0"/>
              <a:t>Den offentlige sektor finansierer de offentlige ydelser via skatter og afgifter. </a:t>
            </a:r>
            <a:endParaRPr lang="da-DK" sz="4000" dirty="0"/>
          </a:p>
          <a:p>
            <a:pPr marL="0" indent="0">
              <a:buNone/>
            </a:pPr>
            <a:endParaRPr lang="da-DK" sz="4000" i="1"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35845910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a:bodyPr>
          <a:lstStyle/>
          <a:p>
            <a:endParaRPr lang="da-DK" sz="6000" dirty="0"/>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p:txBody>
          <a:bodyPr/>
          <a:lstStyle/>
          <a:p>
            <a:pPr marL="0" indent="0">
              <a:buNone/>
            </a:pPr>
            <a:endParaRPr lang="da-DK" sz="4000" i="1"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pic>
        <p:nvPicPr>
          <p:cNvPr id="5" name="Billede 4">
            <a:extLst>
              <a:ext uri="{FF2B5EF4-FFF2-40B4-BE49-F238E27FC236}">
                <a16:creationId xmlns:a16="http://schemas.microsoft.com/office/drawing/2014/main" id="{49F9110F-313B-9749-9826-54CF173B3B1E}"/>
              </a:ext>
            </a:extLst>
          </p:cNvPr>
          <p:cNvPicPr>
            <a:picLocks noChangeAspect="1"/>
          </p:cNvPicPr>
          <p:nvPr/>
        </p:nvPicPr>
        <p:blipFill>
          <a:blip r:embed="rId3"/>
          <a:stretch>
            <a:fillRect/>
          </a:stretch>
        </p:blipFill>
        <p:spPr>
          <a:xfrm>
            <a:off x="838200" y="0"/>
            <a:ext cx="7445115" cy="6858000"/>
          </a:xfrm>
          <a:prstGeom prst="rect">
            <a:avLst/>
          </a:prstGeom>
        </p:spPr>
      </p:pic>
    </p:spTree>
    <p:extLst>
      <p:ext uri="{BB962C8B-B14F-4D97-AF65-F5344CB8AC3E}">
        <p14:creationId xmlns:p14="http://schemas.microsoft.com/office/powerpoint/2010/main" val="7715674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659BB2-072A-1545-9C5E-9D6EFBA3B3ED}"/>
              </a:ext>
            </a:extLst>
          </p:cNvPr>
          <p:cNvSpPr>
            <a:spLocks noGrp="1"/>
          </p:cNvSpPr>
          <p:nvPr>
            <p:ph type="title"/>
          </p:nvPr>
        </p:nvSpPr>
        <p:spPr>
          <a:xfrm>
            <a:off x="838200" y="1059089"/>
            <a:ext cx="10850880" cy="1257391"/>
          </a:xfrm>
        </p:spPr>
        <p:txBody>
          <a:bodyPr>
            <a:normAutofit fontScale="90000"/>
          </a:bodyPr>
          <a:lstStyle/>
          <a:p>
            <a:br>
              <a:rPr lang="da-DK" b="1" dirty="0"/>
            </a:br>
            <a:br>
              <a:rPr lang="da-DK" b="1" dirty="0"/>
            </a:br>
            <a:br>
              <a:rPr lang="da-DK" b="1" dirty="0"/>
            </a:br>
            <a:r>
              <a:rPr lang="da-DK" b="1" dirty="0"/>
              <a:t>Skab ”husholdninger” (gruppeopgave)</a:t>
            </a:r>
            <a:br>
              <a:rPr lang="da-DK" b="1" dirty="0"/>
            </a:br>
            <a:r>
              <a:rPr lang="da-DK" sz="3900" dirty="0"/>
              <a:t>Gå sammen i grupper på ca. fire elever. Læg jeres indtægter og udgifter sammen. Nu har gruppen et fælles regnskab og kan betragtes som en ”husholdning” i samfundsøkonomien – anvend hjælpeark 4 eller </a:t>
            </a:r>
            <a:r>
              <a:rPr lang="da-DK" sz="3900" dirty="0" err="1"/>
              <a:t>Excelark</a:t>
            </a:r>
            <a:r>
              <a:rPr lang="da-DK" sz="3900" dirty="0"/>
              <a:t> 4.</a:t>
            </a:r>
            <a:br>
              <a:rPr lang="da-DK" dirty="0"/>
            </a:br>
            <a:br>
              <a:rPr lang="da-DK" dirty="0"/>
            </a:br>
            <a:endParaRPr lang="da-DK" dirty="0"/>
          </a:p>
        </p:txBody>
      </p:sp>
      <p:pic>
        <p:nvPicPr>
          <p:cNvPr id="4" name="Billede 3">
            <a:extLst>
              <a:ext uri="{FF2B5EF4-FFF2-40B4-BE49-F238E27FC236}">
                <a16:creationId xmlns:a16="http://schemas.microsoft.com/office/drawing/2014/main" id="{70CA0844-A067-6F40-AB8F-15E64DF5CB64}"/>
              </a:ext>
            </a:extLst>
          </p:cNvPr>
          <p:cNvPicPr>
            <a:picLocks noChangeAspect="1"/>
          </p:cNvPicPr>
          <p:nvPr/>
        </p:nvPicPr>
        <p:blipFill>
          <a:blip r:embed="rId2"/>
          <a:stretch/>
        </p:blipFill>
        <p:spPr>
          <a:xfrm>
            <a:off x="0" y="6204883"/>
            <a:ext cx="12192000" cy="713195"/>
          </a:xfrm>
          <a:prstGeom prst="rect">
            <a:avLst/>
          </a:prstGeom>
        </p:spPr>
      </p:pic>
      <p:graphicFrame>
        <p:nvGraphicFramePr>
          <p:cNvPr id="11" name="Tabel 10">
            <a:extLst>
              <a:ext uri="{FF2B5EF4-FFF2-40B4-BE49-F238E27FC236}">
                <a16:creationId xmlns:a16="http://schemas.microsoft.com/office/drawing/2014/main" id="{14EB0BF7-4EBB-4848-8A49-DF94A4CA79E2}"/>
              </a:ext>
            </a:extLst>
          </p:cNvPr>
          <p:cNvGraphicFramePr>
            <a:graphicFrameLocks noGrp="1"/>
          </p:cNvGraphicFramePr>
          <p:nvPr>
            <p:extLst>
              <p:ext uri="{D42A27DB-BD31-4B8C-83A1-F6EECF244321}">
                <p14:modId xmlns:p14="http://schemas.microsoft.com/office/powerpoint/2010/main" val="3404722691"/>
              </p:ext>
            </p:extLst>
          </p:nvPr>
        </p:nvGraphicFramePr>
        <p:xfrm>
          <a:off x="1128155" y="3582682"/>
          <a:ext cx="9594822" cy="2770616"/>
        </p:xfrm>
        <a:graphic>
          <a:graphicData uri="http://schemas.openxmlformats.org/drawingml/2006/table">
            <a:tbl>
              <a:tblPr firstRow="1" firstCol="1" bandRow="1">
                <a:tableStyleId>{5C22544A-7EE6-4342-B048-85BDC9FD1C3A}</a:tableStyleId>
              </a:tblPr>
              <a:tblGrid>
                <a:gridCol w="2492161">
                  <a:extLst>
                    <a:ext uri="{9D8B030D-6E8A-4147-A177-3AD203B41FA5}">
                      <a16:colId xmlns:a16="http://schemas.microsoft.com/office/drawing/2014/main" val="2339095650"/>
                    </a:ext>
                  </a:extLst>
                </a:gridCol>
                <a:gridCol w="3717475">
                  <a:extLst>
                    <a:ext uri="{9D8B030D-6E8A-4147-A177-3AD203B41FA5}">
                      <a16:colId xmlns:a16="http://schemas.microsoft.com/office/drawing/2014/main" val="3793629897"/>
                    </a:ext>
                  </a:extLst>
                </a:gridCol>
                <a:gridCol w="3385186">
                  <a:extLst>
                    <a:ext uri="{9D8B030D-6E8A-4147-A177-3AD203B41FA5}">
                      <a16:colId xmlns:a16="http://schemas.microsoft.com/office/drawing/2014/main" val="2707974675"/>
                    </a:ext>
                  </a:extLst>
                </a:gridCol>
              </a:tblGrid>
              <a:tr h="554123">
                <a:tc>
                  <a:txBody>
                    <a:bodyPr/>
                    <a:lstStyle/>
                    <a:p>
                      <a:r>
                        <a:rPr lang="da-DK" sz="1000">
                          <a:effectLst/>
                        </a:rPr>
                        <a:t> </a:t>
                      </a:r>
                      <a:endParaRPr lang="da-DK" sz="1200">
                        <a:effectLst/>
                      </a:endParaRPr>
                    </a:p>
                    <a:p>
                      <a:r>
                        <a:rPr lang="da-DK" sz="1000">
                          <a:effectLst/>
                        </a:rPr>
                        <a:t> </a:t>
                      </a:r>
                      <a:endParaRPr lang="da-DK" sz="1200">
                        <a:effectLst/>
                      </a:endParaRPr>
                    </a:p>
                    <a:p>
                      <a:r>
                        <a:rPr lang="da-DK" sz="1000">
                          <a:effectLst/>
                        </a:rPr>
                        <a:t>Beskrivelser</a:t>
                      </a:r>
                      <a:endParaRPr lang="da-DK"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da-DK" sz="1000">
                          <a:effectLst/>
                        </a:rPr>
                        <a:t>UDGIFTER</a:t>
                      </a:r>
                      <a:endParaRPr lang="da-DK"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da-DK" sz="1000" dirty="0">
                          <a:effectLst/>
                        </a:rPr>
                        <a:t>INDTÆGTER</a:t>
                      </a:r>
                      <a:endParaRPr lang="da-DK"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43796391"/>
                  </a:ext>
                </a:extLst>
              </a:tr>
              <a:tr h="246277">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54534573"/>
                  </a:ext>
                </a:extLst>
              </a:tr>
              <a:tr h="246277">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94375121"/>
                  </a:ext>
                </a:extLst>
              </a:tr>
              <a:tr h="246277">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48445213"/>
                  </a:ext>
                </a:extLst>
              </a:tr>
              <a:tr h="246277">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79989475"/>
                  </a:ext>
                </a:extLst>
              </a:tr>
              <a:tr h="246277">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12448812"/>
                  </a:ext>
                </a:extLst>
              </a:tr>
              <a:tr h="246277">
                <a:tc>
                  <a:txBody>
                    <a:bodyPr/>
                    <a:lstStyle/>
                    <a:p>
                      <a:endParaRPr lang="da-DK" sz="1200" dirty="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31080960"/>
                  </a:ext>
                </a:extLst>
              </a:tr>
              <a:tr h="246277">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dirty="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89687002"/>
                  </a:ext>
                </a:extLst>
              </a:tr>
              <a:tr h="246277">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81119140"/>
                  </a:ext>
                </a:extLst>
              </a:tr>
              <a:tr h="246277">
                <a:tc>
                  <a:txBody>
                    <a:bodyPr/>
                    <a:lstStyle/>
                    <a:p>
                      <a:r>
                        <a:rPr lang="da-DK" sz="1000">
                          <a:effectLst/>
                        </a:rPr>
                        <a:t>I alt</a:t>
                      </a:r>
                      <a:endParaRPr lang="da-DK"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43585614"/>
                  </a:ext>
                </a:extLst>
              </a:tr>
            </a:tbl>
          </a:graphicData>
        </a:graphic>
      </p:graphicFrame>
    </p:spTree>
    <p:extLst>
      <p:ext uri="{BB962C8B-B14F-4D97-AF65-F5344CB8AC3E}">
        <p14:creationId xmlns:p14="http://schemas.microsoft.com/office/powerpoint/2010/main" val="14207764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659BB2-072A-1545-9C5E-9D6EFBA3B3ED}"/>
              </a:ext>
            </a:extLst>
          </p:cNvPr>
          <p:cNvSpPr>
            <a:spLocks noGrp="1"/>
          </p:cNvSpPr>
          <p:nvPr>
            <p:ph type="title"/>
          </p:nvPr>
        </p:nvSpPr>
        <p:spPr>
          <a:xfrm>
            <a:off x="838200" y="1059089"/>
            <a:ext cx="5648325" cy="4698774"/>
          </a:xfrm>
        </p:spPr>
        <p:txBody>
          <a:bodyPr>
            <a:normAutofit fontScale="90000"/>
          </a:bodyPr>
          <a:lstStyle/>
          <a:p>
            <a:r>
              <a:rPr lang="da-DK" b="1" dirty="0"/>
              <a:t>Hvordan bidrager jeres ”husholdninger” til samfundsøkonomien (gruppeopgave)</a:t>
            </a:r>
            <a:br>
              <a:rPr lang="da-DK" b="1" dirty="0"/>
            </a:br>
            <a:br>
              <a:rPr lang="da-DK" b="1" dirty="0"/>
            </a:br>
            <a:r>
              <a:rPr lang="da-DK" dirty="0"/>
              <a:t>Forklar, hvordan jeres husholdning bidrager til samfundsøkonomien.</a:t>
            </a:r>
          </a:p>
        </p:txBody>
      </p:sp>
      <p:pic>
        <p:nvPicPr>
          <p:cNvPr id="4" name="Billede 3">
            <a:extLst>
              <a:ext uri="{FF2B5EF4-FFF2-40B4-BE49-F238E27FC236}">
                <a16:creationId xmlns:a16="http://schemas.microsoft.com/office/drawing/2014/main" id="{70CA0844-A067-6F40-AB8F-15E64DF5CB64}"/>
              </a:ext>
            </a:extLst>
          </p:cNvPr>
          <p:cNvPicPr>
            <a:picLocks noChangeAspect="1"/>
          </p:cNvPicPr>
          <p:nvPr/>
        </p:nvPicPr>
        <p:blipFill>
          <a:blip r:embed="rId2"/>
          <a:stretch/>
        </p:blipFill>
        <p:spPr>
          <a:xfrm>
            <a:off x="0" y="6204883"/>
            <a:ext cx="12192000" cy="713195"/>
          </a:xfrm>
          <a:prstGeom prst="rect">
            <a:avLst/>
          </a:prstGeom>
        </p:spPr>
      </p:pic>
      <p:pic>
        <p:nvPicPr>
          <p:cNvPr id="6" name="Billede 5">
            <a:extLst>
              <a:ext uri="{FF2B5EF4-FFF2-40B4-BE49-F238E27FC236}">
                <a16:creationId xmlns:a16="http://schemas.microsoft.com/office/drawing/2014/main" id="{80BFFABA-9F59-9346-B526-6A20FD835B7D}"/>
              </a:ext>
            </a:extLst>
          </p:cNvPr>
          <p:cNvPicPr>
            <a:picLocks noChangeAspect="1"/>
          </p:cNvPicPr>
          <p:nvPr/>
        </p:nvPicPr>
        <p:blipFill>
          <a:blip r:embed="rId3"/>
          <a:stretch>
            <a:fillRect/>
          </a:stretch>
        </p:blipFill>
        <p:spPr>
          <a:xfrm>
            <a:off x="8159152" y="122351"/>
            <a:ext cx="3567451" cy="3286125"/>
          </a:xfrm>
          <a:prstGeom prst="rect">
            <a:avLst/>
          </a:prstGeom>
        </p:spPr>
      </p:pic>
      <p:graphicFrame>
        <p:nvGraphicFramePr>
          <p:cNvPr id="8" name="Tabel 7">
            <a:extLst>
              <a:ext uri="{FF2B5EF4-FFF2-40B4-BE49-F238E27FC236}">
                <a16:creationId xmlns:a16="http://schemas.microsoft.com/office/drawing/2014/main" id="{1426F8C4-2842-BA4C-8316-DCCB956112F9}"/>
              </a:ext>
            </a:extLst>
          </p:cNvPr>
          <p:cNvGraphicFramePr>
            <a:graphicFrameLocks noGrp="1"/>
          </p:cNvGraphicFramePr>
          <p:nvPr>
            <p:extLst>
              <p:ext uri="{D42A27DB-BD31-4B8C-83A1-F6EECF244321}">
                <p14:modId xmlns:p14="http://schemas.microsoft.com/office/powerpoint/2010/main" val="2182550421"/>
              </p:ext>
            </p:extLst>
          </p:nvPr>
        </p:nvGraphicFramePr>
        <p:xfrm>
          <a:off x="7099272" y="3750732"/>
          <a:ext cx="4440929" cy="2426231"/>
        </p:xfrm>
        <a:graphic>
          <a:graphicData uri="http://schemas.openxmlformats.org/drawingml/2006/table">
            <a:tbl>
              <a:tblPr firstRow="1" firstCol="1" bandRow="1">
                <a:tableStyleId>{5C22544A-7EE6-4342-B048-85BDC9FD1C3A}</a:tableStyleId>
              </a:tblPr>
              <a:tblGrid>
                <a:gridCol w="1153488">
                  <a:extLst>
                    <a:ext uri="{9D8B030D-6E8A-4147-A177-3AD203B41FA5}">
                      <a16:colId xmlns:a16="http://schemas.microsoft.com/office/drawing/2014/main" val="2339095650"/>
                    </a:ext>
                  </a:extLst>
                </a:gridCol>
                <a:gridCol w="1720620">
                  <a:extLst>
                    <a:ext uri="{9D8B030D-6E8A-4147-A177-3AD203B41FA5}">
                      <a16:colId xmlns:a16="http://schemas.microsoft.com/office/drawing/2014/main" val="3793629897"/>
                    </a:ext>
                  </a:extLst>
                </a:gridCol>
                <a:gridCol w="1566821">
                  <a:extLst>
                    <a:ext uri="{9D8B030D-6E8A-4147-A177-3AD203B41FA5}">
                      <a16:colId xmlns:a16="http://schemas.microsoft.com/office/drawing/2014/main" val="2707974675"/>
                    </a:ext>
                  </a:extLst>
                </a:gridCol>
              </a:tblGrid>
              <a:tr h="485246">
                <a:tc>
                  <a:txBody>
                    <a:bodyPr/>
                    <a:lstStyle/>
                    <a:p>
                      <a:r>
                        <a:rPr lang="da-DK" sz="1000">
                          <a:effectLst/>
                        </a:rPr>
                        <a:t> </a:t>
                      </a:r>
                      <a:endParaRPr lang="da-DK" sz="1200">
                        <a:effectLst/>
                      </a:endParaRPr>
                    </a:p>
                    <a:p>
                      <a:r>
                        <a:rPr lang="da-DK" sz="1000">
                          <a:effectLst/>
                        </a:rPr>
                        <a:t> </a:t>
                      </a:r>
                      <a:endParaRPr lang="da-DK" sz="1200">
                        <a:effectLst/>
                      </a:endParaRPr>
                    </a:p>
                    <a:p>
                      <a:r>
                        <a:rPr lang="da-DK" sz="1000">
                          <a:effectLst/>
                        </a:rPr>
                        <a:t>Beskrivelser</a:t>
                      </a:r>
                      <a:endParaRPr lang="da-DK"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da-DK" sz="1000">
                          <a:effectLst/>
                        </a:rPr>
                        <a:t>UDGIFTER</a:t>
                      </a:r>
                      <a:endParaRPr lang="da-DK"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da-DK" sz="1000" dirty="0">
                          <a:effectLst/>
                        </a:rPr>
                        <a:t>INDTÆGTER</a:t>
                      </a:r>
                      <a:endParaRPr lang="da-DK"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43796391"/>
                  </a:ext>
                </a:extLst>
              </a:tr>
              <a:tr h="215665">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54534573"/>
                  </a:ext>
                </a:extLst>
              </a:tr>
              <a:tr h="215665">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94375121"/>
                  </a:ext>
                </a:extLst>
              </a:tr>
              <a:tr h="215665">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48445213"/>
                  </a:ext>
                </a:extLst>
              </a:tr>
              <a:tr h="215665">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79989475"/>
                  </a:ext>
                </a:extLst>
              </a:tr>
              <a:tr h="215665">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12448812"/>
                  </a:ext>
                </a:extLst>
              </a:tr>
              <a:tr h="215665">
                <a:tc>
                  <a:txBody>
                    <a:bodyPr/>
                    <a:lstStyle/>
                    <a:p>
                      <a:endParaRPr lang="da-DK" sz="1200" dirty="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31080960"/>
                  </a:ext>
                </a:extLst>
              </a:tr>
              <a:tr h="215665">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dirty="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89687002"/>
                  </a:ext>
                </a:extLst>
              </a:tr>
              <a:tr h="215665">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81119140"/>
                  </a:ext>
                </a:extLst>
              </a:tr>
              <a:tr h="215665">
                <a:tc>
                  <a:txBody>
                    <a:bodyPr/>
                    <a:lstStyle/>
                    <a:p>
                      <a:r>
                        <a:rPr lang="da-DK" sz="1000">
                          <a:effectLst/>
                        </a:rPr>
                        <a:t>I alt</a:t>
                      </a:r>
                      <a:endParaRPr lang="da-DK"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43585614"/>
                  </a:ext>
                </a:extLst>
              </a:tr>
            </a:tbl>
          </a:graphicData>
        </a:graphic>
      </p:graphicFrame>
    </p:spTree>
    <p:extLst>
      <p:ext uri="{BB962C8B-B14F-4D97-AF65-F5344CB8AC3E}">
        <p14:creationId xmlns:p14="http://schemas.microsoft.com/office/powerpoint/2010/main" val="36768498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659BB2-072A-1545-9C5E-9D6EFBA3B3ED}"/>
              </a:ext>
            </a:extLst>
          </p:cNvPr>
          <p:cNvSpPr>
            <a:spLocks noGrp="1"/>
          </p:cNvSpPr>
          <p:nvPr>
            <p:ph type="title"/>
          </p:nvPr>
        </p:nvSpPr>
        <p:spPr>
          <a:xfrm>
            <a:off x="628650" y="653118"/>
            <a:ext cx="7705384" cy="5217980"/>
          </a:xfrm>
        </p:spPr>
        <p:txBody>
          <a:bodyPr>
            <a:normAutofit/>
          </a:bodyPr>
          <a:lstStyle/>
          <a:p>
            <a:r>
              <a:rPr lang="da-DK" b="1" dirty="0"/>
              <a:t>Overvej de 6 forskellige scenarier på de næste slides (gruppeopgave)</a:t>
            </a:r>
            <a:endParaRPr lang="da-DK" sz="3300" dirty="0"/>
          </a:p>
        </p:txBody>
      </p:sp>
      <p:pic>
        <p:nvPicPr>
          <p:cNvPr id="4" name="Billede 3">
            <a:extLst>
              <a:ext uri="{FF2B5EF4-FFF2-40B4-BE49-F238E27FC236}">
                <a16:creationId xmlns:a16="http://schemas.microsoft.com/office/drawing/2014/main" id="{70CA0844-A067-6F40-AB8F-15E64DF5CB64}"/>
              </a:ext>
            </a:extLst>
          </p:cNvPr>
          <p:cNvPicPr>
            <a:picLocks noChangeAspect="1"/>
          </p:cNvPicPr>
          <p:nvPr/>
        </p:nvPicPr>
        <p:blipFill>
          <a:blip r:embed="rId2"/>
          <a:stretch/>
        </p:blipFill>
        <p:spPr>
          <a:xfrm>
            <a:off x="0" y="6204883"/>
            <a:ext cx="12192000" cy="713195"/>
          </a:xfrm>
          <a:prstGeom prst="rect">
            <a:avLst/>
          </a:prstGeom>
        </p:spPr>
      </p:pic>
      <p:pic>
        <p:nvPicPr>
          <p:cNvPr id="6" name="Billede 5">
            <a:extLst>
              <a:ext uri="{FF2B5EF4-FFF2-40B4-BE49-F238E27FC236}">
                <a16:creationId xmlns:a16="http://schemas.microsoft.com/office/drawing/2014/main" id="{80BFFABA-9F59-9346-B526-6A20FD835B7D}"/>
              </a:ext>
            </a:extLst>
          </p:cNvPr>
          <p:cNvPicPr>
            <a:picLocks noChangeAspect="1"/>
          </p:cNvPicPr>
          <p:nvPr/>
        </p:nvPicPr>
        <p:blipFill>
          <a:blip r:embed="rId3"/>
          <a:stretch>
            <a:fillRect/>
          </a:stretch>
        </p:blipFill>
        <p:spPr>
          <a:xfrm>
            <a:off x="8159152" y="122351"/>
            <a:ext cx="3567451" cy="3286125"/>
          </a:xfrm>
          <a:prstGeom prst="rect">
            <a:avLst/>
          </a:prstGeom>
        </p:spPr>
      </p:pic>
      <p:sp>
        <p:nvSpPr>
          <p:cNvPr id="7" name="Pladsholder til indhold 6">
            <a:extLst>
              <a:ext uri="{FF2B5EF4-FFF2-40B4-BE49-F238E27FC236}">
                <a16:creationId xmlns:a16="http://schemas.microsoft.com/office/drawing/2014/main" id="{1C91C82F-3EF0-A44A-91B0-40C3ADB3FD5F}"/>
              </a:ext>
            </a:extLst>
          </p:cNvPr>
          <p:cNvSpPr>
            <a:spLocks noGrp="1"/>
          </p:cNvSpPr>
          <p:nvPr>
            <p:ph idx="1"/>
          </p:nvPr>
        </p:nvSpPr>
        <p:spPr/>
        <p:txBody>
          <a:bodyPr/>
          <a:lstStyle/>
          <a:p>
            <a:endParaRPr lang="da-DK" dirty="0"/>
          </a:p>
        </p:txBody>
      </p:sp>
      <p:graphicFrame>
        <p:nvGraphicFramePr>
          <p:cNvPr id="8" name="Tabel 7">
            <a:extLst>
              <a:ext uri="{FF2B5EF4-FFF2-40B4-BE49-F238E27FC236}">
                <a16:creationId xmlns:a16="http://schemas.microsoft.com/office/drawing/2014/main" id="{B6BFADF2-8C20-6A41-BF79-847C90C65927}"/>
              </a:ext>
            </a:extLst>
          </p:cNvPr>
          <p:cNvGraphicFramePr>
            <a:graphicFrameLocks noGrp="1"/>
          </p:cNvGraphicFramePr>
          <p:nvPr>
            <p:extLst>
              <p:ext uri="{D42A27DB-BD31-4B8C-83A1-F6EECF244321}">
                <p14:modId xmlns:p14="http://schemas.microsoft.com/office/powerpoint/2010/main" val="3001635295"/>
              </p:ext>
            </p:extLst>
          </p:nvPr>
        </p:nvGraphicFramePr>
        <p:xfrm>
          <a:off x="7099272" y="3750732"/>
          <a:ext cx="4440929" cy="2426231"/>
        </p:xfrm>
        <a:graphic>
          <a:graphicData uri="http://schemas.openxmlformats.org/drawingml/2006/table">
            <a:tbl>
              <a:tblPr firstRow="1" firstCol="1" bandRow="1">
                <a:tableStyleId>{5C22544A-7EE6-4342-B048-85BDC9FD1C3A}</a:tableStyleId>
              </a:tblPr>
              <a:tblGrid>
                <a:gridCol w="1153488">
                  <a:extLst>
                    <a:ext uri="{9D8B030D-6E8A-4147-A177-3AD203B41FA5}">
                      <a16:colId xmlns:a16="http://schemas.microsoft.com/office/drawing/2014/main" val="2339095650"/>
                    </a:ext>
                  </a:extLst>
                </a:gridCol>
                <a:gridCol w="1720620">
                  <a:extLst>
                    <a:ext uri="{9D8B030D-6E8A-4147-A177-3AD203B41FA5}">
                      <a16:colId xmlns:a16="http://schemas.microsoft.com/office/drawing/2014/main" val="3793629897"/>
                    </a:ext>
                  </a:extLst>
                </a:gridCol>
                <a:gridCol w="1566821">
                  <a:extLst>
                    <a:ext uri="{9D8B030D-6E8A-4147-A177-3AD203B41FA5}">
                      <a16:colId xmlns:a16="http://schemas.microsoft.com/office/drawing/2014/main" val="2707974675"/>
                    </a:ext>
                  </a:extLst>
                </a:gridCol>
              </a:tblGrid>
              <a:tr h="485246">
                <a:tc>
                  <a:txBody>
                    <a:bodyPr/>
                    <a:lstStyle/>
                    <a:p>
                      <a:r>
                        <a:rPr lang="da-DK" sz="1000">
                          <a:effectLst/>
                        </a:rPr>
                        <a:t> </a:t>
                      </a:r>
                      <a:endParaRPr lang="da-DK" sz="1200">
                        <a:effectLst/>
                      </a:endParaRPr>
                    </a:p>
                    <a:p>
                      <a:r>
                        <a:rPr lang="da-DK" sz="1000">
                          <a:effectLst/>
                        </a:rPr>
                        <a:t> </a:t>
                      </a:r>
                      <a:endParaRPr lang="da-DK" sz="1200">
                        <a:effectLst/>
                      </a:endParaRPr>
                    </a:p>
                    <a:p>
                      <a:r>
                        <a:rPr lang="da-DK" sz="1000">
                          <a:effectLst/>
                        </a:rPr>
                        <a:t>Beskrivelser</a:t>
                      </a:r>
                      <a:endParaRPr lang="da-DK"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da-DK" sz="1000">
                          <a:effectLst/>
                        </a:rPr>
                        <a:t>UDGIFTER</a:t>
                      </a:r>
                      <a:endParaRPr lang="da-DK"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da-DK" sz="1000" dirty="0">
                          <a:effectLst/>
                        </a:rPr>
                        <a:t>INDTÆGTER</a:t>
                      </a:r>
                      <a:endParaRPr lang="da-DK"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43796391"/>
                  </a:ext>
                </a:extLst>
              </a:tr>
              <a:tr h="215665">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54534573"/>
                  </a:ext>
                </a:extLst>
              </a:tr>
              <a:tr h="215665">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94375121"/>
                  </a:ext>
                </a:extLst>
              </a:tr>
              <a:tr h="215665">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48445213"/>
                  </a:ext>
                </a:extLst>
              </a:tr>
              <a:tr h="215665">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79989475"/>
                  </a:ext>
                </a:extLst>
              </a:tr>
              <a:tr h="215665">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12448812"/>
                  </a:ext>
                </a:extLst>
              </a:tr>
              <a:tr h="215665">
                <a:tc>
                  <a:txBody>
                    <a:bodyPr/>
                    <a:lstStyle/>
                    <a:p>
                      <a:endParaRPr lang="da-DK" sz="1200" dirty="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31080960"/>
                  </a:ext>
                </a:extLst>
              </a:tr>
              <a:tr h="215665">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dirty="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89687002"/>
                  </a:ext>
                </a:extLst>
              </a:tr>
              <a:tr h="215665">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81119140"/>
                  </a:ext>
                </a:extLst>
              </a:tr>
              <a:tr h="215665">
                <a:tc>
                  <a:txBody>
                    <a:bodyPr/>
                    <a:lstStyle/>
                    <a:p>
                      <a:r>
                        <a:rPr lang="da-DK" sz="1000">
                          <a:effectLst/>
                        </a:rPr>
                        <a:t>I alt</a:t>
                      </a:r>
                      <a:endParaRPr lang="da-DK"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43585614"/>
                  </a:ext>
                </a:extLst>
              </a:tr>
            </a:tbl>
          </a:graphicData>
        </a:graphic>
      </p:graphicFrame>
    </p:spTree>
    <p:extLst>
      <p:ext uri="{BB962C8B-B14F-4D97-AF65-F5344CB8AC3E}">
        <p14:creationId xmlns:p14="http://schemas.microsoft.com/office/powerpoint/2010/main" val="36065582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659BB2-072A-1545-9C5E-9D6EFBA3B3ED}"/>
              </a:ext>
            </a:extLst>
          </p:cNvPr>
          <p:cNvSpPr>
            <a:spLocks noGrp="1"/>
          </p:cNvSpPr>
          <p:nvPr>
            <p:ph type="title"/>
          </p:nvPr>
        </p:nvSpPr>
        <p:spPr>
          <a:xfrm>
            <a:off x="628650" y="653118"/>
            <a:ext cx="7705384" cy="5217980"/>
          </a:xfrm>
        </p:spPr>
        <p:txBody>
          <a:bodyPr>
            <a:normAutofit fontScale="90000"/>
          </a:bodyPr>
          <a:lstStyle/>
          <a:p>
            <a:r>
              <a:rPr lang="da-DK" sz="4000" b="1" dirty="0"/>
              <a:t>1. scenarie (gruppeopgave):</a:t>
            </a:r>
            <a:br>
              <a:rPr lang="da-DK" sz="4000" b="1" dirty="0"/>
            </a:br>
            <a:br>
              <a:rPr lang="da-DK" sz="4000" b="1" dirty="0"/>
            </a:br>
            <a:r>
              <a:rPr lang="da-DK" sz="4000" dirty="0"/>
              <a:t>En af jer mister alle indtægter. </a:t>
            </a:r>
            <a:br>
              <a:rPr lang="da-DK" sz="4000" dirty="0"/>
            </a:br>
            <a:r>
              <a:rPr lang="da-DK" sz="4000" dirty="0"/>
              <a:t>- Hvordan påvirker det jeres husholdning?</a:t>
            </a:r>
            <a:br>
              <a:rPr lang="da-DK" sz="4000" dirty="0"/>
            </a:br>
            <a:r>
              <a:rPr lang="da-DK" sz="4000" dirty="0"/>
              <a:t>- Hvad gør I som husholdning?</a:t>
            </a:r>
            <a:br>
              <a:rPr lang="da-DK" sz="4000" dirty="0"/>
            </a:br>
            <a:r>
              <a:rPr lang="da-DK" sz="4000" dirty="0"/>
              <a:t>- Hvordan påvirker det samfundsøkonomien?</a:t>
            </a:r>
            <a:br>
              <a:rPr lang="da-DK" sz="4000" dirty="0"/>
            </a:br>
            <a:br>
              <a:rPr lang="da-DK" sz="4000" dirty="0"/>
            </a:br>
            <a:r>
              <a:rPr lang="da-DK" sz="4000" dirty="0"/>
              <a:t>Fælles opsamling på klassen</a:t>
            </a:r>
          </a:p>
        </p:txBody>
      </p:sp>
      <p:pic>
        <p:nvPicPr>
          <p:cNvPr id="4" name="Billede 3">
            <a:extLst>
              <a:ext uri="{FF2B5EF4-FFF2-40B4-BE49-F238E27FC236}">
                <a16:creationId xmlns:a16="http://schemas.microsoft.com/office/drawing/2014/main" id="{70CA0844-A067-6F40-AB8F-15E64DF5CB64}"/>
              </a:ext>
            </a:extLst>
          </p:cNvPr>
          <p:cNvPicPr>
            <a:picLocks noChangeAspect="1"/>
          </p:cNvPicPr>
          <p:nvPr/>
        </p:nvPicPr>
        <p:blipFill>
          <a:blip r:embed="rId2"/>
          <a:stretch/>
        </p:blipFill>
        <p:spPr>
          <a:xfrm>
            <a:off x="0" y="6204883"/>
            <a:ext cx="12192000" cy="713195"/>
          </a:xfrm>
          <a:prstGeom prst="rect">
            <a:avLst/>
          </a:prstGeom>
        </p:spPr>
      </p:pic>
      <p:pic>
        <p:nvPicPr>
          <p:cNvPr id="6" name="Billede 5">
            <a:extLst>
              <a:ext uri="{FF2B5EF4-FFF2-40B4-BE49-F238E27FC236}">
                <a16:creationId xmlns:a16="http://schemas.microsoft.com/office/drawing/2014/main" id="{80BFFABA-9F59-9346-B526-6A20FD835B7D}"/>
              </a:ext>
            </a:extLst>
          </p:cNvPr>
          <p:cNvPicPr>
            <a:picLocks noChangeAspect="1"/>
          </p:cNvPicPr>
          <p:nvPr/>
        </p:nvPicPr>
        <p:blipFill>
          <a:blip r:embed="rId3"/>
          <a:stretch>
            <a:fillRect/>
          </a:stretch>
        </p:blipFill>
        <p:spPr>
          <a:xfrm>
            <a:off x="8159152" y="122351"/>
            <a:ext cx="3567451" cy="3286125"/>
          </a:xfrm>
          <a:prstGeom prst="rect">
            <a:avLst/>
          </a:prstGeom>
        </p:spPr>
      </p:pic>
      <p:graphicFrame>
        <p:nvGraphicFramePr>
          <p:cNvPr id="8" name="Tabel 7">
            <a:extLst>
              <a:ext uri="{FF2B5EF4-FFF2-40B4-BE49-F238E27FC236}">
                <a16:creationId xmlns:a16="http://schemas.microsoft.com/office/drawing/2014/main" id="{517DBC21-2F84-5545-A545-1EC38BC07345}"/>
              </a:ext>
            </a:extLst>
          </p:cNvPr>
          <p:cNvGraphicFramePr>
            <a:graphicFrameLocks noGrp="1"/>
          </p:cNvGraphicFramePr>
          <p:nvPr>
            <p:extLst>
              <p:ext uri="{D42A27DB-BD31-4B8C-83A1-F6EECF244321}">
                <p14:modId xmlns:p14="http://schemas.microsoft.com/office/powerpoint/2010/main" val="3001635295"/>
              </p:ext>
            </p:extLst>
          </p:nvPr>
        </p:nvGraphicFramePr>
        <p:xfrm>
          <a:off x="7099272" y="3750732"/>
          <a:ext cx="4440929" cy="2426231"/>
        </p:xfrm>
        <a:graphic>
          <a:graphicData uri="http://schemas.openxmlformats.org/drawingml/2006/table">
            <a:tbl>
              <a:tblPr firstRow="1" firstCol="1" bandRow="1">
                <a:tableStyleId>{5C22544A-7EE6-4342-B048-85BDC9FD1C3A}</a:tableStyleId>
              </a:tblPr>
              <a:tblGrid>
                <a:gridCol w="1153488">
                  <a:extLst>
                    <a:ext uri="{9D8B030D-6E8A-4147-A177-3AD203B41FA5}">
                      <a16:colId xmlns:a16="http://schemas.microsoft.com/office/drawing/2014/main" val="2339095650"/>
                    </a:ext>
                  </a:extLst>
                </a:gridCol>
                <a:gridCol w="1720620">
                  <a:extLst>
                    <a:ext uri="{9D8B030D-6E8A-4147-A177-3AD203B41FA5}">
                      <a16:colId xmlns:a16="http://schemas.microsoft.com/office/drawing/2014/main" val="3793629897"/>
                    </a:ext>
                  </a:extLst>
                </a:gridCol>
                <a:gridCol w="1566821">
                  <a:extLst>
                    <a:ext uri="{9D8B030D-6E8A-4147-A177-3AD203B41FA5}">
                      <a16:colId xmlns:a16="http://schemas.microsoft.com/office/drawing/2014/main" val="2707974675"/>
                    </a:ext>
                  </a:extLst>
                </a:gridCol>
              </a:tblGrid>
              <a:tr h="485246">
                <a:tc>
                  <a:txBody>
                    <a:bodyPr/>
                    <a:lstStyle/>
                    <a:p>
                      <a:r>
                        <a:rPr lang="da-DK" sz="1000">
                          <a:effectLst/>
                        </a:rPr>
                        <a:t> </a:t>
                      </a:r>
                      <a:endParaRPr lang="da-DK" sz="1200">
                        <a:effectLst/>
                      </a:endParaRPr>
                    </a:p>
                    <a:p>
                      <a:r>
                        <a:rPr lang="da-DK" sz="1000">
                          <a:effectLst/>
                        </a:rPr>
                        <a:t> </a:t>
                      </a:r>
                      <a:endParaRPr lang="da-DK" sz="1200">
                        <a:effectLst/>
                      </a:endParaRPr>
                    </a:p>
                    <a:p>
                      <a:r>
                        <a:rPr lang="da-DK" sz="1000">
                          <a:effectLst/>
                        </a:rPr>
                        <a:t>Beskrivelser</a:t>
                      </a:r>
                      <a:endParaRPr lang="da-DK"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da-DK" sz="1000">
                          <a:effectLst/>
                        </a:rPr>
                        <a:t>UDGIFTER</a:t>
                      </a:r>
                      <a:endParaRPr lang="da-DK"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da-DK" sz="1000" dirty="0">
                          <a:effectLst/>
                        </a:rPr>
                        <a:t>INDTÆGTER</a:t>
                      </a:r>
                      <a:endParaRPr lang="da-DK"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43796391"/>
                  </a:ext>
                </a:extLst>
              </a:tr>
              <a:tr h="215665">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54534573"/>
                  </a:ext>
                </a:extLst>
              </a:tr>
              <a:tr h="215665">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94375121"/>
                  </a:ext>
                </a:extLst>
              </a:tr>
              <a:tr h="215665">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48445213"/>
                  </a:ext>
                </a:extLst>
              </a:tr>
              <a:tr h="215665">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79989475"/>
                  </a:ext>
                </a:extLst>
              </a:tr>
              <a:tr h="215665">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12448812"/>
                  </a:ext>
                </a:extLst>
              </a:tr>
              <a:tr h="215665">
                <a:tc>
                  <a:txBody>
                    <a:bodyPr/>
                    <a:lstStyle/>
                    <a:p>
                      <a:endParaRPr lang="da-DK" sz="1200" dirty="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31080960"/>
                  </a:ext>
                </a:extLst>
              </a:tr>
              <a:tr h="215665">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dirty="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89687002"/>
                  </a:ext>
                </a:extLst>
              </a:tr>
              <a:tr h="215665">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81119140"/>
                  </a:ext>
                </a:extLst>
              </a:tr>
              <a:tr h="215665">
                <a:tc>
                  <a:txBody>
                    <a:bodyPr/>
                    <a:lstStyle/>
                    <a:p>
                      <a:r>
                        <a:rPr lang="da-DK" sz="1000">
                          <a:effectLst/>
                        </a:rPr>
                        <a:t>I alt</a:t>
                      </a:r>
                      <a:endParaRPr lang="da-DK"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43585614"/>
                  </a:ext>
                </a:extLst>
              </a:tr>
            </a:tbl>
          </a:graphicData>
        </a:graphic>
      </p:graphicFrame>
    </p:spTree>
    <p:extLst>
      <p:ext uri="{BB962C8B-B14F-4D97-AF65-F5344CB8AC3E}">
        <p14:creationId xmlns:p14="http://schemas.microsoft.com/office/powerpoint/2010/main" val="27931184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659BB2-072A-1545-9C5E-9D6EFBA3B3ED}"/>
              </a:ext>
            </a:extLst>
          </p:cNvPr>
          <p:cNvSpPr>
            <a:spLocks noGrp="1"/>
          </p:cNvSpPr>
          <p:nvPr>
            <p:ph type="title"/>
          </p:nvPr>
        </p:nvSpPr>
        <p:spPr>
          <a:xfrm>
            <a:off x="628650" y="653118"/>
            <a:ext cx="7705384" cy="5217980"/>
          </a:xfrm>
        </p:spPr>
        <p:txBody>
          <a:bodyPr>
            <a:normAutofit fontScale="90000"/>
          </a:bodyPr>
          <a:lstStyle/>
          <a:p>
            <a:r>
              <a:rPr lang="da-DK" sz="4000" b="1" dirty="0"/>
              <a:t>2. scenarie (gruppeopgave):</a:t>
            </a:r>
            <a:br>
              <a:rPr lang="da-DK" sz="4000" b="1" dirty="0"/>
            </a:br>
            <a:br>
              <a:rPr lang="da-DK" sz="4000" b="1" dirty="0"/>
            </a:br>
            <a:r>
              <a:rPr lang="da-DK" sz="4000" dirty="0"/>
              <a:t>En af jer får et nyt job og samlet stiger jeres husholdningens indtægter med 50%. </a:t>
            </a:r>
            <a:br>
              <a:rPr lang="da-DK" sz="4000" dirty="0"/>
            </a:br>
            <a:r>
              <a:rPr lang="da-DK" sz="4000" dirty="0"/>
              <a:t>- Hvordan påvirker det jeres husholdning?</a:t>
            </a:r>
            <a:br>
              <a:rPr lang="da-DK" sz="4000" dirty="0"/>
            </a:br>
            <a:r>
              <a:rPr lang="da-DK" sz="4000" dirty="0"/>
              <a:t>- Hvad gør I som husholdning?</a:t>
            </a:r>
            <a:br>
              <a:rPr lang="da-DK" sz="4000" dirty="0"/>
            </a:br>
            <a:r>
              <a:rPr lang="da-DK" sz="4000" dirty="0"/>
              <a:t>- Hvordan påvirker det samfundsøkonomien?</a:t>
            </a:r>
            <a:br>
              <a:rPr lang="da-DK" sz="4000" dirty="0"/>
            </a:br>
            <a:br>
              <a:rPr lang="da-DK" sz="4000" dirty="0"/>
            </a:br>
            <a:r>
              <a:rPr lang="da-DK" sz="4000" dirty="0"/>
              <a:t>Fælles opsamling på klassen</a:t>
            </a:r>
          </a:p>
        </p:txBody>
      </p:sp>
      <p:pic>
        <p:nvPicPr>
          <p:cNvPr id="4" name="Billede 3">
            <a:extLst>
              <a:ext uri="{FF2B5EF4-FFF2-40B4-BE49-F238E27FC236}">
                <a16:creationId xmlns:a16="http://schemas.microsoft.com/office/drawing/2014/main" id="{70CA0844-A067-6F40-AB8F-15E64DF5CB64}"/>
              </a:ext>
            </a:extLst>
          </p:cNvPr>
          <p:cNvPicPr>
            <a:picLocks noChangeAspect="1"/>
          </p:cNvPicPr>
          <p:nvPr/>
        </p:nvPicPr>
        <p:blipFill>
          <a:blip r:embed="rId2"/>
          <a:stretch/>
        </p:blipFill>
        <p:spPr>
          <a:xfrm>
            <a:off x="0" y="6204883"/>
            <a:ext cx="12192000" cy="713195"/>
          </a:xfrm>
          <a:prstGeom prst="rect">
            <a:avLst/>
          </a:prstGeom>
        </p:spPr>
      </p:pic>
      <p:pic>
        <p:nvPicPr>
          <p:cNvPr id="6" name="Billede 5">
            <a:extLst>
              <a:ext uri="{FF2B5EF4-FFF2-40B4-BE49-F238E27FC236}">
                <a16:creationId xmlns:a16="http://schemas.microsoft.com/office/drawing/2014/main" id="{80BFFABA-9F59-9346-B526-6A20FD835B7D}"/>
              </a:ext>
            </a:extLst>
          </p:cNvPr>
          <p:cNvPicPr>
            <a:picLocks noChangeAspect="1"/>
          </p:cNvPicPr>
          <p:nvPr/>
        </p:nvPicPr>
        <p:blipFill>
          <a:blip r:embed="rId3"/>
          <a:stretch>
            <a:fillRect/>
          </a:stretch>
        </p:blipFill>
        <p:spPr>
          <a:xfrm>
            <a:off x="8159152" y="122351"/>
            <a:ext cx="3567451" cy="3286125"/>
          </a:xfrm>
          <a:prstGeom prst="rect">
            <a:avLst/>
          </a:prstGeom>
        </p:spPr>
      </p:pic>
      <p:graphicFrame>
        <p:nvGraphicFramePr>
          <p:cNvPr id="8" name="Tabel 7">
            <a:extLst>
              <a:ext uri="{FF2B5EF4-FFF2-40B4-BE49-F238E27FC236}">
                <a16:creationId xmlns:a16="http://schemas.microsoft.com/office/drawing/2014/main" id="{204E8E25-BA20-C14A-98E3-CC21D299A464}"/>
              </a:ext>
            </a:extLst>
          </p:cNvPr>
          <p:cNvGraphicFramePr>
            <a:graphicFrameLocks noGrp="1"/>
          </p:cNvGraphicFramePr>
          <p:nvPr>
            <p:extLst>
              <p:ext uri="{D42A27DB-BD31-4B8C-83A1-F6EECF244321}">
                <p14:modId xmlns:p14="http://schemas.microsoft.com/office/powerpoint/2010/main" val="3001635295"/>
              </p:ext>
            </p:extLst>
          </p:nvPr>
        </p:nvGraphicFramePr>
        <p:xfrm>
          <a:off x="7099272" y="3750732"/>
          <a:ext cx="4440929" cy="2426231"/>
        </p:xfrm>
        <a:graphic>
          <a:graphicData uri="http://schemas.openxmlformats.org/drawingml/2006/table">
            <a:tbl>
              <a:tblPr firstRow="1" firstCol="1" bandRow="1">
                <a:tableStyleId>{5C22544A-7EE6-4342-B048-85BDC9FD1C3A}</a:tableStyleId>
              </a:tblPr>
              <a:tblGrid>
                <a:gridCol w="1153488">
                  <a:extLst>
                    <a:ext uri="{9D8B030D-6E8A-4147-A177-3AD203B41FA5}">
                      <a16:colId xmlns:a16="http://schemas.microsoft.com/office/drawing/2014/main" val="2339095650"/>
                    </a:ext>
                  </a:extLst>
                </a:gridCol>
                <a:gridCol w="1720620">
                  <a:extLst>
                    <a:ext uri="{9D8B030D-6E8A-4147-A177-3AD203B41FA5}">
                      <a16:colId xmlns:a16="http://schemas.microsoft.com/office/drawing/2014/main" val="3793629897"/>
                    </a:ext>
                  </a:extLst>
                </a:gridCol>
                <a:gridCol w="1566821">
                  <a:extLst>
                    <a:ext uri="{9D8B030D-6E8A-4147-A177-3AD203B41FA5}">
                      <a16:colId xmlns:a16="http://schemas.microsoft.com/office/drawing/2014/main" val="2707974675"/>
                    </a:ext>
                  </a:extLst>
                </a:gridCol>
              </a:tblGrid>
              <a:tr h="485246">
                <a:tc>
                  <a:txBody>
                    <a:bodyPr/>
                    <a:lstStyle/>
                    <a:p>
                      <a:r>
                        <a:rPr lang="da-DK" sz="1000">
                          <a:effectLst/>
                        </a:rPr>
                        <a:t> </a:t>
                      </a:r>
                      <a:endParaRPr lang="da-DK" sz="1200">
                        <a:effectLst/>
                      </a:endParaRPr>
                    </a:p>
                    <a:p>
                      <a:r>
                        <a:rPr lang="da-DK" sz="1000">
                          <a:effectLst/>
                        </a:rPr>
                        <a:t> </a:t>
                      </a:r>
                      <a:endParaRPr lang="da-DK" sz="1200">
                        <a:effectLst/>
                      </a:endParaRPr>
                    </a:p>
                    <a:p>
                      <a:r>
                        <a:rPr lang="da-DK" sz="1000">
                          <a:effectLst/>
                        </a:rPr>
                        <a:t>Beskrivelser</a:t>
                      </a:r>
                      <a:endParaRPr lang="da-DK"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da-DK" sz="1000">
                          <a:effectLst/>
                        </a:rPr>
                        <a:t>UDGIFTER</a:t>
                      </a:r>
                      <a:endParaRPr lang="da-DK"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da-DK" sz="1000" dirty="0">
                          <a:effectLst/>
                        </a:rPr>
                        <a:t>INDTÆGTER</a:t>
                      </a:r>
                      <a:endParaRPr lang="da-DK"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43796391"/>
                  </a:ext>
                </a:extLst>
              </a:tr>
              <a:tr h="215665">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54534573"/>
                  </a:ext>
                </a:extLst>
              </a:tr>
              <a:tr h="215665">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94375121"/>
                  </a:ext>
                </a:extLst>
              </a:tr>
              <a:tr h="215665">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48445213"/>
                  </a:ext>
                </a:extLst>
              </a:tr>
              <a:tr h="215665">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79989475"/>
                  </a:ext>
                </a:extLst>
              </a:tr>
              <a:tr h="215665">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12448812"/>
                  </a:ext>
                </a:extLst>
              </a:tr>
              <a:tr h="215665">
                <a:tc>
                  <a:txBody>
                    <a:bodyPr/>
                    <a:lstStyle/>
                    <a:p>
                      <a:endParaRPr lang="da-DK" sz="1200" dirty="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31080960"/>
                  </a:ext>
                </a:extLst>
              </a:tr>
              <a:tr h="215665">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dirty="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89687002"/>
                  </a:ext>
                </a:extLst>
              </a:tr>
              <a:tr h="215665">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81119140"/>
                  </a:ext>
                </a:extLst>
              </a:tr>
              <a:tr h="215665">
                <a:tc>
                  <a:txBody>
                    <a:bodyPr/>
                    <a:lstStyle/>
                    <a:p>
                      <a:r>
                        <a:rPr lang="da-DK" sz="1000">
                          <a:effectLst/>
                        </a:rPr>
                        <a:t>I alt</a:t>
                      </a:r>
                      <a:endParaRPr lang="da-DK"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43585614"/>
                  </a:ext>
                </a:extLst>
              </a:tr>
            </a:tbl>
          </a:graphicData>
        </a:graphic>
      </p:graphicFrame>
    </p:spTree>
    <p:extLst>
      <p:ext uri="{BB962C8B-B14F-4D97-AF65-F5344CB8AC3E}">
        <p14:creationId xmlns:p14="http://schemas.microsoft.com/office/powerpoint/2010/main" val="19658457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fontScale="90000"/>
          </a:bodyPr>
          <a:lstStyle/>
          <a:p>
            <a:r>
              <a:rPr lang="da-DK" sz="6000" b="1" dirty="0"/>
              <a:t>Indkomstskat. Hvordan fungerer det?</a:t>
            </a:r>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p:txBody>
          <a:bodyPr>
            <a:normAutofit/>
          </a:bodyPr>
          <a:lstStyle/>
          <a:p>
            <a:pPr marL="0" indent="0">
              <a:buNone/>
            </a:pPr>
            <a:endParaRPr lang="da-DK" dirty="0"/>
          </a:p>
          <a:p>
            <a:pPr marL="0" indent="0">
              <a:buNone/>
            </a:pPr>
            <a:r>
              <a:rPr lang="da-DK" dirty="0"/>
              <a:t>Skat er en afgift, som betales af husholdninger og virksomheder til det offentlige. </a:t>
            </a:r>
          </a:p>
          <a:p>
            <a:pPr marL="0" indent="0">
              <a:buNone/>
            </a:pPr>
            <a:endParaRPr lang="da-DK" sz="4000" dirty="0"/>
          </a:p>
          <a:p>
            <a:r>
              <a:rPr lang="da-DK" i="1" dirty="0"/>
              <a:t>Indkomstskat, </a:t>
            </a:r>
            <a:r>
              <a:rPr lang="da-DK" dirty="0"/>
              <a:t>fungerer ved, at fx lønmodtagere betaler en procentdel af deres indkomst til Skat. </a:t>
            </a:r>
            <a:endParaRPr lang="da-DK" sz="4000" dirty="0"/>
          </a:p>
          <a:p>
            <a:pPr marL="0" indent="0">
              <a:buNone/>
            </a:pPr>
            <a:endParaRPr lang="da-DK" sz="4000" i="1"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9919140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a:bodyPr>
          <a:lstStyle/>
          <a:p>
            <a:endParaRPr lang="da-DK" sz="6000" dirty="0"/>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p:txBody>
          <a:bodyPr/>
          <a:lstStyle/>
          <a:p>
            <a:pPr marL="0" indent="0">
              <a:buNone/>
            </a:pPr>
            <a:endParaRPr lang="da-DK" sz="4000" i="1"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pic>
        <p:nvPicPr>
          <p:cNvPr id="5" name="Billede 4">
            <a:extLst>
              <a:ext uri="{FF2B5EF4-FFF2-40B4-BE49-F238E27FC236}">
                <a16:creationId xmlns:a16="http://schemas.microsoft.com/office/drawing/2014/main" id="{218F8A46-D8FB-7E40-B6A0-44F106B2B88D}"/>
              </a:ext>
            </a:extLst>
          </p:cNvPr>
          <p:cNvPicPr>
            <a:picLocks noChangeAspect="1"/>
          </p:cNvPicPr>
          <p:nvPr/>
        </p:nvPicPr>
        <p:blipFill>
          <a:blip r:embed="rId3"/>
          <a:stretch>
            <a:fillRect/>
          </a:stretch>
        </p:blipFill>
        <p:spPr>
          <a:xfrm>
            <a:off x="2146300" y="558268"/>
            <a:ext cx="7899400" cy="5295900"/>
          </a:xfrm>
          <a:prstGeom prst="rect">
            <a:avLst/>
          </a:prstGeom>
        </p:spPr>
      </p:pic>
    </p:spTree>
    <p:extLst>
      <p:ext uri="{BB962C8B-B14F-4D97-AF65-F5344CB8AC3E}">
        <p14:creationId xmlns:p14="http://schemas.microsoft.com/office/powerpoint/2010/main" val="20008025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659BB2-072A-1545-9C5E-9D6EFBA3B3ED}"/>
              </a:ext>
            </a:extLst>
          </p:cNvPr>
          <p:cNvSpPr>
            <a:spLocks noGrp="1"/>
          </p:cNvSpPr>
          <p:nvPr>
            <p:ph type="title"/>
          </p:nvPr>
        </p:nvSpPr>
        <p:spPr>
          <a:xfrm>
            <a:off x="628650" y="653118"/>
            <a:ext cx="7705384" cy="5217980"/>
          </a:xfrm>
        </p:spPr>
        <p:txBody>
          <a:bodyPr>
            <a:normAutofit fontScale="90000"/>
          </a:bodyPr>
          <a:lstStyle/>
          <a:p>
            <a:r>
              <a:rPr lang="da-DK" sz="4000" b="1" dirty="0"/>
              <a:t>3. scenarie (gruppeopgave):</a:t>
            </a:r>
            <a:br>
              <a:rPr lang="da-DK" sz="4000" b="1" dirty="0"/>
            </a:br>
            <a:br>
              <a:rPr lang="da-DK" sz="4000" b="1" dirty="0"/>
            </a:br>
            <a:r>
              <a:rPr lang="da-DK" sz="4000" dirty="0"/>
              <a:t>Bundskatten bliver helt afskaffet. </a:t>
            </a:r>
            <a:br>
              <a:rPr lang="da-DK" sz="4000" dirty="0"/>
            </a:br>
            <a:r>
              <a:rPr lang="da-DK" sz="4000" dirty="0"/>
              <a:t>- Hvordan påvirker det jeres husholdning?</a:t>
            </a:r>
            <a:br>
              <a:rPr lang="da-DK" sz="4000" dirty="0"/>
            </a:br>
            <a:r>
              <a:rPr lang="da-DK" sz="4000" dirty="0"/>
              <a:t>- Hvad gør I som husholdning?</a:t>
            </a:r>
            <a:br>
              <a:rPr lang="da-DK" sz="4000" dirty="0"/>
            </a:br>
            <a:r>
              <a:rPr lang="da-DK" sz="4000" dirty="0"/>
              <a:t>- Hvordan påvirker det samfundsøkonomien?</a:t>
            </a:r>
            <a:br>
              <a:rPr lang="da-DK" sz="4000" dirty="0"/>
            </a:br>
            <a:br>
              <a:rPr lang="da-DK" sz="4000" dirty="0"/>
            </a:br>
            <a:r>
              <a:rPr lang="da-DK" sz="4000" dirty="0"/>
              <a:t>Fælles opsamling på klassen</a:t>
            </a:r>
          </a:p>
        </p:txBody>
      </p:sp>
      <p:pic>
        <p:nvPicPr>
          <p:cNvPr id="4" name="Billede 3">
            <a:extLst>
              <a:ext uri="{FF2B5EF4-FFF2-40B4-BE49-F238E27FC236}">
                <a16:creationId xmlns:a16="http://schemas.microsoft.com/office/drawing/2014/main" id="{70CA0844-A067-6F40-AB8F-15E64DF5CB64}"/>
              </a:ext>
            </a:extLst>
          </p:cNvPr>
          <p:cNvPicPr>
            <a:picLocks noChangeAspect="1"/>
          </p:cNvPicPr>
          <p:nvPr/>
        </p:nvPicPr>
        <p:blipFill>
          <a:blip r:embed="rId2"/>
          <a:stretch/>
        </p:blipFill>
        <p:spPr>
          <a:xfrm>
            <a:off x="0" y="6204883"/>
            <a:ext cx="12192000" cy="713195"/>
          </a:xfrm>
          <a:prstGeom prst="rect">
            <a:avLst/>
          </a:prstGeom>
        </p:spPr>
      </p:pic>
      <p:pic>
        <p:nvPicPr>
          <p:cNvPr id="6" name="Billede 5">
            <a:extLst>
              <a:ext uri="{FF2B5EF4-FFF2-40B4-BE49-F238E27FC236}">
                <a16:creationId xmlns:a16="http://schemas.microsoft.com/office/drawing/2014/main" id="{80BFFABA-9F59-9346-B526-6A20FD835B7D}"/>
              </a:ext>
            </a:extLst>
          </p:cNvPr>
          <p:cNvPicPr>
            <a:picLocks noChangeAspect="1"/>
          </p:cNvPicPr>
          <p:nvPr/>
        </p:nvPicPr>
        <p:blipFill>
          <a:blip r:embed="rId3"/>
          <a:stretch>
            <a:fillRect/>
          </a:stretch>
        </p:blipFill>
        <p:spPr>
          <a:xfrm>
            <a:off x="8159152" y="122351"/>
            <a:ext cx="3567451" cy="3286125"/>
          </a:xfrm>
          <a:prstGeom prst="rect">
            <a:avLst/>
          </a:prstGeom>
        </p:spPr>
      </p:pic>
      <p:graphicFrame>
        <p:nvGraphicFramePr>
          <p:cNvPr id="10" name="Tabel 9">
            <a:extLst>
              <a:ext uri="{FF2B5EF4-FFF2-40B4-BE49-F238E27FC236}">
                <a16:creationId xmlns:a16="http://schemas.microsoft.com/office/drawing/2014/main" id="{6BA012A9-6E45-9549-8719-3641AD099A91}"/>
              </a:ext>
            </a:extLst>
          </p:cNvPr>
          <p:cNvGraphicFramePr>
            <a:graphicFrameLocks noGrp="1"/>
          </p:cNvGraphicFramePr>
          <p:nvPr>
            <p:extLst>
              <p:ext uri="{D42A27DB-BD31-4B8C-83A1-F6EECF244321}">
                <p14:modId xmlns:p14="http://schemas.microsoft.com/office/powerpoint/2010/main" val="3001635295"/>
              </p:ext>
            </p:extLst>
          </p:nvPr>
        </p:nvGraphicFramePr>
        <p:xfrm>
          <a:off x="7099272" y="3750732"/>
          <a:ext cx="4440929" cy="2426231"/>
        </p:xfrm>
        <a:graphic>
          <a:graphicData uri="http://schemas.openxmlformats.org/drawingml/2006/table">
            <a:tbl>
              <a:tblPr firstRow="1" firstCol="1" bandRow="1">
                <a:tableStyleId>{5C22544A-7EE6-4342-B048-85BDC9FD1C3A}</a:tableStyleId>
              </a:tblPr>
              <a:tblGrid>
                <a:gridCol w="1153488">
                  <a:extLst>
                    <a:ext uri="{9D8B030D-6E8A-4147-A177-3AD203B41FA5}">
                      <a16:colId xmlns:a16="http://schemas.microsoft.com/office/drawing/2014/main" val="2339095650"/>
                    </a:ext>
                  </a:extLst>
                </a:gridCol>
                <a:gridCol w="1720620">
                  <a:extLst>
                    <a:ext uri="{9D8B030D-6E8A-4147-A177-3AD203B41FA5}">
                      <a16:colId xmlns:a16="http://schemas.microsoft.com/office/drawing/2014/main" val="3793629897"/>
                    </a:ext>
                  </a:extLst>
                </a:gridCol>
                <a:gridCol w="1566821">
                  <a:extLst>
                    <a:ext uri="{9D8B030D-6E8A-4147-A177-3AD203B41FA5}">
                      <a16:colId xmlns:a16="http://schemas.microsoft.com/office/drawing/2014/main" val="2707974675"/>
                    </a:ext>
                  </a:extLst>
                </a:gridCol>
              </a:tblGrid>
              <a:tr h="485246">
                <a:tc>
                  <a:txBody>
                    <a:bodyPr/>
                    <a:lstStyle/>
                    <a:p>
                      <a:r>
                        <a:rPr lang="da-DK" sz="1000">
                          <a:effectLst/>
                        </a:rPr>
                        <a:t> </a:t>
                      </a:r>
                      <a:endParaRPr lang="da-DK" sz="1200">
                        <a:effectLst/>
                      </a:endParaRPr>
                    </a:p>
                    <a:p>
                      <a:r>
                        <a:rPr lang="da-DK" sz="1000">
                          <a:effectLst/>
                        </a:rPr>
                        <a:t> </a:t>
                      </a:r>
                      <a:endParaRPr lang="da-DK" sz="1200">
                        <a:effectLst/>
                      </a:endParaRPr>
                    </a:p>
                    <a:p>
                      <a:r>
                        <a:rPr lang="da-DK" sz="1000">
                          <a:effectLst/>
                        </a:rPr>
                        <a:t>Beskrivelser</a:t>
                      </a:r>
                      <a:endParaRPr lang="da-DK"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da-DK" sz="1000">
                          <a:effectLst/>
                        </a:rPr>
                        <a:t>UDGIFTER</a:t>
                      </a:r>
                      <a:endParaRPr lang="da-DK"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da-DK" sz="1000" dirty="0">
                          <a:effectLst/>
                        </a:rPr>
                        <a:t>INDTÆGTER</a:t>
                      </a:r>
                      <a:endParaRPr lang="da-DK"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43796391"/>
                  </a:ext>
                </a:extLst>
              </a:tr>
              <a:tr h="215665">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54534573"/>
                  </a:ext>
                </a:extLst>
              </a:tr>
              <a:tr h="215665">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94375121"/>
                  </a:ext>
                </a:extLst>
              </a:tr>
              <a:tr h="215665">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48445213"/>
                  </a:ext>
                </a:extLst>
              </a:tr>
              <a:tr h="215665">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79989475"/>
                  </a:ext>
                </a:extLst>
              </a:tr>
              <a:tr h="215665">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12448812"/>
                  </a:ext>
                </a:extLst>
              </a:tr>
              <a:tr h="215665">
                <a:tc>
                  <a:txBody>
                    <a:bodyPr/>
                    <a:lstStyle/>
                    <a:p>
                      <a:endParaRPr lang="da-DK" sz="1200" dirty="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31080960"/>
                  </a:ext>
                </a:extLst>
              </a:tr>
              <a:tr h="215665">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dirty="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89687002"/>
                  </a:ext>
                </a:extLst>
              </a:tr>
              <a:tr h="215665">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81119140"/>
                  </a:ext>
                </a:extLst>
              </a:tr>
              <a:tr h="215665">
                <a:tc>
                  <a:txBody>
                    <a:bodyPr/>
                    <a:lstStyle/>
                    <a:p>
                      <a:r>
                        <a:rPr lang="da-DK" sz="1000">
                          <a:effectLst/>
                        </a:rPr>
                        <a:t>I alt</a:t>
                      </a:r>
                      <a:endParaRPr lang="da-DK"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43585614"/>
                  </a:ext>
                </a:extLst>
              </a:tr>
            </a:tbl>
          </a:graphicData>
        </a:graphic>
      </p:graphicFrame>
      <p:pic>
        <p:nvPicPr>
          <p:cNvPr id="11" name="Billede 10">
            <a:extLst>
              <a:ext uri="{FF2B5EF4-FFF2-40B4-BE49-F238E27FC236}">
                <a16:creationId xmlns:a16="http://schemas.microsoft.com/office/drawing/2014/main" id="{2DD4B2B8-DFE5-6448-A1F7-5F1AEE21F6FD}"/>
              </a:ext>
            </a:extLst>
          </p:cNvPr>
          <p:cNvPicPr>
            <a:picLocks noChangeAspect="1"/>
          </p:cNvPicPr>
          <p:nvPr/>
        </p:nvPicPr>
        <p:blipFill>
          <a:blip r:embed="rId4"/>
          <a:stretch>
            <a:fillRect/>
          </a:stretch>
        </p:blipFill>
        <p:spPr>
          <a:xfrm>
            <a:off x="6657394" y="4459817"/>
            <a:ext cx="2662342" cy="1784882"/>
          </a:xfrm>
          <a:prstGeom prst="rect">
            <a:avLst/>
          </a:prstGeom>
        </p:spPr>
      </p:pic>
    </p:spTree>
    <p:extLst>
      <p:ext uri="{BB962C8B-B14F-4D97-AF65-F5344CB8AC3E}">
        <p14:creationId xmlns:p14="http://schemas.microsoft.com/office/powerpoint/2010/main" val="1531558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a:bodyPr>
          <a:lstStyle/>
          <a:p>
            <a:endParaRPr lang="da-DK" sz="6000" dirty="0"/>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a:xfrm>
            <a:off x="838200" y="1825625"/>
            <a:ext cx="10515600" cy="4212318"/>
          </a:xfrm>
        </p:spPr>
        <p:txBody>
          <a:bodyPr>
            <a:normAutofit/>
          </a:bodyPr>
          <a:lstStyle/>
          <a:p>
            <a:pPr marL="0" indent="0">
              <a:buNone/>
            </a:pPr>
            <a:endParaRPr lang="da-DK" sz="4000" i="1"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pic>
        <p:nvPicPr>
          <p:cNvPr id="5" name="Billede 4">
            <a:extLst>
              <a:ext uri="{FF2B5EF4-FFF2-40B4-BE49-F238E27FC236}">
                <a16:creationId xmlns:a16="http://schemas.microsoft.com/office/drawing/2014/main" id="{4571B781-4DFF-104E-BAB6-50AAE1FEDA1C}"/>
              </a:ext>
            </a:extLst>
          </p:cNvPr>
          <p:cNvPicPr>
            <a:picLocks noChangeAspect="1"/>
          </p:cNvPicPr>
          <p:nvPr/>
        </p:nvPicPr>
        <p:blipFill>
          <a:blip r:embed="rId3"/>
          <a:stretch>
            <a:fillRect/>
          </a:stretch>
        </p:blipFill>
        <p:spPr>
          <a:xfrm>
            <a:off x="3175000" y="143834"/>
            <a:ext cx="5486400" cy="5710334"/>
          </a:xfrm>
          <a:prstGeom prst="rect">
            <a:avLst/>
          </a:prstGeom>
        </p:spPr>
      </p:pic>
    </p:spTree>
    <p:extLst>
      <p:ext uri="{BB962C8B-B14F-4D97-AF65-F5344CB8AC3E}">
        <p14:creationId xmlns:p14="http://schemas.microsoft.com/office/powerpoint/2010/main" val="41269044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659BB2-072A-1545-9C5E-9D6EFBA3B3ED}"/>
              </a:ext>
            </a:extLst>
          </p:cNvPr>
          <p:cNvSpPr>
            <a:spLocks noGrp="1"/>
          </p:cNvSpPr>
          <p:nvPr>
            <p:ph type="title"/>
          </p:nvPr>
        </p:nvSpPr>
        <p:spPr>
          <a:xfrm>
            <a:off x="628650" y="653118"/>
            <a:ext cx="7705384" cy="5217980"/>
          </a:xfrm>
        </p:spPr>
        <p:txBody>
          <a:bodyPr>
            <a:normAutofit fontScale="90000"/>
          </a:bodyPr>
          <a:lstStyle/>
          <a:p>
            <a:r>
              <a:rPr lang="da-DK" sz="4000" b="1" dirty="0"/>
              <a:t>4. scenarie (gruppeopgave):</a:t>
            </a:r>
            <a:br>
              <a:rPr lang="da-DK" sz="4000" b="1" dirty="0"/>
            </a:br>
            <a:br>
              <a:rPr lang="da-DK" sz="4000" b="1" dirty="0"/>
            </a:br>
            <a:r>
              <a:rPr lang="da-DK" sz="4000" dirty="0"/>
              <a:t>Kommuneskatten stiger til 35%. </a:t>
            </a:r>
            <a:br>
              <a:rPr lang="da-DK" sz="4000" dirty="0"/>
            </a:br>
            <a:r>
              <a:rPr lang="da-DK" sz="4000" dirty="0"/>
              <a:t>- Hvordan påvirker det jeres husholdning?</a:t>
            </a:r>
            <a:br>
              <a:rPr lang="da-DK" sz="4000" dirty="0"/>
            </a:br>
            <a:r>
              <a:rPr lang="da-DK" sz="4000" dirty="0"/>
              <a:t>- Hvad gør I som husholdning?</a:t>
            </a:r>
            <a:br>
              <a:rPr lang="da-DK" sz="4000" dirty="0"/>
            </a:br>
            <a:r>
              <a:rPr lang="da-DK" sz="4000" dirty="0"/>
              <a:t>- Hvordan påvirker det samfundsøkonomien?</a:t>
            </a:r>
            <a:br>
              <a:rPr lang="da-DK" sz="4000" dirty="0"/>
            </a:br>
            <a:br>
              <a:rPr lang="da-DK" sz="4000" dirty="0"/>
            </a:br>
            <a:r>
              <a:rPr lang="da-DK" sz="4000" dirty="0"/>
              <a:t>Fælles opsamling på klassen</a:t>
            </a:r>
          </a:p>
        </p:txBody>
      </p:sp>
      <p:pic>
        <p:nvPicPr>
          <p:cNvPr id="4" name="Billede 3">
            <a:extLst>
              <a:ext uri="{FF2B5EF4-FFF2-40B4-BE49-F238E27FC236}">
                <a16:creationId xmlns:a16="http://schemas.microsoft.com/office/drawing/2014/main" id="{70CA0844-A067-6F40-AB8F-15E64DF5CB64}"/>
              </a:ext>
            </a:extLst>
          </p:cNvPr>
          <p:cNvPicPr>
            <a:picLocks noChangeAspect="1"/>
          </p:cNvPicPr>
          <p:nvPr/>
        </p:nvPicPr>
        <p:blipFill>
          <a:blip r:embed="rId2"/>
          <a:stretch/>
        </p:blipFill>
        <p:spPr>
          <a:xfrm>
            <a:off x="0" y="6204883"/>
            <a:ext cx="12192000" cy="713195"/>
          </a:xfrm>
          <a:prstGeom prst="rect">
            <a:avLst/>
          </a:prstGeom>
        </p:spPr>
      </p:pic>
      <p:pic>
        <p:nvPicPr>
          <p:cNvPr id="6" name="Billede 5">
            <a:extLst>
              <a:ext uri="{FF2B5EF4-FFF2-40B4-BE49-F238E27FC236}">
                <a16:creationId xmlns:a16="http://schemas.microsoft.com/office/drawing/2014/main" id="{80BFFABA-9F59-9346-B526-6A20FD835B7D}"/>
              </a:ext>
            </a:extLst>
          </p:cNvPr>
          <p:cNvPicPr>
            <a:picLocks noChangeAspect="1"/>
          </p:cNvPicPr>
          <p:nvPr/>
        </p:nvPicPr>
        <p:blipFill>
          <a:blip r:embed="rId3"/>
          <a:stretch>
            <a:fillRect/>
          </a:stretch>
        </p:blipFill>
        <p:spPr>
          <a:xfrm>
            <a:off x="8159152" y="122351"/>
            <a:ext cx="3567451" cy="3286125"/>
          </a:xfrm>
          <a:prstGeom prst="rect">
            <a:avLst/>
          </a:prstGeom>
        </p:spPr>
      </p:pic>
      <p:graphicFrame>
        <p:nvGraphicFramePr>
          <p:cNvPr id="9" name="Tabel 8">
            <a:extLst>
              <a:ext uri="{FF2B5EF4-FFF2-40B4-BE49-F238E27FC236}">
                <a16:creationId xmlns:a16="http://schemas.microsoft.com/office/drawing/2014/main" id="{3E7ABBEE-7D7F-3642-9282-D44D9311804D}"/>
              </a:ext>
            </a:extLst>
          </p:cNvPr>
          <p:cNvGraphicFramePr>
            <a:graphicFrameLocks noGrp="1"/>
          </p:cNvGraphicFramePr>
          <p:nvPr>
            <p:extLst>
              <p:ext uri="{D42A27DB-BD31-4B8C-83A1-F6EECF244321}">
                <p14:modId xmlns:p14="http://schemas.microsoft.com/office/powerpoint/2010/main" val="2191913660"/>
              </p:ext>
            </p:extLst>
          </p:nvPr>
        </p:nvGraphicFramePr>
        <p:xfrm>
          <a:off x="7099272" y="3750732"/>
          <a:ext cx="4440929" cy="2426231"/>
        </p:xfrm>
        <a:graphic>
          <a:graphicData uri="http://schemas.openxmlformats.org/drawingml/2006/table">
            <a:tbl>
              <a:tblPr firstRow="1" firstCol="1" bandRow="1">
                <a:tableStyleId>{5C22544A-7EE6-4342-B048-85BDC9FD1C3A}</a:tableStyleId>
              </a:tblPr>
              <a:tblGrid>
                <a:gridCol w="1153488">
                  <a:extLst>
                    <a:ext uri="{9D8B030D-6E8A-4147-A177-3AD203B41FA5}">
                      <a16:colId xmlns:a16="http://schemas.microsoft.com/office/drawing/2014/main" val="2339095650"/>
                    </a:ext>
                  </a:extLst>
                </a:gridCol>
                <a:gridCol w="1720620">
                  <a:extLst>
                    <a:ext uri="{9D8B030D-6E8A-4147-A177-3AD203B41FA5}">
                      <a16:colId xmlns:a16="http://schemas.microsoft.com/office/drawing/2014/main" val="3793629897"/>
                    </a:ext>
                  </a:extLst>
                </a:gridCol>
                <a:gridCol w="1566821">
                  <a:extLst>
                    <a:ext uri="{9D8B030D-6E8A-4147-A177-3AD203B41FA5}">
                      <a16:colId xmlns:a16="http://schemas.microsoft.com/office/drawing/2014/main" val="2707974675"/>
                    </a:ext>
                  </a:extLst>
                </a:gridCol>
              </a:tblGrid>
              <a:tr h="485246">
                <a:tc>
                  <a:txBody>
                    <a:bodyPr/>
                    <a:lstStyle/>
                    <a:p>
                      <a:r>
                        <a:rPr lang="da-DK" sz="1000">
                          <a:effectLst/>
                        </a:rPr>
                        <a:t> </a:t>
                      </a:r>
                      <a:endParaRPr lang="da-DK" sz="1200">
                        <a:effectLst/>
                      </a:endParaRPr>
                    </a:p>
                    <a:p>
                      <a:r>
                        <a:rPr lang="da-DK" sz="1000">
                          <a:effectLst/>
                        </a:rPr>
                        <a:t> </a:t>
                      </a:r>
                      <a:endParaRPr lang="da-DK" sz="1200">
                        <a:effectLst/>
                      </a:endParaRPr>
                    </a:p>
                    <a:p>
                      <a:r>
                        <a:rPr lang="da-DK" sz="1000">
                          <a:effectLst/>
                        </a:rPr>
                        <a:t>Beskrivelser</a:t>
                      </a:r>
                      <a:endParaRPr lang="da-DK"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da-DK" sz="1000">
                          <a:effectLst/>
                        </a:rPr>
                        <a:t>UDGIFTER</a:t>
                      </a:r>
                      <a:endParaRPr lang="da-DK"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da-DK" sz="1000" dirty="0">
                          <a:effectLst/>
                        </a:rPr>
                        <a:t>INDTÆGTER</a:t>
                      </a:r>
                      <a:endParaRPr lang="da-DK"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43796391"/>
                  </a:ext>
                </a:extLst>
              </a:tr>
              <a:tr h="215665">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54534573"/>
                  </a:ext>
                </a:extLst>
              </a:tr>
              <a:tr h="215665">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94375121"/>
                  </a:ext>
                </a:extLst>
              </a:tr>
              <a:tr h="215665">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48445213"/>
                  </a:ext>
                </a:extLst>
              </a:tr>
              <a:tr h="215665">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79989475"/>
                  </a:ext>
                </a:extLst>
              </a:tr>
              <a:tr h="215665">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12448812"/>
                  </a:ext>
                </a:extLst>
              </a:tr>
              <a:tr h="215665">
                <a:tc>
                  <a:txBody>
                    <a:bodyPr/>
                    <a:lstStyle/>
                    <a:p>
                      <a:endParaRPr lang="da-DK" sz="1200" dirty="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31080960"/>
                  </a:ext>
                </a:extLst>
              </a:tr>
              <a:tr h="215665">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dirty="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89687002"/>
                  </a:ext>
                </a:extLst>
              </a:tr>
              <a:tr h="215665">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81119140"/>
                  </a:ext>
                </a:extLst>
              </a:tr>
              <a:tr h="215665">
                <a:tc>
                  <a:txBody>
                    <a:bodyPr/>
                    <a:lstStyle/>
                    <a:p>
                      <a:r>
                        <a:rPr lang="da-DK" sz="1000">
                          <a:effectLst/>
                        </a:rPr>
                        <a:t>I alt</a:t>
                      </a:r>
                      <a:endParaRPr lang="da-DK"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43585614"/>
                  </a:ext>
                </a:extLst>
              </a:tr>
            </a:tbl>
          </a:graphicData>
        </a:graphic>
      </p:graphicFrame>
      <p:pic>
        <p:nvPicPr>
          <p:cNvPr id="10" name="Billede 9">
            <a:extLst>
              <a:ext uri="{FF2B5EF4-FFF2-40B4-BE49-F238E27FC236}">
                <a16:creationId xmlns:a16="http://schemas.microsoft.com/office/drawing/2014/main" id="{44477BEA-697C-0848-8C0C-1C0AC2C121F0}"/>
              </a:ext>
            </a:extLst>
          </p:cNvPr>
          <p:cNvPicPr>
            <a:picLocks noChangeAspect="1"/>
          </p:cNvPicPr>
          <p:nvPr/>
        </p:nvPicPr>
        <p:blipFill>
          <a:blip r:embed="rId4"/>
          <a:stretch>
            <a:fillRect/>
          </a:stretch>
        </p:blipFill>
        <p:spPr>
          <a:xfrm>
            <a:off x="6657394" y="4459817"/>
            <a:ext cx="2662342" cy="1784882"/>
          </a:xfrm>
          <a:prstGeom prst="rect">
            <a:avLst/>
          </a:prstGeom>
        </p:spPr>
      </p:pic>
    </p:spTree>
    <p:extLst>
      <p:ext uri="{BB962C8B-B14F-4D97-AF65-F5344CB8AC3E}">
        <p14:creationId xmlns:p14="http://schemas.microsoft.com/office/powerpoint/2010/main" val="6062314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a:bodyPr>
          <a:lstStyle/>
          <a:p>
            <a:r>
              <a:rPr lang="da-DK" sz="6000" dirty="0"/>
              <a:t>Progressiv beskatning og flad skat</a:t>
            </a:r>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p:txBody>
          <a:bodyPr/>
          <a:lstStyle/>
          <a:p>
            <a:pPr marL="0" indent="0">
              <a:buNone/>
            </a:pPr>
            <a:r>
              <a:rPr lang="da-DK" dirty="0"/>
              <a:t>Topskatten betyder, at vi i Danmark har en omfordeling fra rigere danskere til fattigere danskere. </a:t>
            </a:r>
          </a:p>
          <a:p>
            <a:pPr marL="0" indent="0">
              <a:buNone/>
            </a:pPr>
            <a:r>
              <a:rPr lang="da-DK" dirty="0"/>
              <a:t>Det kaldes populært for </a:t>
            </a:r>
            <a:r>
              <a:rPr lang="da-DK" b="1" dirty="0"/>
              <a:t>”Robin Hood-princippet”</a:t>
            </a:r>
            <a:r>
              <a:rPr lang="da-DK" dirty="0"/>
              <a:t> eller en </a:t>
            </a:r>
            <a:r>
              <a:rPr lang="da-DK" b="1" i="1" dirty="0"/>
              <a:t>progressiv beskatning</a:t>
            </a:r>
            <a:r>
              <a:rPr lang="da-DK" i="1" dirty="0"/>
              <a:t>, </a:t>
            </a:r>
            <a:r>
              <a:rPr lang="da-DK" dirty="0"/>
              <a:t>fordi man betaler en større procentdel af ens indkomst, jo mere man tjener. </a:t>
            </a:r>
          </a:p>
          <a:p>
            <a:pPr marL="0" indent="0">
              <a:buNone/>
            </a:pPr>
            <a:r>
              <a:rPr lang="da-DK" dirty="0"/>
              <a:t>Alternativet til en progressiv beskatning er en </a:t>
            </a:r>
            <a:r>
              <a:rPr lang="da-DK" b="1" i="1" dirty="0"/>
              <a:t>flad skat</a:t>
            </a:r>
            <a:r>
              <a:rPr lang="da-DK" i="1" dirty="0"/>
              <a:t>, </a:t>
            </a:r>
            <a:r>
              <a:rPr lang="da-DK" dirty="0"/>
              <a:t>hvor alle indkomster betaler præcis den samme procentdel af deres indkomst i skat. </a:t>
            </a:r>
            <a:endParaRPr lang="da-DK" sz="4000" dirty="0"/>
          </a:p>
          <a:p>
            <a:pPr marL="0" indent="0">
              <a:buNone/>
            </a:pPr>
            <a:endParaRPr lang="da-DK" sz="4000" i="1"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41024980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659BB2-072A-1545-9C5E-9D6EFBA3B3ED}"/>
              </a:ext>
            </a:extLst>
          </p:cNvPr>
          <p:cNvSpPr>
            <a:spLocks noGrp="1"/>
          </p:cNvSpPr>
          <p:nvPr>
            <p:ph type="title"/>
          </p:nvPr>
        </p:nvSpPr>
        <p:spPr>
          <a:xfrm>
            <a:off x="628650" y="653118"/>
            <a:ext cx="7705384" cy="5217980"/>
          </a:xfrm>
        </p:spPr>
        <p:txBody>
          <a:bodyPr>
            <a:normAutofit fontScale="90000"/>
          </a:bodyPr>
          <a:lstStyle/>
          <a:p>
            <a:r>
              <a:rPr lang="da-DK" sz="4000" b="1" dirty="0"/>
              <a:t>5. scenarie (gruppeopgave):</a:t>
            </a:r>
            <a:br>
              <a:rPr lang="da-DK" sz="4000" b="1" dirty="0"/>
            </a:br>
            <a:br>
              <a:rPr lang="da-DK" sz="4000" b="1" dirty="0"/>
            </a:br>
            <a:r>
              <a:rPr lang="da-DK" sz="4000" dirty="0"/>
              <a:t>En af jer får lønforhøjelse og tjener nu 700.000 om året. </a:t>
            </a:r>
            <a:br>
              <a:rPr lang="da-DK" sz="4000" dirty="0"/>
            </a:br>
            <a:r>
              <a:rPr lang="da-DK" sz="4000" dirty="0"/>
              <a:t>- Hvordan påvirker det jeres husholdning?</a:t>
            </a:r>
            <a:br>
              <a:rPr lang="da-DK" sz="4000" dirty="0"/>
            </a:br>
            <a:r>
              <a:rPr lang="da-DK" sz="4000" dirty="0"/>
              <a:t>- Hvad gør I som husholdning?</a:t>
            </a:r>
            <a:br>
              <a:rPr lang="da-DK" sz="4000" dirty="0"/>
            </a:br>
            <a:r>
              <a:rPr lang="da-DK" sz="4000" dirty="0"/>
              <a:t>- Hvordan påvirker det samfundsøkonomien?</a:t>
            </a:r>
            <a:br>
              <a:rPr lang="da-DK" sz="4000" dirty="0"/>
            </a:br>
            <a:br>
              <a:rPr lang="da-DK" sz="4000" dirty="0"/>
            </a:br>
            <a:r>
              <a:rPr lang="da-DK" sz="4000" dirty="0"/>
              <a:t>Fælles opsamling på klassen</a:t>
            </a:r>
          </a:p>
        </p:txBody>
      </p:sp>
      <p:pic>
        <p:nvPicPr>
          <p:cNvPr id="4" name="Billede 3">
            <a:extLst>
              <a:ext uri="{FF2B5EF4-FFF2-40B4-BE49-F238E27FC236}">
                <a16:creationId xmlns:a16="http://schemas.microsoft.com/office/drawing/2014/main" id="{70CA0844-A067-6F40-AB8F-15E64DF5CB64}"/>
              </a:ext>
            </a:extLst>
          </p:cNvPr>
          <p:cNvPicPr>
            <a:picLocks noChangeAspect="1"/>
          </p:cNvPicPr>
          <p:nvPr/>
        </p:nvPicPr>
        <p:blipFill>
          <a:blip r:embed="rId2"/>
          <a:stretch/>
        </p:blipFill>
        <p:spPr>
          <a:xfrm>
            <a:off x="0" y="6204883"/>
            <a:ext cx="12192000" cy="713195"/>
          </a:xfrm>
          <a:prstGeom prst="rect">
            <a:avLst/>
          </a:prstGeom>
        </p:spPr>
      </p:pic>
      <p:pic>
        <p:nvPicPr>
          <p:cNvPr id="6" name="Billede 5">
            <a:extLst>
              <a:ext uri="{FF2B5EF4-FFF2-40B4-BE49-F238E27FC236}">
                <a16:creationId xmlns:a16="http://schemas.microsoft.com/office/drawing/2014/main" id="{80BFFABA-9F59-9346-B526-6A20FD835B7D}"/>
              </a:ext>
            </a:extLst>
          </p:cNvPr>
          <p:cNvPicPr>
            <a:picLocks noChangeAspect="1"/>
          </p:cNvPicPr>
          <p:nvPr/>
        </p:nvPicPr>
        <p:blipFill>
          <a:blip r:embed="rId3"/>
          <a:stretch>
            <a:fillRect/>
          </a:stretch>
        </p:blipFill>
        <p:spPr>
          <a:xfrm>
            <a:off x="8159152" y="122351"/>
            <a:ext cx="3567451" cy="3286125"/>
          </a:xfrm>
          <a:prstGeom prst="rect">
            <a:avLst/>
          </a:prstGeom>
        </p:spPr>
      </p:pic>
      <p:graphicFrame>
        <p:nvGraphicFramePr>
          <p:cNvPr id="9" name="Tabel 8">
            <a:extLst>
              <a:ext uri="{FF2B5EF4-FFF2-40B4-BE49-F238E27FC236}">
                <a16:creationId xmlns:a16="http://schemas.microsoft.com/office/drawing/2014/main" id="{876DA59A-7676-7642-9DAD-4E17301141F8}"/>
              </a:ext>
            </a:extLst>
          </p:cNvPr>
          <p:cNvGraphicFramePr>
            <a:graphicFrameLocks noGrp="1"/>
          </p:cNvGraphicFramePr>
          <p:nvPr>
            <p:extLst>
              <p:ext uri="{D42A27DB-BD31-4B8C-83A1-F6EECF244321}">
                <p14:modId xmlns:p14="http://schemas.microsoft.com/office/powerpoint/2010/main" val="2191913660"/>
              </p:ext>
            </p:extLst>
          </p:nvPr>
        </p:nvGraphicFramePr>
        <p:xfrm>
          <a:off x="7099272" y="3750732"/>
          <a:ext cx="4440929" cy="2426231"/>
        </p:xfrm>
        <a:graphic>
          <a:graphicData uri="http://schemas.openxmlformats.org/drawingml/2006/table">
            <a:tbl>
              <a:tblPr firstRow="1" firstCol="1" bandRow="1">
                <a:tableStyleId>{5C22544A-7EE6-4342-B048-85BDC9FD1C3A}</a:tableStyleId>
              </a:tblPr>
              <a:tblGrid>
                <a:gridCol w="1153488">
                  <a:extLst>
                    <a:ext uri="{9D8B030D-6E8A-4147-A177-3AD203B41FA5}">
                      <a16:colId xmlns:a16="http://schemas.microsoft.com/office/drawing/2014/main" val="2339095650"/>
                    </a:ext>
                  </a:extLst>
                </a:gridCol>
                <a:gridCol w="1720620">
                  <a:extLst>
                    <a:ext uri="{9D8B030D-6E8A-4147-A177-3AD203B41FA5}">
                      <a16:colId xmlns:a16="http://schemas.microsoft.com/office/drawing/2014/main" val="3793629897"/>
                    </a:ext>
                  </a:extLst>
                </a:gridCol>
                <a:gridCol w="1566821">
                  <a:extLst>
                    <a:ext uri="{9D8B030D-6E8A-4147-A177-3AD203B41FA5}">
                      <a16:colId xmlns:a16="http://schemas.microsoft.com/office/drawing/2014/main" val="2707974675"/>
                    </a:ext>
                  </a:extLst>
                </a:gridCol>
              </a:tblGrid>
              <a:tr h="485246">
                <a:tc>
                  <a:txBody>
                    <a:bodyPr/>
                    <a:lstStyle/>
                    <a:p>
                      <a:r>
                        <a:rPr lang="da-DK" sz="1000">
                          <a:effectLst/>
                        </a:rPr>
                        <a:t> </a:t>
                      </a:r>
                      <a:endParaRPr lang="da-DK" sz="1200">
                        <a:effectLst/>
                      </a:endParaRPr>
                    </a:p>
                    <a:p>
                      <a:r>
                        <a:rPr lang="da-DK" sz="1000">
                          <a:effectLst/>
                        </a:rPr>
                        <a:t> </a:t>
                      </a:r>
                      <a:endParaRPr lang="da-DK" sz="1200">
                        <a:effectLst/>
                      </a:endParaRPr>
                    </a:p>
                    <a:p>
                      <a:r>
                        <a:rPr lang="da-DK" sz="1000">
                          <a:effectLst/>
                        </a:rPr>
                        <a:t>Beskrivelser</a:t>
                      </a:r>
                      <a:endParaRPr lang="da-DK"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da-DK" sz="1000">
                          <a:effectLst/>
                        </a:rPr>
                        <a:t>UDGIFTER</a:t>
                      </a:r>
                      <a:endParaRPr lang="da-DK"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da-DK" sz="1000" dirty="0">
                          <a:effectLst/>
                        </a:rPr>
                        <a:t>INDTÆGTER</a:t>
                      </a:r>
                      <a:endParaRPr lang="da-DK"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43796391"/>
                  </a:ext>
                </a:extLst>
              </a:tr>
              <a:tr h="215665">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54534573"/>
                  </a:ext>
                </a:extLst>
              </a:tr>
              <a:tr h="215665">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94375121"/>
                  </a:ext>
                </a:extLst>
              </a:tr>
              <a:tr h="215665">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48445213"/>
                  </a:ext>
                </a:extLst>
              </a:tr>
              <a:tr h="215665">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79989475"/>
                  </a:ext>
                </a:extLst>
              </a:tr>
              <a:tr h="215665">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12448812"/>
                  </a:ext>
                </a:extLst>
              </a:tr>
              <a:tr h="215665">
                <a:tc>
                  <a:txBody>
                    <a:bodyPr/>
                    <a:lstStyle/>
                    <a:p>
                      <a:endParaRPr lang="da-DK" sz="1200" dirty="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31080960"/>
                  </a:ext>
                </a:extLst>
              </a:tr>
              <a:tr h="215665">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dirty="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89687002"/>
                  </a:ext>
                </a:extLst>
              </a:tr>
              <a:tr h="215665">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81119140"/>
                  </a:ext>
                </a:extLst>
              </a:tr>
              <a:tr h="215665">
                <a:tc>
                  <a:txBody>
                    <a:bodyPr/>
                    <a:lstStyle/>
                    <a:p>
                      <a:r>
                        <a:rPr lang="da-DK" sz="1000">
                          <a:effectLst/>
                        </a:rPr>
                        <a:t>I alt</a:t>
                      </a:r>
                      <a:endParaRPr lang="da-DK"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43585614"/>
                  </a:ext>
                </a:extLst>
              </a:tr>
            </a:tbl>
          </a:graphicData>
        </a:graphic>
      </p:graphicFrame>
      <p:pic>
        <p:nvPicPr>
          <p:cNvPr id="10" name="Billede 9">
            <a:extLst>
              <a:ext uri="{FF2B5EF4-FFF2-40B4-BE49-F238E27FC236}">
                <a16:creationId xmlns:a16="http://schemas.microsoft.com/office/drawing/2014/main" id="{E98D3E17-3EBC-F74E-A40B-4D603B5A3733}"/>
              </a:ext>
            </a:extLst>
          </p:cNvPr>
          <p:cNvPicPr>
            <a:picLocks noChangeAspect="1"/>
          </p:cNvPicPr>
          <p:nvPr/>
        </p:nvPicPr>
        <p:blipFill>
          <a:blip r:embed="rId4"/>
          <a:stretch>
            <a:fillRect/>
          </a:stretch>
        </p:blipFill>
        <p:spPr>
          <a:xfrm>
            <a:off x="6657394" y="4459817"/>
            <a:ext cx="2662342" cy="1784882"/>
          </a:xfrm>
          <a:prstGeom prst="rect">
            <a:avLst/>
          </a:prstGeom>
        </p:spPr>
      </p:pic>
    </p:spTree>
    <p:extLst>
      <p:ext uri="{BB962C8B-B14F-4D97-AF65-F5344CB8AC3E}">
        <p14:creationId xmlns:p14="http://schemas.microsoft.com/office/powerpoint/2010/main" val="29676169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659BB2-072A-1545-9C5E-9D6EFBA3B3ED}"/>
              </a:ext>
            </a:extLst>
          </p:cNvPr>
          <p:cNvSpPr>
            <a:spLocks noGrp="1"/>
          </p:cNvSpPr>
          <p:nvPr>
            <p:ph type="title"/>
          </p:nvPr>
        </p:nvSpPr>
        <p:spPr>
          <a:xfrm>
            <a:off x="628650" y="653118"/>
            <a:ext cx="7705384" cy="5217980"/>
          </a:xfrm>
        </p:spPr>
        <p:txBody>
          <a:bodyPr>
            <a:normAutofit fontScale="90000"/>
          </a:bodyPr>
          <a:lstStyle/>
          <a:p>
            <a:r>
              <a:rPr lang="da-DK" sz="4000" b="1" dirty="0"/>
              <a:t>6. scenarie (gruppeopgave):</a:t>
            </a:r>
            <a:br>
              <a:rPr lang="da-DK" sz="4000" b="1" dirty="0"/>
            </a:br>
            <a:br>
              <a:rPr lang="da-DK" sz="4000" b="1" dirty="0"/>
            </a:br>
            <a:r>
              <a:rPr lang="da-DK" sz="4000" dirty="0"/>
              <a:t>Der bliver indført en flad skat på 40%. </a:t>
            </a:r>
            <a:br>
              <a:rPr lang="da-DK" sz="4000" dirty="0"/>
            </a:br>
            <a:r>
              <a:rPr lang="da-DK" sz="4000" dirty="0"/>
              <a:t>- Hvordan påvirker det jeres husholdning?</a:t>
            </a:r>
            <a:br>
              <a:rPr lang="da-DK" sz="4000" dirty="0"/>
            </a:br>
            <a:r>
              <a:rPr lang="da-DK" sz="4000" dirty="0"/>
              <a:t>- Hvad gør I som husholdning?</a:t>
            </a:r>
            <a:br>
              <a:rPr lang="da-DK" sz="4000" dirty="0"/>
            </a:br>
            <a:r>
              <a:rPr lang="da-DK" sz="4000" dirty="0"/>
              <a:t>- Hvordan påvirker det samfundsøkonomien?</a:t>
            </a:r>
            <a:br>
              <a:rPr lang="da-DK" sz="4000" dirty="0"/>
            </a:br>
            <a:br>
              <a:rPr lang="da-DK" sz="4000" dirty="0"/>
            </a:br>
            <a:r>
              <a:rPr lang="da-DK" sz="4000" dirty="0"/>
              <a:t>Fælles opsamling på klassen</a:t>
            </a:r>
          </a:p>
        </p:txBody>
      </p:sp>
      <p:pic>
        <p:nvPicPr>
          <p:cNvPr id="4" name="Billede 3">
            <a:extLst>
              <a:ext uri="{FF2B5EF4-FFF2-40B4-BE49-F238E27FC236}">
                <a16:creationId xmlns:a16="http://schemas.microsoft.com/office/drawing/2014/main" id="{70CA0844-A067-6F40-AB8F-15E64DF5CB64}"/>
              </a:ext>
            </a:extLst>
          </p:cNvPr>
          <p:cNvPicPr>
            <a:picLocks noChangeAspect="1"/>
          </p:cNvPicPr>
          <p:nvPr/>
        </p:nvPicPr>
        <p:blipFill>
          <a:blip r:embed="rId2"/>
          <a:stretch/>
        </p:blipFill>
        <p:spPr>
          <a:xfrm>
            <a:off x="0" y="6204883"/>
            <a:ext cx="12192000" cy="713195"/>
          </a:xfrm>
          <a:prstGeom prst="rect">
            <a:avLst/>
          </a:prstGeom>
        </p:spPr>
      </p:pic>
      <p:pic>
        <p:nvPicPr>
          <p:cNvPr id="6" name="Billede 5">
            <a:extLst>
              <a:ext uri="{FF2B5EF4-FFF2-40B4-BE49-F238E27FC236}">
                <a16:creationId xmlns:a16="http://schemas.microsoft.com/office/drawing/2014/main" id="{80BFFABA-9F59-9346-B526-6A20FD835B7D}"/>
              </a:ext>
            </a:extLst>
          </p:cNvPr>
          <p:cNvPicPr>
            <a:picLocks noChangeAspect="1"/>
          </p:cNvPicPr>
          <p:nvPr/>
        </p:nvPicPr>
        <p:blipFill>
          <a:blip r:embed="rId3"/>
          <a:stretch>
            <a:fillRect/>
          </a:stretch>
        </p:blipFill>
        <p:spPr>
          <a:xfrm>
            <a:off x="8159152" y="122351"/>
            <a:ext cx="3567451" cy="3286125"/>
          </a:xfrm>
          <a:prstGeom prst="rect">
            <a:avLst/>
          </a:prstGeom>
        </p:spPr>
      </p:pic>
      <p:graphicFrame>
        <p:nvGraphicFramePr>
          <p:cNvPr id="9" name="Tabel 8">
            <a:extLst>
              <a:ext uri="{FF2B5EF4-FFF2-40B4-BE49-F238E27FC236}">
                <a16:creationId xmlns:a16="http://schemas.microsoft.com/office/drawing/2014/main" id="{E50DD57C-1BF8-8C48-8509-FB41F174B10B}"/>
              </a:ext>
            </a:extLst>
          </p:cNvPr>
          <p:cNvGraphicFramePr>
            <a:graphicFrameLocks noGrp="1"/>
          </p:cNvGraphicFramePr>
          <p:nvPr>
            <p:extLst>
              <p:ext uri="{D42A27DB-BD31-4B8C-83A1-F6EECF244321}">
                <p14:modId xmlns:p14="http://schemas.microsoft.com/office/powerpoint/2010/main" val="2191913660"/>
              </p:ext>
            </p:extLst>
          </p:nvPr>
        </p:nvGraphicFramePr>
        <p:xfrm>
          <a:off x="7099272" y="3750732"/>
          <a:ext cx="4440929" cy="2426231"/>
        </p:xfrm>
        <a:graphic>
          <a:graphicData uri="http://schemas.openxmlformats.org/drawingml/2006/table">
            <a:tbl>
              <a:tblPr firstRow="1" firstCol="1" bandRow="1">
                <a:tableStyleId>{5C22544A-7EE6-4342-B048-85BDC9FD1C3A}</a:tableStyleId>
              </a:tblPr>
              <a:tblGrid>
                <a:gridCol w="1153488">
                  <a:extLst>
                    <a:ext uri="{9D8B030D-6E8A-4147-A177-3AD203B41FA5}">
                      <a16:colId xmlns:a16="http://schemas.microsoft.com/office/drawing/2014/main" val="2339095650"/>
                    </a:ext>
                  </a:extLst>
                </a:gridCol>
                <a:gridCol w="1720620">
                  <a:extLst>
                    <a:ext uri="{9D8B030D-6E8A-4147-A177-3AD203B41FA5}">
                      <a16:colId xmlns:a16="http://schemas.microsoft.com/office/drawing/2014/main" val="3793629897"/>
                    </a:ext>
                  </a:extLst>
                </a:gridCol>
                <a:gridCol w="1566821">
                  <a:extLst>
                    <a:ext uri="{9D8B030D-6E8A-4147-A177-3AD203B41FA5}">
                      <a16:colId xmlns:a16="http://schemas.microsoft.com/office/drawing/2014/main" val="2707974675"/>
                    </a:ext>
                  </a:extLst>
                </a:gridCol>
              </a:tblGrid>
              <a:tr h="485246">
                <a:tc>
                  <a:txBody>
                    <a:bodyPr/>
                    <a:lstStyle/>
                    <a:p>
                      <a:r>
                        <a:rPr lang="da-DK" sz="1000">
                          <a:effectLst/>
                        </a:rPr>
                        <a:t> </a:t>
                      </a:r>
                      <a:endParaRPr lang="da-DK" sz="1200">
                        <a:effectLst/>
                      </a:endParaRPr>
                    </a:p>
                    <a:p>
                      <a:r>
                        <a:rPr lang="da-DK" sz="1000">
                          <a:effectLst/>
                        </a:rPr>
                        <a:t> </a:t>
                      </a:r>
                      <a:endParaRPr lang="da-DK" sz="1200">
                        <a:effectLst/>
                      </a:endParaRPr>
                    </a:p>
                    <a:p>
                      <a:r>
                        <a:rPr lang="da-DK" sz="1000">
                          <a:effectLst/>
                        </a:rPr>
                        <a:t>Beskrivelser</a:t>
                      </a:r>
                      <a:endParaRPr lang="da-DK"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da-DK" sz="1000">
                          <a:effectLst/>
                        </a:rPr>
                        <a:t>UDGIFTER</a:t>
                      </a:r>
                      <a:endParaRPr lang="da-DK"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da-DK" sz="1000" dirty="0">
                          <a:effectLst/>
                        </a:rPr>
                        <a:t>INDTÆGTER</a:t>
                      </a:r>
                      <a:endParaRPr lang="da-DK"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43796391"/>
                  </a:ext>
                </a:extLst>
              </a:tr>
              <a:tr h="215665">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54534573"/>
                  </a:ext>
                </a:extLst>
              </a:tr>
              <a:tr h="215665">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94375121"/>
                  </a:ext>
                </a:extLst>
              </a:tr>
              <a:tr h="215665">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48445213"/>
                  </a:ext>
                </a:extLst>
              </a:tr>
              <a:tr h="215665">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79989475"/>
                  </a:ext>
                </a:extLst>
              </a:tr>
              <a:tr h="215665">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12448812"/>
                  </a:ext>
                </a:extLst>
              </a:tr>
              <a:tr h="215665">
                <a:tc>
                  <a:txBody>
                    <a:bodyPr/>
                    <a:lstStyle/>
                    <a:p>
                      <a:endParaRPr lang="da-DK" sz="1200" dirty="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31080960"/>
                  </a:ext>
                </a:extLst>
              </a:tr>
              <a:tr h="215665">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dirty="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89687002"/>
                  </a:ext>
                </a:extLst>
              </a:tr>
              <a:tr h="215665">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81119140"/>
                  </a:ext>
                </a:extLst>
              </a:tr>
              <a:tr h="215665">
                <a:tc>
                  <a:txBody>
                    <a:bodyPr/>
                    <a:lstStyle/>
                    <a:p>
                      <a:r>
                        <a:rPr lang="da-DK" sz="1000">
                          <a:effectLst/>
                        </a:rPr>
                        <a:t>I alt</a:t>
                      </a:r>
                      <a:endParaRPr lang="da-DK"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da-DK"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da-DK" sz="12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43585614"/>
                  </a:ext>
                </a:extLst>
              </a:tr>
            </a:tbl>
          </a:graphicData>
        </a:graphic>
      </p:graphicFrame>
      <p:pic>
        <p:nvPicPr>
          <p:cNvPr id="10" name="Billede 9">
            <a:extLst>
              <a:ext uri="{FF2B5EF4-FFF2-40B4-BE49-F238E27FC236}">
                <a16:creationId xmlns:a16="http://schemas.microsoft.com/office/drawing/2014/main" id="{8C42FF17-A329-5B48-A080-09BF6C92129C}"/>
              </a:ext>
            </a:extLst>
          </p:cNvPr>
          <p:cNvPicPr>
            <a:picLocks noChangeAspect="1"/>
          </p:cNvPicPr>
          <p:nvPr/>
        </p:nvPicPr>
        <p:blipFill>
          <a:blip r:embed="rId4"/>
          <a:stretch>
            <a:fillRect/>
          </a:stretch>
        </p:blipFill>
        <p:spPr>
          <a:xfrm>
            <a:off x="6657394" y="4459817"/>
            <a:ext cx="2662342" cy="1784882"/>
          </a:xfrm>
          <a:prstGeom prst="rect">
            <a:avLst/>
          </a:prstGeom>
        </p:spPr>
      </p:pic>
    </p:spTree>
    <p:extLst>
      <p:ext uri="{BB962C8B-B14F-4D97-AF65-F5344CB8AC3E}">
        <p14:creationId xmlns:p14="http://schemas.microsoft.com/office/powerpoint/2010/main" val="9917760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4EBC63-A6F5-134B-8508-CEB8BAFC6587}"/>
              </a:ext>
            </a:extLst>
          </p:cNvPr>
          <p:cNvSpPr>
            <a:spLocks noGrp="1"/>
          </p:cNvSpPr>
          <p:nvPr>
            <p:ph type="title"/>
          </p:nvPr>
        </p:nvSpPr>
        <p:spPr>
          <a:xfrm>
            <a:off x="838200" y="365125"/>
            <a:ext cx="10515600" cy="2165804"/>
          </a:xfrm>
        </p:spPr>
        <p:txBody>
          <a:bodyPr>
            <a:normAutofit/>
          </a:bodyPr>
          <a:lstStyle/>
          <a:p>
            <a:r>
              <a:rPr lang="da-DK" b="1" dirty="0"/>
              <a:t>Se videoen og diskutér Lisbeth Zornig Andersens holdningen til sort arbejde</a:t>
            </a:r>
          </a:p>
        </p:txBody>
      </p:sp>
      <p:sp>
        <p:nvSpPr>
          <p:cNvPr id="3" name="Pladsholder til indhold 2">
            <a:extLst>
              <a:ext uri="{FF2B5EF4-FFF2-40B4-BE49-F238E27FC236}">
                <a16:creationId xmlns:a16="http://schemas.microsoft.com/office/drawing/2014/main" id="{4B08AF0C-F345-7A4B-800A-2239A1213E92}"/>
              </a:ext>
            </a:extLst>
          </p:cNvPr>
          <p:cNvSpPr>
            <a:spLocks noGrp="1"/>
          </p:cNvSpPr>
          <p:nvPr>
            <p:ph idx="1"/>
          </p:nvPr>
        </p:nvSpPr>
        <p:spPr/>
        <p:txBody>
          <a:bodyPr/>
          <a:lstStyle/>
          <a:p>
            <a:pPr marL="0" indent="0">
              <a:buNone/>
            </a:pPr>
            <a:endParaRPr lang="da-DK" dirty="0">
              <a:hlinkClick r:id="rId2"/>
            </a:endParaRPr>
          </a:p>
          <a:p>
            <a:pPr marL="0" indent="0">
              <a:buNone/>
            </a:pPr>
            <a:r>
              <a:rPr lang="da-DK" dirty="0">
                <a:hlinkClick r:id="rId2"/>
              </a:rPr>
              <a:t>https://vimeo.com/588324952/c08a662aa5</a:t>
            </a:r>
            <a:endParaRPr lang="da-DK" dirty="0"/>
          </a:p>
          <a:p>
            <a:endParaRPr lang="da-DK" dirty="0"/>
          </a:p>
        </p:txBody>
      </p:sp>
    </p:spTree>
    <p:extLst>
      <p:ext uri="{BB962C8B-B14F-4D97-AF65-F5344CB8AC3E}">
        <p14:creationId xmlns:p14="http://schemas.microsoft.com/office/powerpoint/2010/main" val="23319840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643BE6C-86B7-4AB9-91E8-9B5DB45AC8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0"/>
            <a:ext cx="12188825" cy="42428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AE46899A-F141-7F48-A3DC-A59E4ECD994A}"/>
              </a:ext>
            </a:extLst>
          </p:cNvPr>
          <p:cNvSpPr>
            <a:spLocks noGrp="1"/>
          </p:cNvSpPr>
          <p:nvPr>
            <p:ph type="ctrTitle"/>
          </p:nvPr>
        </p:nvSpPr>
        <p:spPr>
          <a:xfrm>
            <a:off x="1293026" y="713195"/>
            <a:ext cx="9605948" cy="2318665"/>
          </a:xfrm>
        </p:spPr>
        <p:txBody>
          <a:bodyPr>
            <a:normAutofit/>
          </a:bodyPr>
          <a:lstStyle/>
          <a:p>
            <a:r>
              <a:rPr lang="da-DK" sz="5400" dirty="0">
                <a:solidFill>
                  <a:srgbClr val="FFFFFF"/>
                </a:solidFill>
              </a:rPr>
              <a:t>Velfærdsstat eller konkurrencestat? </a:t>
            </a:r>
          </a:p>
        </p:txBody>
      </p:sp>
      <p:sp>
        <p:nvSpPr>
          <p:cNvPr id="3" name="Undertitel 2">
            <a:extLst>
              <a:ext uri="{FF2B5EF4-FFF2-40B4-BE49-F238E27FC236}">
                <a16:creationId xmlns:a16="http://schemas.microsoft.com/office/drawing/2014/main" id="{38AEF4CC-1BE9-C248-A55B-EBFB987BB13B}"/>
              </a:ext>
            </a:extLst>
          </p:cNvPr>
          <p:cNvSpPr>
            <a:spLocks noGrp="1"/>
          </p:cNvSpPr>
          <p:nvPr>
            <p:ph type="subTitle" idx="1"/>
          </p:nvPr>
        </p:nvSpPr>
        <p:spPr>
          <a:xfrm>
            <a:off x="1627240" y="3031860"/>
            <a:ext cx="8937522" cy="1059373"/>
          </a:xfrm>
        </p:spPr>
        <p:txBody>
          <a:bodyPr>
            <a:normAutofit/>
          </a:bodyPr>
          <a:lstStyle/>
          <a:p>
            <a:r>
              <a:rPr lang="da-DK" sz="1700" dirty="0">
                <a:solidFill>
                  <a:srgbClr val="FFFFFF"/>
                </a:solidFill>
              </a:rPr>
              <a:t>Modul 3</a:t>
            </a:r>
          </a:p>
          <a:p>
            <a:r>
              <a:rPr lang="da-DK" sz="1700" dirty="0">
                <a:solidFill>
                  <a:srgbClr val="FFFFFF"/>
                </a:solidFill>
              </a:rPr>
              <a:t>Side 196-200 i Luk Samfundet Op! 4.udgave. </a:t>
            </a:r>
          </a:p>
          <a:p>
            <a:endParaRPr lang="da-DK" sz="1700" dirty="0">
              <a:solidFill>
                <a:srgbClr val="FFFFFF"/>
              </a:solidFill>
            </a:endParaRPr>
          </a:p>
          <a:p>
            <a:endParaRPr lang="da-DK" sz="1700" dirty="0">
              <a:solidFill>
                <a:srgbClr val="FFFFFF"/>
              </a:solidFill>
            </a:endParaRPr>
          </a:p>
        </p:txBody>
      </p:sp>
      <p:pic>
        <p:nvPicPr>
          <p:cNvPr id="7" name="Billede 6">
            <a:extLst>
              <a:ext uri="{FF2B5EF4-FFF2-40B4-BE49-F238E27FC236}">
                <a16:creationId xmlns:a16="http://schemas.microsoft.com/office/drawing/2014/main" id="{7EF6E9C4-BDD6-8D42-8FD7-BA83F90CA252}"/>
              </a:ext>
            </a:extLst>
          </p:cNvPr>
          <p:cNvPicPr>
            <a:picLocks noChangeAspect="1"/>
          </p:cNvPicPr>
          <p:nvPr/>
        </p:nvPicPr>
        <p:blipFill>
          <a:blip r:embed="rId2"/>
          <a:stretch/>
        </p:blipFill>
        <p:spPr>
          <a:xfrm>
            <a:off x="0" y="6204883"/>
            <a:ext cx="12192000" cy="713195"/>
          </a:xfrm>
          <a:prstGeom prst="rect">
            <a:avLst/>
          </a:prstGeom>
        </p:spPr>
      </p:pic>
    </p:spTree>
    <p:extLst>
      <p:ext uri="{BB962C8B-B14F-4D97-AF65-F5344CB8AC3E}">
        <p14:creationId xmlns:p14="http://schemas.microsoft.com/office/powerpoint/2010/main" val="27997520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a:xfrm>
            <a:off x="838200" y="2472220"/>
            <a:ext cx="10515600" cy="1325563"/>
          </a:xfrm>
        </p:spPr>
        <p:txBody>
          <a:bodyPr>
            <a:noAutofit/>
          </a:bodyPr>
          <a:lstStyle/>
          <a:p>
            <a:pPr algn="ctr"/>
            <a:r>
              <a:rPr lang="da-DK" sz="6000" b="1" dirty="0"/>
              <a:t>Temaer:</a:t>
            </a:r>
            <a:br>
              <a:rPr lang="da-DK" sz="6000" b="1" dirty="0"/>
            </a:br>
            <a:r>
              <a:rPr lang="da-DK" sz="6000" b="1" dirty="0"/>
              <a:t>Skat, ideologier og partier</a:t>
            </a:r>
            <a:endParaRPr lang="da-DK" sz="6000"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4976766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a:bodyPr>
          <a:lstStyle/>
          <a:p>
            <a:endParaRPr lang="da-DK" sz="6000" dirty="0"/>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p:txBody>
          <a:bodyPr/>
          <a:lstStyle/>
          <a:p>
            <a:pPr marL="0" indent="0">
              <a:buNone/>
            </a:pPr>
            <a:endParaRPr lang="da-DK" sz="4000" i="1"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pic>
        <p:nvPicPr>
          <p:cNvPr id="5" name="Billede 4">
            <a:extLst>
              <a:ext uri="{FF2B5EF4-FFF2-40B4-BE49-F238E27FC236}">
                <a16:creationId xmlns:a16="http://schemas.microsoft.com/office/drawing/2014/main" id="{218F8A46-D8FB-7E40-B6A0-44F106B2B88D}"/>
              </a:ext>
            </a:extLst>
          </p:cNvPr>
          <p:cNvPicPr>
            <a:picLocks noChangeAspect="1"/>
          </p:cNvPicPr>
          <p:nvPr/>
        </p:nvPicPr>
        <p:blipFill>
          <a:blip r:embed="rId3"/>
          <a:stretch>
            <a:fillRect/>
          </a:stretch>
        </p:blipFill>
        <p:spPr>
          <a:xfrm>
            <a:off x="2146300" y="558268"/>
            <a:ext cx="7899400" cy="5295900"/>
          </a:xfrm>
          <a:prstGeom prst="rect">
            <a:avLst/>
          </a:prstGeom>
        </p:spPr>
      </p:pic>
    </p:spTree>
    <p:extLst>
      <p:ext uri="{BB962C8B-B14F-4D97-AF65-F5344CB8AC3E}">
        <p14:creationId xmlns:p14="http://schemas.microsoft.com/office/powerpoint/2010/main" val="33507695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a:bodyPr>
          <a:lstStyle/>
          <a:p>
            <a:r>
              <a:rPr lang="da-DK" sz="6000" dirty="0"/>
              <a:t>Progressiv beskatning og flad skat</a:t>
            </a:r>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p:txBody>
          <a:bodyPr/>
          <a:lstStyle/>
          <a:p>
            <a:pPr marL="0" indent="0">
              <a:buNone/>
            </a:pPr>
            <a:r>
              <a:rPr lang="da-DK" dirty="0"/>
              <a:t>Topskatten betyder, at vi i Danmark har en omfordeling fra rigere danskere til fattigere danskere. </a:t>
            </a:r>
          </a:p>
          <a:p>
            <a:pPr marL="0" indent="0">
              <a:buNone/>
            </a:pPr>
            <a:r>
              <a:rPr lang="da-DK" dirty="0"/>
              <a:t>Det kaldes populært for </a:t>
            </a:r>
            <a:r>
              <a:rPr lang="da-DK" b="1" dirty="0"/>
              <a:t>”Robin Hood-princippet”</a:t>
            </a:r>
            <a:r>
              <a:rPr lang="da-DK" dirty="0"/>
              <a:t> eller en </a:t>
            </a:r>
            <a:r>
              <a:rPr lang="da-DK" b="1" i="1" dirty="0"/>
              <a:t>progressiv beskatning</a:t>
            </a:r>
            <a:r>
              <a:rPr lang="da-DK" i="1" dirty="0"/>
              <a:t>, </a:t>
            </a:r>
            <a:r>
              <a:rPr lang="da-DK" dirty="0"/>
              <a:t>fordi man betaler en større procentdel af ens indkomst, jo mere man tjener. </a:t>
            </a:r>
          </a:p>
          <a:p>
            <a:pPr marL="0" indent="0">
              <a:buNone/>
            </a:pPr>
            <a:r>
              <a:rPr lang="da-DK" dirty="0"/>
              <a:t>Alternativet til en progressiv beskatning er en </a:t>
            </a:r>
            <a:r>
              <a:rPr lang="da-DK" b="1" i="1" dirty="0"/>
              <a:t>flad skat</a:t>
            </a:r>
            <a:r>
              <a:rPr lang="da-DK" i="1" dirty="0"/>
              <a:t>, </a:t>
            </a:r>
            <a:r>
              <a:rPr lang="da-DK" dirty="0"/>
              <a:t>hvor alle indkomster betaler præcis den samme procentdel af deres indkomst i skat. </a:t>
            </a:r>
            <a:endParaRPr lang="da-DK" sz="4000" dirty="0"/>
          </a:p>
          <a:p>
            <a:pPr marL="0" indent="0">
              <a:buNone/>
            </a:pPr>
            <a:endParaRPr lang="da-DK" sz="4000" i="1"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18648810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A68D18-CE68-F043-BBE4-6DB17E63CFED}"/>
              </a:ext>
            </a:extLst>
          </p:cNvPr>
          <p:cNvSpPr>
            <a:spLocks noGrp="1"/>
          </p:cNvSpPr>
          <p:nvPr>
            <p:ph type="title"/>
          </p:nvPr>
        </p:nvSpPr>
        <p:spPr/>
        <p:txBody>
          <a:bodyPr>
            <a:normAutofit fontScale="90000"/>
          </a:bodyPr>
          <a:lstStyle/>
          <a:p>
            <a:br>
              <a:rPr lang="da-DK" dirty="0"/>
            </a:br>
            <a:r>
              <a:rPr lang="da-DK" b="1" dirty="0"/>
              <a:t>Analyse (gruppeopgave):</a:t>
            </a:r>
            <a:br>
              <a:rPr lang="da-DK" dirty="0"/>
            </a:br>
            <a:r>
              <a:rPr lang="da-DK" dirty="0"/>
              <a:t>Hvad er ideologiernes overordnede holdninger til progressiv og flad skat? Brug hjælpeark 5</a:t>
            </a:r>
          </a:p>
        </p:txBody>
      </p:sp>
      <p:graphicFrame>
        <p:nvGraphicFramePr>
          <p:cNvPr id="4" name="Tabel 4">
            <a:extLst>
              <a:ext uri="{FF2B5EF4-FFF2-40B4-BE49-F238E27FC236}">
                <a16:creationId xmlns:a16="http://schemas.microsoft.com/office/drawing/2014/main" id="{C4AC769F-7E88-BB47-8941-2634A6826EE7}"/>
              </a:ext>
            </a:extLst>
          </p:cNvPr>
          <p:cNvGraphicFramePr>
            <a:graphicFrameLocks noGrp="1"/>
          </p:cNvGraphicFramePr>
          <p:nvPr>
            <p:ph idx="1"/>
          </p:nvPr>
        </p:nvGraphicFramePr>
        <p:xfrm>
          <a:off x="838200" y="2940049"/>
          <a:ext cx="10515600" cy="1706880"/>
        </p:xfrm>
        <a:graphic>
          <a:graphicData uri="http://schemas.openxmlformats.org/drawingml/2006/table">
            <a:tbl>
              <a:tblPr firstRow="1" bandRow="1">
                <a:tableStyleId>{5C22544A-7EE6-4342-B048-85BDC9FD1C3A}</a:tableStyleId>
              </a:tblPr>
              <a:tblGrid>
                <a:gridCol w="2166257">
                  <a:extLst>
                    <a:ext uri="{9D8B030D-6E8A-4147-A177-3AD203B41FA5}">
                      <a16:colId xmlns:a16="http://schemas.microsoft.com/office/drawing/2014/main" val="2888958863"/>
                    </a:ext>
                  </a:extLst>
                </a:gridCol>
                <a:gridCol w="8349343">
                  <a:extLst>
                    <a:ext uri="{9D8B030D-6E8A-4147-A177-3AD203B41FA5}">
                      <a16:colId xmlns:a16="http://schemas.microsoft.com/office/drawing/2014/main" val="1286780772"/>
                    </a:ext>
                  </a:extLst>
                </a:gridCol>
              </a:tblGrid>
              <a:tr h="370840">
                <a:tc>
                  <a:txBody>
                    <a:bodyPr/>
                    <a:lstStyle/>
                    <a:p>
                      <a:r>
                        <a:rPr lang="da-DK" sz="2200" dirty="0"/>
                        <a:t>Ideologi</a:t>
                      </a:r>
                    </a:p>
                  </a:txBody>
                  <a:tcPr/>
                </a:tc>
                <a:tc>
                  <a:txBody>
                    <a:bodyPr/>
                    <a:lstStyle/>
                    <a:p>
                      <a:endParaRPr lang="da-DK" sz="2200" dirty="0"/>
                    </a:p>
                  </a:txBody>
                  <a:tcPr/>
                </a:tc>
                <a:extLst>
                  <a:ext uri="{0D108BD9-81ED-4DB2-BD59-A6C34878D82A}">
                    <a16:rowId xmlns:a16="http://schemas.microsoft.com/office/drawing/2014/main" val="3808285328"/>
                  </a:ext>
                </a:extLst>
              </a:tr>
              <a:tr h="370840">
                <a:tc>
                  <a:txBody>
                    <a:bodyPr/>
                    <a:lstStyle/>
                    <a:p>
                      <a:r>
                        <a:rPr lang="da-DK" sz="2200" dirty="0"/>
                        <a:t>Liberalisme</a:t>
                      </a:r>
                    </a:p>
                  </a:txBody>
                  <a:tcPr/>
                </a:tc>
                <a:tc>
                  <a:txBody>
                    <a:bodyPr/>
                    <a:lstStyle/>
                    <a:p>
                      <a:endParaRPr lang="da-DK" sz="2200" dirty="0"/>
                    </a:p>
                  </a:txBody>
                  <a:tcPr/>
                </a:tc>
                <a:extLst>
                  <a:ext uri="{0D108BD9-81ED-4DB2-BD59-A6C34878D82A}">
                    <a16:rowId xmlns:a16="http://schemas.microsoft.com/office/drawing/2014/main" val="2859796345"/>
                  </a:ext>
                </a:extLst>
              </a:tr>
              <a:tr h="370840">
                <a:tc>
                  <a:txBody>
                    <a:bodyPr/>
                    <a:lstStyle/>
                    <a:p>
                      <a:r>
                        <a:rPr lang="da-DK" sz="2200" dirty="0"/>
                        <a:t>Konservatisme </a:t>
                      </a:r>
                    </a:p>
                  </a:txBody>
                  <a:tcPr/>
                </a:tc>
                <a:tc>
                  <a:txBody>
                    <a:bodyPr/>
                    <a:lstStyle/>
                    <a:p>
                      <a:endParaRPr lang="da-DK" sz="2200" dirty="0"/>
                    </a:p>
                  </a:txBody>
                  <a:tcPr/>
                </a:tc>
                <a:extLst>
                  <a:ext uri="{0D108BD9-81ED-4DB2-BD59-A6C34878D82A}">
                    <a16:rowId xmlns:a16="http://schemas.microsoft.com/office/drawing/2014/main" val="1454484536"/>
                  </a:ext>
                </a:extLst>
              </a:tr>
              <a:tr h="370840">
                <a:tc>
                  <a:txBody>
                    <a:bodyPr/>
                    <a:lstStyle/>
                    <a:p>
                      <a:r>
                        <a:rPr lang="da-DK" sz="2200" dirty="0"/>
                        <a:t>Socialisme</a:t>
                      </a:r>
                    </a:p>
                  </a:txBody>
                  <a:tcPr/>
                </a:tc>
                <a:tc>
                  <a:txBody>
                    <a:bodyPr/>
                    <a:lstStyle/>
                    <a:p>
                      <a:endParaRPr lang="da-DK" sz="2200" dirty="0"/>
                    </a:p>
                  </a:txBody>
                  <a:tcPr/>
                </a:tc>
                <a:extLst>
                  <a:ext uri="{0D108BD9-81ED-4DB2-BD59-A6C34878D82A}">
                    <a16:rowId xmlns:a16="http://schemas.microsoft.com/office/drawing/2014/main" val="513174180"/>
                  </a:ext>
                </a:extLst>
              </a:tr>
            </a:tbl>
          </a:graphicData>
        </a:graphic>
      </p:graphicFrame>
    </p:spTree>
    <p:extLst>
      <p:ext uri="{BB962C8B-B14F-4D97-AF65-F5344CB8AC3E}">
        <p14:creationId xmlns:p14="http://schemas.microsoft.com/office/powerpoint/2010/main" val="2841842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a:xfrm>
            <a:off x="838200" y="2472220"/>
            <a:ext cx="10515600" cy="1325563"/>
          </a:xfrm>
        </p:spPr>
        <p:txBody>
          <a:bodyPr>
            <a:noAutofit/>
          </a:bodyPr>
          <a:lstStyle/>
          <a:p>
            <a:pPr algn="ctr"/>
            <a:r>
              <a:rPr lang="da-DK" sz="6000" b="1" dirty="0"/>
              <a:t>Temaer: </a:t>
            </a:r>
            <a:br>
              <a:rPr lang="da-DK" sz="6000" b="1" dirty="0"/>
            </a:br>
            <a:r>
              <a:rPr lang="da-DK" sz="6000" b="1" dirty="0"/>
              <a:t>Privatøkonomi, behov og forbrug</a:t>
            </a:r>
            <a:br>
              <a:rPr lang="da-DK" sz="6000" dirty="0"/>
            </a:br>
            <a:endParaRPr lang="da-DK" sz="6000"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1251764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628E5CB-913B-4378-97CE-18C9F6410C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71A68D18-CE68-F043-BBE4-6DB17E63CFED}"/>
              </a:ext>
            </a:extLst>
          </p:cNvPr>
          <p:cNvSpPr>
            <a:spLocks noGrp="1"/>
          </p:cNvSpPr>
          <p:nvPr>
            <p:ph type="title"/>
          </p:nvPr>
        </p:nvSpPr>
        <p:spPr>
          <a:xfrm>
            <a:off x="838200" y="557188"/>
            <a:ext cx="4862848" cy="5569291"/>
          </a:xfrm>
        </p:spPr>
        <p:txBody>
          <a:bodyPr>
            <a:noAutofit/>
          </a:bodyPr>
          <a:lstStyle/>
          <a:p>
            <a:r>
              <a:rPr lang="da-DK" sz="3000" b="1" dirty="0"/>
              <a:t>Partianalyse (gruppeopgave med oplæg):</a:t>
            </a:r>
            <a:br>
              <a:rPr lang="da-DK" sz="3000" b="1" dirty="0"/>
            </a:br>
            <a:br>
              <a:rPr lang="da-DK" sz="3000" dirty="0"/>
            </a:br>
            <a:r>
              <a:rPr lang="da-DK" sz="3000" dirty="0"/>
              <a:t>Hvad er partiernes holdninger til skattepolitik? </a:t>
            </a:r>
            <a:br>
              <a:rPr lang="da-DK" sz="3000" dirty="0"/>
            </a:br>
            <a:r>
              <a:rPr lang="da-DK" sz="3000" dirty="0"/>
              <a:t>1) Grupperne får forskellige partier</a:t>
            </a:r>
            <a:br>
              <a:rPr lang="da-DK" sz="3000" dirty="0"/>
            </a:br>
            <a:r>
              <a:rPr lang="da-DK" sz="3000" dirty="0"/>
              <a:t>2) Grupperne undersøger partiernes skattepolitik fx via partiernes hjemmesider. </a:t>
            </a:r>
            <a:br>
              <a:rPr lang="da-DK" sz="3000" dirty="0"/>
            </a:br>
            <a:r>
              <a:rPr lang="da-DK" sz="3000" dirty="0"/>
              <a:t>3) Grupperne holder oplæg om partierne</a:t>
            </a:r>
            <a:br>
              <a:rPr lang="da-DK" sz="3000" dirty="0"/>
            </a:br>
            <a:br>
              <a:rPr lang="da-DK" sz="3000" dirty="0"/>
            </a:br>
            <a:r>
              <a:rPr lang="da-DK" sz="3000" dirty="0"/>
              <a:t>Brug hjælpeark 6</a:t>
            </a:r>
          </a:p>
        </p:txBody>
      </p:sp>
      <p:graphicFrame>
        <p:nvGraphicFramePr>
          <p:cNvPr id="6" name="Pladsholder til indhold 5">
            <a:extLst>
              <a:ext uri="{FF2B5EF4-FFF2-40B4-BE49-F238E27FC236}">
                <a16:creationId xmlns:a16="http://schemas.microsoft.com/office/drawing/2014/main" id="{35CD2B17-0C3C-9444-8C63-476A23380F3C}"/>
              </a:ext>
            </a:extLst>
          </p:cNvPr>
          <p:cNvGraphicFramePr>
            <a:graphicFrameLocks noGrp="1"/>
          </p:cNvGraphicFramePr>
          <p:nvPr>
            <p:ph idx="1"/>
          </p:nvPr>
        </p:nvGraphicFramePr>
        <p:xfrm>
          <a:off x="7317571" y="304606"/>
          <a:ext cx="4036229" cy="6248788"/>
        </p:xfrm>
        <a:graphic>
          <a:graphicData uri="http://schemas.openxmlformats.org/drawingml/2006/table">
            <a:tbl>
              <a:tblPr firstRow="1" bandRow="1"/>
              <a:tblGrid>
                <a:gridCol w="2981135">
                  <a:extLst>
                    <a:ext uri="{9D8B030D-6E8A-4147-A177-3AD203B41FA5}">
                      <a16:colId xmlns:a16="http://schemas.microsoft.com/office/drawing/2014/main" val="3207604900"/>
                    </a:ext>
                  </a:extLst>
                </a:gridCol>
                <a:gridCol w="1055094">
                  <a:extLst>
                    <a:ext uri="{9D8B030D-6E8A-4147-A177-3AD203B41FA5}">
                      <a16:colId xmlns:a16="http://schemas.microsoft.com/office/drawing/2014/main" val="1262699994"/>
                    </a:ext>
                  </a:extLst>
                </a:gridCol>
              </a:tblGrid>
              <a:tr h="393192">
                <a:tc>
                  <a:txBody>
                    <a:bodyPr/>
                    <a:lstStyle/>
                    <a:p>
                      <a:pPr algn="l" fontAlgn="t">
                        <a:lnSpc>
                          <a:spcPct val="107000"/>
                        </a:lnSpc>
                        <a:spcBef>
                          <a:spcPts val="0"/>
                        </a:spcBef>
                        <a:spcAft>
                          <a:spcPts val="0"/>
                        </a:spcAft>
                      </a:pPr>
                      <a:r>
                        <a:rPr lang="da-DK" sz="1500" b="1"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Parti</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472C4"/>
                    </a:solidFill>
                  </a:tcPr>
                </a:tc>
                <a:tc>
                  <a:txBody>
                    <a:bodyPr/>
                    <a:lstStyle/>
                    <a:p>
                      <a:pPr algn="l" fontAlgn="t">
                        <a:spcBef>
                          <a:spcPts val="0"/>
                        </a:spcBef>
                        <a:spcAft>
                          <a:spcPts val="0"/>
                        </a:spcAft>
                      </a:pP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2284291330"/>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Enhedslisten</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fontAlgn="t">
                        <a:spcBef>
                          <a:spcPts val="0"/>
                        </a:spcBef>
                        <a:spcAft>
                          <a:spcPts val="0"/>
                        </a:spcAft>
                      </a:pP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142659441"/>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SF</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t">
                        <a:spcBef>
                          <a:spcPts val="0"/>
                        </a:spcBef>
                        <a:spcAft>
                          <a:spcPts val="0"/>
                        </a:spcAft>
                      </a:pP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2638242910"/>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Socialdemokratiet</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fontAlgn="t">
                        <a:spcBef>
                          <a:spcPts val="0"/>
                        </a:spcBef>
                        <a:spcAft>
                          <a:spcPts val="0"/>
                        </a:spcAft>
                      </a:pP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951183033"/>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Radikale Venstre</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t">
                        <a:spcBef>
                          <a:spcPts val="0"/>
                        </a:spcBef>
                        <a:spcAft>
                          <a:spcPts val="0"/>
                        </a:spcAft>
                      </a:pP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3066860953"/>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Venstre</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fontAlgn="t">
                        <a:spcBef>
                          <a:spcPts val="0"/>
                        </a:spcBef>
                        <a:spcAft>
                          <a:spcPts val="0"/>
                        </a:spcAft>
                      </a:pPr>
                      <a:endParaRPr lang="da-DK" sz="2200" b="0" i="0" u="none" strike="noStrike" dirty="0">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827149495"/>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Liberal Alliance</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t">
                        <a:spcBef>
                          <a:spcPts val="0"/>
                        </a:spcBef>
                        <a:spcAft>
                          <a:spcPts val="0"/>
                        </a:spcAft>
                      </a:pP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999731173"/>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Dansk Folkeparti</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fontAlgn="t">
                        <a:spcBef>
                          <a:spcPts val="0"/>
                        </a:spcBef>
                        <a:spcAft>
                          <a:spcPts val="0"/>
                        </a:spcAft>
                      </a:pP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4135207737"/>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Nye Borgerlige</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t">
                        <a:spcBef>
                          <a:spcPts val="0"/>
                        </a:spcBef>
                        <a:spcAft>
                          <a:spcPts val="0"/>
                        </a:spcAft>
                      </a:pP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3678126721"/>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Konservative</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fontAlgn="t">
                        <a:spcBef>
                          <a:spcPts val="0"/>
                        </a:spcBef>
                        <a:spcAft>
                          <a:spcPts val="0"/>
                        </a:spcAft>
                      </a:pP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183452857"/>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Moderaterne</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t">
                        <a:spcBef>
                          <a:spcPts val="0"/>
                        </a:spcBef>
                        <a:spcAft>
                          <a:spcPts val="0"/>
                        </a:spcAft>
                      </a:pP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177274440"/>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Alternativet</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fontAlgn="t">
                        <a:spcBef>
                          <a:spcPts val="0"/>
                        </a:spcBef>
                        <a:spcAft>
                          <a:spcPts val="0"/>
                        </a:spcAft>
                      </a:pP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948805764"/>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Kristendemokraterne</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t">
                        <a:spcBef>
                          <a:spcPts val="0"/>
                        </a:spcBef>
                        <a:spcAft>
                          <a:spcPts val="0"/>
                        </a:spcAft>
                      </a:pP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4027117812"/>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Frie Grønne</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fontAlgn="t">
                        <a:spcBef>
                          <a:spcPts val="0"/>
                        </a:spcBef>
                        <a:spcAft>
                          <a:spcPts val="0"/>
                        </a:spcAft>
                      </a:pPr>
                      <a:endParaRPr lang="da-DK" sz="2200" b="0" i="0" u="none" strike="noStrike" dirty="0">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317852030"/>
                  </a:ext>
                </a:extLst>
              </a:tr>
            </a:tbl>
          </a:graphicData>
        </a:graphic>
      </p:graphicFrame>
    </p:spTree>
    <p:extLst>
      <p:ext uri="{BB962C8B-B14F-4D97-AF65-F5344CB8AC3E}">
        <p14:creationId xmlns:p14="http://schemas.microsoft.com/office/powerpoint/2010/main" val="31228750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03CC1E-ACC3-A748-B981-226B4316B40C}"/>
              </a:ext>
            </a:extLst>
          </p:cNvPr>
          <p:cNvSpPr>
            <a:spLocks noGrp="1"/>
          </p:cNvSpPr>
          <p:nvPr>
            <p:ph type="title"/>
          </p:nvPr>
        </p:nvSpPr>
        <p:spPr/>
        <p:txBody>
          <a:bodyPr/>
          <a:lstStyle/>
          <a:p>
            <a:pPr algn="ctr"/>
            <a:r>
              <a:rPr lang="da-DK" b="1" dirty="0"/>
              <a:t>Fælles opsamling på klassen</a:t>
            </a:r>
          </a:p>
        </p:txBody>
      </p:sp>
      <p:sp>
        <p:nvSpPr>
          <p:cNvPr id="3" name="Pladsholder til indhold 2">
            <a:extLst>
              <a:ext uri="{FF2B5EF4-FFF2-40B4-BE49-F238E27FC236}">
                <a16:creationId xmlns:a16="http://schemas.microsoft.com/office/drawing/2014/main" id="{DB6BD0B3-8F1C-D34E-A6C2-DAFC0B0B754F}"/>
              </a:ext>
            </a:extLst>
          </p:cNvPr>
          <p:cNvSpPr>
            <a:spLocks noGrp="1"/>
          </p:cNvSpPr>
          <p:nvPr>
            <p:ph idx="1"/>
          </p:nvPr>
        </p:nvSpPr>
        <p:spPr/>
        <p:txBody>
          <a:bodyPr>
            <a:normAutofit/>
          </a:bodyPr>
          <a:lstStyle/>
          <a:p>
            <a:endParaRPr lang="da-DK" dirty="0"/>
          </a:p>
          <a:p>
            <a:r>
              <a:rPr lang="da-DK" dirty="0"/>
              <a:t>Hvad handler det økonomiske kredsløb om?</a:t>
            </a:r>
          </a:p>
          <a:p>
            <a:r>
              <a:rPr lang="da-DK" dirty="0"/>
              <a:t>Hvad er økonomiske sammenhænge? </a:t>
            </a:r>
          </a:p>
          <a:p>
            <a:r>
              <a:rPr lang="da-DK" dirty="0"/>
              <a:t>Hvad er forskellen på det forskellige økonomiske sektorer: husholdningerne, virksomhederne, den offentlige sektor, den finansielle sektor  og udlandet.</a:t>
            </a:r>
          </a:p>
          <a:p>
            <a:r>
              <a:rPr lang="da-DK" dirty="0"/>
              <a:t>Hvordan fungerer det danske skattesystem? </a:t>
            </a:r>
          </a:p>
          <a:p>
            <a:r>
              <a:rPr lang="da-DK" dirty="0"/>
              <a:t>Hvad er ideologiernes og partiernes overordnede holdninger til skat?</a:t>
            </a:r>
          </a:p>
        </p:txBody>
      </p:sp>
      <p:pic>
        <p:nvPicPr>
          <p:cNvPr id="4" name="Billede 3">
            <a:extLst>
              <a:ext uri="{FF2B5EF4-FFF2-40B4-BE49-F238E27FC236}">
                <a16:creationId xmlns:a16="http://schemas.microsoft.com/office/drawing/2014/main" id="{FF15035B-16E0-B549-98F7-A449CDE15497}"/>
              </a:ext>
            </a:extLst>
          </p:cNvPr>
          <p:cNvPicPr>
            <a:picLocks noChangeAspect="1"/>
          </p:cNvPicPr>
          <p:nvPr/>
        </p:nvPicPr>
        <p:blipFill>
          <a:blip r:embed="rId2"/>
          <a:stretch/>
        </p:blipFill>
        <p:spPr>
          <a:xfrm>
            <a:off x="0" y="6204883"/>
            <a:ext cx="12192000" cy="713195"/>
          </a:xfrm>
          <a:prstGeom prst="rect">
            <a:avLst/>
          </a:prstGeom>
        </p:spPr>
      </p:pic>
    </p:spTree>
    <p:extLst>
      <p:ext uri="{BB962C8B-B14F-4D97-AF65-F5344CB8AC3E}">
        <p14:creationId xmlns:p14="http://schemas.microsoft.com/office/powerpoint/2010/main" val="36655849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a:xfrm>
            <a:off x="838200" y="2472220"/>
            <a:ext cx="10515600" cy="1325563"/>
          </a:xfrm>
        </p:spPr>
        <p:txBody>
          <a:bodyPr>
            <a:noAutofit/>
          </a:bodyPr>
          <a:lstStyle/>
          <a:p>
            <a:pPr algn="ctr"/>
            <a:r>
              <a:rPr lang="da-DK" sz="6000" b="1" dirty="0"/>
              <a:t>Temaer:</a:t>
            </a:r>
            <a:br>
              <a:rPr lang="da-DK" sz="6000" b="1" dirty="0"/>
            </a:br>
            <a:r>
              <a:rPr lang="da-DK" sz="6000" b="1" dirty="0"/>
              <a:t>Velfærdtrekanten: stat, marked og civilsamfund </a:t>
            </a:r>
            <a:endParaRPr lang="da-DK" sz="6000"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29954510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1D2FB12D-3CDE-F549-B996-110E44C8B34A}"/>
              </a:ext>
            </a:extLst>
          </p:cNvPr>
          <p:cNvSpPr>
            <a:spLocks noGrp="1"/>
          </p:cNvSpPr>
          <p:nvPr>
            <p:ph type="title"/>
          </p:nvPr>
        </p:nvSpPr>
        <p:spPr/>
        <p:txBody>
          <a:bodyPr/>
          <a:lstStyle/>
          <a:p>
            <a:r>
              <a:rPr lang="da-DK" b="1" dirty="0"/>
              <a:t>Velstand og velfærd</a:t>
            </a:r>
          </a:p>
        </p:txBody>
      </p:sp>
      <p:sp>
        <p:nvSpPr>
          <p:cNvPr id="6" name="Pladsholder til indhold 5">
            <a:extLst>
              <a:ext uri="{FF2B5EF4-FFF2-40B4-BE49-F238E27FC236}">
                <a16:creationId xmlns:a16="http://schemas.microsoft.com/office/drawing/2014/main" id="{03281EE5-05D9-A046-A921-3BC0954ECDF2}"/>
              </a:ext>
            </a:extLst>
          </p:cNvPr>
          <p:cNvSpPr>
            <a:spLocks noGrp="1"/>
          </p:cNvSpPr>
          <p:nvPr>
            <p:ph sz="half" idx="1"/>
          </p:nvPr>
        </p:nvSpPr>
        <p:spPr/>
        <p:txBody>
          <a:bodyPr>
            <a:normAutofit fontScale="92500" lnSpcReduction="20000"/>
          </a:bodyPr>
          <a:lstStyle/>
          <a:p>
            <a:pPr marL="0" indent="0">
              <a:buNone/>
            </a:pPr>
            <a:r>
              <a:rPr lang="da-DK" dirty="0"/>
              <a:t>Begrebet </a:t>
            </a:r>
            <a:r>
              <a:rPr lang="da-DK" b="1" dirty="0"/>
              <a:t>velstand </a:t>
            </a:r>
            <a:r>
              <a:rPr lang="da-DK" dirty="0"/>
              <a:t>handler om materiel rigdom fx</a:t>
            </a:r>
          </a:p>
          <a:p>
            <a:r>
              <a:rPr lang="da-DK" dirty="0"/>
              <a:t>penge, </a:t>
            </a:r>
          </a:p>
          <a:p>
            <a:r>
              <a:rPr lang="da-DK" dirty="0"/>
              <a:t>en god bolig, </a:t>
            </a:r>
          </a:p>
          <a:p>
            <a:r>
              <a:rPr lang="da-DK" dirty="0"/>
              <a:t>en bil osv. </a:t>
            </a:r>
          </a:p>
          <a:p>
            <a:pPr marL="0" indent="0">
              <a:buNone/>
            </a:pPr>
            <a:r>
              <a:rPr lang="da-DK" dirty="0"/>
              <a:t>Ofte anvendes BNP per indbygger som </a:t>
            </a:r>
            <a:r>
              <a:rPr lang="da-DK" dirty="0" err="1"/>
              <a:t>målestok</a:t>
            </a:r>
            <a:r>
              <a:rPr lang="da-DK" dirty="0"/>
              <a:t> for et lands velstand, og i Danmark oplever vi, at der er et højt BNP per indbygger, hvilket betyder, at der er et højt velstandsniveau og adgang til mange materielle goder. </a:t>
            </a:r>
          </a:p>
        </p:txBody>
      </p:sp>
      <p:sp>
        <p:nvSpPr>
          <p:cNvPr id="7" name="Pladsholder til indhold 6">
            <a:extLst>
              <a:ext uri="{FF2B5EF4-FFF2-40B4-BE49-F238E27FC236}">
                <a16:creationId xmlns:a16="http://schemas.microsoft.com/office/drawing/2014/main" id="{83B85BD4-0740-5543-A824-51CBF90134F6}"/>
              </a:ext>
            </a:extLst>
          </p:cNvPr>
          <p:cNvSpPr>
            <a:spLocks noGrp="1"/>
          </p:cNvSpPr>
          <p:nvPr>
            <p:ph sz="half" idx="2"/>
          </p:nvPr>
        </p:nvSpPr>
        <p:spPr/>
        <p:txBody>
          <a:bodyPr>
            <a:normAutofit fontScale="92500" lnSpcReduction="20000"/>
          </a:bodyPr>
          <a:lstStyle/>
          <a:p>
            <a:pPr marL="0" indent="0">
              <a:buNone/>
            </a:pPr>
            <a:r>
              <a:rPr lang="da-DK" dirty="0"/>
              <a:t>Begrebet </a:t>
            </a:r>
            <a:r>
              <a:rPr lang="da-DK" b="1" dirty="0"/>
              <a:t>velfærd </a:t>
            </a:r>
            <a:r>
              <a:rPr lang="da-DK" dirty="0"/>
              <a:t>handler om livskvalitet og ønsket om at levet et godt, trygt og lykkeligt liv. Velfærd er </a:t>
            </a:r>
            <a:r>
              <a:rPr lang="da-DK" dirty="0" err="1"/>
              <a:t>altsa</a:t>
            </a:r>
            <a:r>
              <a:rPr lang="da-DK" dirty="0"/>
              <a:t>̊ et </a:t>
            </a:r>
            <a:r>
              <a:rPr lang="da-DK" i="1" dirty="0"/>
              <a:t>bredere </a:t>
            </a:r>
            <a:r>
              <a:rPr lang="da-DK" dirty="0"/>
              <a:t>begreb end velstand. </a:t>
            </a:r>
            <a:endParaRPr lang="da-DK" sz="4000" dirty="0"/>
          </a:p>
          <a:p>
            <a:endParaRPr lang="da-DK" dirty="0"/>
          </a:p>
          <a:p>
            <a:pPr marL="0" indent="0">
              <a:buNone/>
            </a:pPr>
            <a:r>
              <a:rPr lang="da-DK" dirty="0"/>
              <a:t>For at </a:t>
            </a:r>
            <a:r>
              <a:rPr lang="da-DK" dirty="0" err="1"/>
              <a:t>forsta</a:t>
            </a:r>
            <a:r>
              <a:rPr lang="da-DK" dirty="0"/>
              <a:t>̊ velfærd nærmere kan vi benytte den finske sociolog Erik </a:t>
            </a:r>
            <a:r>
              <a:rPr lang="da-DK" dirty="0" err="1"/>
              <a:t>Allardts</a:t>
            </a:r>
            <a:r>
              <a:rPr lang="da-DK" dirty="0"/>
              <a:t> tre </a:t>
            </a:r>
            <a:r>
              <a:rPr lang="da-DK" dirty="0" err="1"/>
              <a:t>såkaldte</a:t>
            </a:r>
            <a:r>
              <a:rPr lang="da-DK" dirty="0"/>
              <a:t> </a:t>
            </a:r>
            <a:r>
              <a:rPr lang="da-DK" b="1" dirty="0"/>
              <a:t>velfærdsbehov</a:t>
            </a:r>
            <a:r>
              <a:rPr lang="da-DK" dirty="0"/>
              <a:t>: </a:t>
            </a:r>
          </a:p>
          <a:p>
            <a:r>
              <a:rPr lang="da-DK" i="1" dirty="0"/>
              <a:t>at have, </a:t>
            </a:r>
          </a:p>
          <a:p>
            <a:r>
              <a:rPr lang="da-DK" i="1" dirty="0"/>
              <a:t>at elske </a:t>
            </a:r>
            <a:r>
              <a:rPr lang="da-DK" dirty="0"/>
              <a:t>og </a:t>
            </a:r>
          </a:p>
          <a:p>
            <a:r>
              <a:rPr lang="da-DK" i="1" dirty="0"/>
              <a:t>at være</a:t>
            </a:r>
            <a:endParaRPr lang="da-DK"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594526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a:xfrm>
            <a:off x="838200" y="500062"/>
            <a:ext cx="10515600" cy="1325563"/>
          </a:xfrm>
        </p:spPr>
        <p:txBody>
          <a:bodyPr>
            <a:normAutofit fontScale="90000"/>
          </a:bodyPr>
          <a:lstStyle/>
          <a:p>
            <a:r>
              <a:rPr lang="da-DK" sz="6000" dirty="0"/>
              <a:t>Velfærdstrekanten viser, hvor danskerne får deres velstand og velfærd fra:</a:t>
            </a:r>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a:xfrm>
            <a:off x="838200" y="1825625"/>
            <a:ext cx="10515600" cy="4212318"/>
          </a:xfrm>
        </p:spPr>
        <p:txBody>
          <a:bodyPr>
            <a:normAutofit/>
          </a:bodyPr>
          <a:lstStyle/>
          <a:p>
            <a:pPr marL="0" indent="0">
              <a:buNone/>
            </a:pPr>
            <a:endParaRPr lang="da-DK" sz="4000"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pic>
        <p:nvPicPr>
          <p:cNvPr id="5" name="Billede 4">
            <a:extLst>
              <a:ext uri="{FF2B5EF4-FFF2-40B4-BE49-F238E27FC236}">
                <a16:creationId xmlns:a16="http://schemas.microsoft.com/office/drawing/2014/main" id="{86BA0FD0-67A5-F645-8D55-3DEA4CC84E6D}"/>
              </a:ext>
            </a:extLst>
          </p:cNvPr>
          <p:cNvPicPr>
            <a:picLocks noChangeAspect="1"/>
          </p:cNvPicPr>
          <p:nvPr/>
        </p:nvPicPr>
        <p:blipFill rotWithShape="1">
          <a:blip r:embed="rId3"/>
          <a:srcRect t="22479"/>
          <a:stretch/>
        </p:blipFill>
        <p:spPr>
          <a:xfrm>
            <a:off x="5801354" y="1825625"/>
            <a:ext cx="5122262" cy="4212318"/>
          </a:xfrm>
          <a:prstGeom prst="rect">
            <a:avLst/>
          </a:prstGeom>
        </p:spPr>
      </p:pic>
    </p:spTree>
    <p:extLst>
      <p:ext uri="{BB962C8B-B14F-4D97-AF65-F5344CB8AC3E}">
        <p14:creationId xmlns:p14="http://schemas.microsoft.com/office/powerpoint/2010/main" val="26428131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93ABFBB6-BED6-604E-A2FD-44416E2363F2}"/>
              </a:ext>
            </a:extLst>
          </p:cNvPr>
          <p:cNvPicPr>
            <a:picLocks noChangeAspect="1"/>
          </p:cNvPicPr>
          <p:nvPr/>
        </p:nvPicPr>
        <p:blipFill rotWithShape="1">
          <a:blip r:embed="rId2"/>
          <a:srcRect t="22479"/>
          <a:stretch/>
        </p:blipFill>
        <p:spPr>
          <a:xfrm>
            <a:off x="7944200" y="2490643"/>
            <a:ext cx="3409600" cy="2803902"/>
          </a:xfrm>
          <a:prstGeom prst="rect">
            <a:avLst/>
          </a:prstGeom>
        </p:spPr>
      </p:pic>
      <p:sp>
        <p:nvSpPr>
          <p:cNvPr id="2" name="Titel 1">
            <a:extLst>
              <a:ext uri="{FF2B5EF4-FFF2-40B4-BE49-F238E27FC236}">
                <a16:creationId xmlns:a16="http://schemas.microsoft.com/office/drawing/2014/main" id="{74659BB2-072A-1545-9C5E-9D6EFBA3B3ED}"/>
              </a:ext>
            </a:extLst>
          </p:cNvPr>
          <p:cNvSpPr>
            <a:spLocks noGrp="1"/>
          </p:cNvSpPr>
          <p:nvPr>
            <p:ph type="title"/>
          </p:nvPr>
        </p:nvSpPr>
        <p:spPr>
          <a:xfrm>
            <a:off x="838200" y="1059089"/>
            <a:ext cx="10515600" cy="1169385"/>
          </a:xfrm>
        </p:spPr>
        <p:txBody>
          <a:bodyPr>
            <a:normAutofit fontScale="90000"/>
          </a:bodyPr>
          <a:lstStyle/>
          <a:p>
            <a:r>
              <a:rPr lang="da-DK" b="1" dirty="0"/>
              <a:t>Undersøg: Dig og velfærdstrekanten (individuel opgave)</a:t>
            </a:r>
            <a:br>
              <a:rPr lang="da-DK" b="1" dirty="0"/>
            </a:br>
            <a:r>
              <a:rPr lang="da-DK" i="1" dirty="0"/>
              <a:t>Find dit regnskab for sidste måned frem og analysér</a:t>
            </a:r>
            <a:r>
              <a:rPr lang="da-DK" dirty="0"/>
              <a:t>, hvor dine indtægter kommer fra – anvend hjælpeark 3 eller </a:t>
            </a:r>
            <a:r>
              <a:rPr lang="da-DK" dirty="0" err="1"/>
              <a:t>Excelark</a:t>
            </a:r>
            <a:r>
              <a:rPr lang="da-DK" dirty="0"/>
              <a:t> 3.</a:t>
            </a:r>
          </a:p>
        </p:txBody>
      </p:sp>
      <p:pic>
        <p:nvPicPr>
          <p:cNvPr id="4" name="Billede 3">
            <a:extLst>
              <a:ext uri="{FF2B5EF4-FFF2-40B4-BE49-F238E27FC236}">
                <a16:creationId xmlns:a16="http://schemas.microsoft.com/office/drawing/2014/main" id="{70CA0844-A067-6F40-AB8F-15E64DF5CB64}"/>
              </a:ext>
            </a:extLst>
          </p:cNvPr>
          <p:cNvPicPr>
            <a:picLocks noChangeAspect="1"/>
          </p:cNvPicPr>
          <p:nvPr/>
        </p:nvPicPr>
        <p:blipFill>
          <a:blip r:embed="rId3"/>
          <a:stretch/>
        </p:blipFill>
        <p:spPr>
          <a:xfrm>
            <a:off x="0" y="6204883"/>
            <a:ext cx="12192000" cy="713195"/>
          </a:xfrm>
          <a:prstGeom prst="rect">
            <a:avLst/>
          </a:prstGeom>
        </p:spPr>
      </p:pic>
      <p:graphicFrame>
        <p:nvGraphicFramePr>
          <p:cNvPr id="3" name="Tabel 2">
            <a:extLst>
              <a:ext uri="{FF2B5EF4-FFF2-40B4-BE49-F238E27FC236}">
                <a16:creationId xmlns:a16="http://schemas.microsoft.com/office/drawing/2014/main" id="{B0FFBDAC-97CB-B143-ADBB-09F5C54F5A5C}"/>
              </a:ext>
            </a:extLst>
          </p:cNvPr>
          <p:cNvGraphicFramePr>
            <a:graphicFrameLocks noGrp="1"/>
          </p:cNvGraphicFramePr>
          <p:nvPr>
            <p:extLst>
              <p:ext uri="{D42A27DB-BD31-4B8C-83A1-F6EECF244321}">
                <p14:modId xmlns:p14="http://schemas.microsoft.com/office/powerpoint/2010/main" val="3471584794"/>
              </p:ext>
            </p:extLst>
          </p:nvPr>
        </p:nvGraphicFramePr>
        <p:xfrm>
          <a:off x="654380" y="3525611"/>
          <a:ext cx="7581899" cy="2273300"/>
        </p:xfrm>
        <a:graphic>
          <a:graphicData uri="http://schemas.openxmlformats.org/drawingml/2006/table">
            <a:tbl>
              <a:tblPr>
                <a:tableStyleId>{5C22544A-7EE6-4342-B048-85BDC9FD1C3A}</a:tableStyleId>
              </a:tblPr>
              <a:tblGrid>
                <a:gridCol w="1523362">
                  <a:extLst>
                    <a:ext uri="{9D8B030D-6E8A-4147-A177-3AD203B41FA5}">
                      <a16:colId xmlns:a16="http://schemas.microsoft.com/office/drawing/2014/main" val="1476792523"/>
                    </a:ext>
                  </a:extLst>
                </a:gridCol>
                <a:gridCol w="2275522">
                  <a:extLst>
                    <a:ext uri="{9D8B030D-6E8A-4147-A177-3AD203B41FA5}">
                      <a16:colId xmlns:a16="http://schemas.microsoft.com/office/drawing/2014/main" val="1860618825"/>
                    </a:ext>
                  </a:extLst>
                </a:gridCol>
                <a:gridCol w="2069233">
                  <a:extLst>
                    <a:ext uri="{9D8B030D-6E8A-4147-A177-3AD203B41FA5}">
                      <a16:colId xmlns:a16="http://schemas.microsoft.com/office/drawing/2014/main" val="3596060103"/>
                    </a:ext>
                  </a:extLst>
                </a:gridCol>
                <a:gridCol w="1713782">
                  <a:extLst>
                    <a:ext uri="{9D8B030D-6E8A-4147-A177-3AD203B41FA5}">
                      <a16:colId xmlns:a16="http://schemas.microsoft.com/office/drawing/2014/main" val="1718563434"/>
                    </a:ext>
                  </a:extLst>
                </a:gridCol>
              </a:tblGrid>
              <a:tr h="241300">
                <a:tc>
                  <a:txBody>
                    <a:bodyPr/>
                    <a:lstStyle/>
                    <a:p>
                      <a:pPr algn="l" fontAlgn="b"/>
                      <a:endParaRPr lang="da-DK"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t"/>
                      <a:r>
                        <a:rPr lang="da-DK" sz="1200" u="none" strike="noStrike">
                          <a:effectLst/>
                        </a:rPr>
                        <a:t>UDGIFTER</a:t>
                      </a:r>
                      <a:endParaRPr lang="da-DK" sz="1200" b="1"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da-DK" sz="1200" u="none" strike="noStrike">
                          <a:effectLst/>
                        </a:rPr>
                        <a:t>INDTÆGTER</a:t>
                      </a:r>
                      <a:endParaRPr lang="da-DK" sz="1200" b="1" i="0" u="none" strike="noStrike">
                        <a:solidFill>
                          <a:srgbClr val="000000"/>
                        </a:solidFill>
                        <a:effectLst/>
                        <a:latin typeface="Calibri" panose="020F0502020204030204" pitchFamily="34" charset="0"/>
                      </a:endParaRPr>
                    </a:p>
                  </a:txBody>
                  <a:tcPr marL="9525" marR="9525" marT="9525" marB="0"/>
                </a:tc>
                <a:tc>
                  <a:txBody>
                    <a:bodyPr/>
                    <a:lstStyle/>
                    <a:p>
                      <a:pPr algn="l" fontAlgn="b"/>
                      <a:endParaRPr lang="da-DK"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88022141"/>
                  </a:ext>
                </a:extLst>
              </a:tr>
              <a:tr h="203200">
                <a:tc>
                  <a:txBody>
                    <a:bodyPr/>
                    <a:lstStyle/>
                    <a:p>
                      <a:pPr algn="l" fontAlgn="b"/>
                      <a:r>
                        <a:rPr lang="da-DK" sz="1200" u="none" strike="noStrike">
                          <a:effectLst/>
                        </a:rPr>
                        <a:t>Løn</a:t>
                      </a:r>
                      <a:endParaRPr lang="da-DK"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ctr"/>
                      <a:endParaRPr lang="da-DK"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b"/>
                      <a:r>
                        <a:rPr lang="da-DK" sz="1200" u="none" strike="noStrike">
                          <a:effectLst/>
                        </a:rPr>
                        <a:t>1500</a:t>
                      </a:r>
                      <a:endParaRPr lang="da-DK"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da-DK" sz="1200" b="1" i="1" u="none" strike="noStrike">
                          <a:solidFill>
                            <a:srgbClr val="FF0000"/>
                          </a:solidFill>
                          <a:effectLst/>
                        </a:rPr>
                        <a:t>Marked</a:t>
                      </a:r>
                      <a:endParaRPr lang="da-DK" sz="1200" b="1" i="1" u="none" strike="noStrike">
                        <a:solidFill>
                          <a:srgbClr val="FF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01793494"/>
                  </a:ext>
                </a:extLst>
              </a:tr>
              <a:tr h="203200">
                <a:tc>
                  <a:txBody>
                    <a:bodyPr/>
                    <a:lstStyle/>
                    <a:p>
                      <a:pPr algn="l" fontAlgn="b"/>
                      <a:r>
                        <a:rPr lang="da-DK" sz="1200" u="none" strike="noStrike">
                          <a:effectLst/>
                        </a:rPr>
                        <a:t>SU</a:t>
                      </a:r>
                      <a:endParaRPr lang="da-DK"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da-DK"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200" u="none" strike="noStrike">
                          <a:effectLst/>
                        </a:rPr>
                        <a:t>1000</a:t>
                      </a:r>
                      <a:endParaRPr lang="da-DK"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da-DK" sz="1200" b="1" i="1" u="none" strike="noStrike">
                          <a:solidFill>
                            <a:srgbClr val="FF0000"/>
                          </a:solidFill>
                          <a:effectLst/>
                        </a:rPr>
                        <a:t>Staten</a:t>
                      </a:r>
                      <a:endParaRPr lang="da-DK" sz="1200" b="1" i="1" u="none" strike="noStrike">
                        <a:solidFill>
                          <a:srgbClr val="FF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60001843"/>
                  </a:ext>
                </a:extLst>
              </a:tr>
              <a:tr h="203200">
                <a:tc>
                  <a:txBody>
                    <a:bodyPr/>
                    <a:lstStyle/>
                    <a:p>
                      <a:pPr algn="l" fontAlgn="b"/>
                      <a:r>
                        <a:rPr lang="da-DK" sz="1200" u="none" strike="noStrike">
                          <a:effectLst/>
                        </a:rPr>
                        <a:t>Lommepenge</a:t>
                      </a:r>
                      <a:endParaRPr lang="da-DK"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da-DK"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200" u="none" strike="noStrike">
                          <a:effectLst/>
                        </a:rPr>
                        <a:t>500</a:t>
                      </a:r>
                      <a:endParaRPr lang="da-DK"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da-DK" sz="1200" b="1" i="1" u="none" strike="noStrike" dirty="0">
                          <a:solidFill>
                            <a:srgbClr val="FF0000"/>
                          </a:solidFill>
                          <a:effectLst/>
                        </a:rPr>
                        <a:t>Civilsamfundet</a:t>
                      </a:r>
                      <a:endParaRPr lang="da-DK" sz="1200" b="1" i="1" u="none" strike="noStrike" dirty="0">
                        <a:solidFill>
                          <a:srgbClr val="FF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31145833"/>
                  </a:ext>
                </a:extLst>
              </a:tr>
              <a:tr h="203200">
                <a:tc>
                  <a:txBody>
                    <a:bodyPr/>
                    <a:lstStyle/>
                    <a:p>
                      <a:pPr algn="l" fontAlgn="b"/>
                      <a:r>
                        <a:rPr lang="da-DK" sz="1200" u="none" strike="noStrike">
                          <a:effectLst/>
                        </a:rPr>
                        <a:t>Tøj </a:t>
                      </a:r>
                      <a:endParaRPr lang="da-DK"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200" u="none" strike="noStrike">
                          <a:effectLst/>
                        </a:rPr>
                        <a:t>500</a:t>
                      </a:r>
                      <a:endParaRPr lang="da-DK"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da-DK"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da-DK" sz="1200" u="none" strike="noStrike">
                          <a:effectLst/>
                        </a:rPr>
                        <a:t>Vækstbehov</a:t>
                      </a:r>
                      <a:endParaRPr lang="da-DK"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88642970"/>
                  </a:ext>
                </a:extLst>
              </a:tr>
              <a:tr h="203200">
                <a:tc>
                  <a:txBody>
                    <a:bodyPr/>
                    <a:lstStyle/>
                    <a:p>
                      <a:pPr algn="l" fontAlgn="b"/>
                      <a:r>
                        <a:rPr lang="da-DK" sz="1200" u="none" strike="noStrike">
                          <a:effectLst/>
                        </a:rPr>
                        <a:t>Fest mv</a:t>
                      </a:r>
                      <a:endParaRPr lang="da-DK"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200" u="none" strike="noStrike">
                          <a:effectLst/>
                        </a:rPr>
                        <a:t>1000</a:t>
                      </a:r>
                      <a:endParaRPr lang="da-DK"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da-DK"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da-DK" sz="1200" u="none" strike="noStrike">
                          <a:effectLst/>
                        </a:rPr>
                        <a:t>Vækstbehov</a:t>
                      </a:r>
                      <a:endParaRPr lang="da-DK"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23633939"/>
                  </a:ext>
                </a:extLst>
              </a:tr>
              <a:tr h="203200">
                <a:tc>
                  <a:txBody>
                    <a:bodyPr/>
                    <a:lstStyle/>
                    <a:p>
                      <a:pPr algn="l" fontAlgn="b"/>
                      <a:r>
                        <a:rPr lang="da-DK" sz="1200" u="none" strike="noStrike">
                          <a:effectLst/>
                        </a:rPr>
                        <a:t>Rejse</a:t>
                      </a:r>
                      <a:endParaRPr lang="da-DK"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200" u="none" strike="noStrike">
                          <a:effectLst/>
                        </a:rPr>
                        <a:t>720</a:t>
                      </a:r>
                      <a:endParaRPr lang="da-DK"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da-DK"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da-DK" sz="1200" u="none" strike="noStrike">
                          <a:effectLst/>
                        </a:rPr>
                        <a:t>Vækstbehov</a:t>
                      </a:r>
                      <a:endParaRPr lang="da-DK"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1121136"/>
                  </a:ext>
                </a:extLst>
              </a:tr>
              <a:tr h="203200">
                <a:tc>
                  <a:txBody>
                    <a:bodyPr/>
                    <a:lstStyle/>
                    <a:p>
                      <a:pPr algn="l" fontAlgn="b"/>
                      <a:r>
                        <a:rPr lang="da-DK" sz="1200" u="none" strike="noStrike">
                          <a:effectLst/>
                        </a:rPr>
                        <a:t>Transport</a:t>
                      </a:r>
                      <a:endParaRPr lang="da-DK"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200" u="none" strike="noStrike">
                          <a:effectLst/>
                        </a:rPr>
                        <a:t>200</a:t>
                      </a:r>
                      <a:endParaRPr lang="da-DK"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da-DK"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da-DK" sz="1200" u="none" strike="noStrike">
                          <a:effectLst/>
                        </a:rPr>
                        <a:t>Mangelbehov</a:t>
                      </a:r>
                      <a:endParaRPr lang="da-DK"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56877137"/>
                  </a:ext>
                </a:extLst>
              </a:tr>
              <a:tr h="203200">
                <a:tc>
                  <a:txBody>
                    <a:bodyPr/>
                    <a:lstStyle/>
                    <a:p>
                      <a:pPr algn="l" fontAlgn="b"/>
                      <a:r>
                        <a:rPr lang="da-DK" sz="1200" u="none" strike="noStrike">
                          <a:effectLst/>
                        </a:rPr>
                        <a:t>Mad</a:t>
                      </a:r>
                      <a:endParaRPr lang="da-DK"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200" u="none" strike="noStrike">
                          <a:effectLst/>
                        </a:rPr>
                        <a:t>500</a:t>
                      </a:r>
                      <a:endParaRPr lang="da-DK"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da-DK"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da-DK" sz="1200" u="none" strike="noStrike">
                          <a:effectLst/>
                        </a:rPr>
                        <a:t>Mangelbehov</a:t>
                      </a:r>
                      <a:endParaRPr lang="da-DK"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94528291"/>
                  </a:ext>
                </a:extLst>
              </a:tr>
              <a:tr h="203200">
                <a:tc>
                  <a:txBody>
                    <a:bodyPr/>
                    <a:lstStyle/>
                    <a:p>
                      <a:pPr algn="l" fontAlgn="b"/>
                      <a:endParaRPr lang="da-DK"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da-DK"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da-DK"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da-DK"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69021643"/>
                  </a:ext>
                </a:extLst>
              </a:tr>
              <a:tr h="203200">
                <a:tc>
                  <a:txBody>
                    <a:bodyPr/>
                    <a:lstStyle/>
                    <a:p>
                      <a:pPr algn="l" fontAlgn="b"/>
                      <a:r>
                        <a:rPr lang="da-DK" sz="1200" u="none" strike="noStrike">
                          <a:effectLst/>
                        </a:rPr>
                        <a:t>I alt</a:t>
                      </a:r>
                      <a:endParaRPr lang="da-DK" sz="12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200" u="none" strike="noStrike">
                          <a:effectLst/>
                        </a:rPr>
                        <a:t>2920</a:t>
                      </a:r>
                      <a:endParaRPr lang="da-DK" sz="12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200" u="none" strike="noStrike">
                          <a:effectLst/>
                        </a:rPr>
                        <a:t>3000</a:t>
                      </a:r>
                      <a:endParaRPr lang="da-DK" sz="12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da-DK" sz="12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84167508"/>
                  </a:ext>
                </a:extLst>
              </a:tr>
            </a:tbl>
          </a:graphicData>
        </a:graphic>
      </p:graphicFrame>
    </p:spTree>
    <p:extLst>
      <p:ext uri="{BB962C8B-B14F-4D97-AF65-F5344CB8AC3E}">
        <p14:creationId xmlns:p14="http://schemas.microsoft.com/office/powerpoint/2010/main" val="16319650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4E5B41EB-1040-7441-9235-31A863E1619E}"/>
              </a:ext>
            </a:extLst>
          </p:cNvPr>
          <p:cNvPicPr>
            <a:picLocks noChangeAspect="1"/>
          </p:cNvPicPr>
          <p:nvPr/>
        </p:nvPicPr>
        <p:blipFill rotWithShape="1">
          <a:blip r:embed="rId2"/>
          <a:srcRect t="22894"/>
          <a:stretch/>
        </p:blipFill>
        <p:spPr>
          <a:xfrm>
            <a:off x="463137" y="3383191"/>
            <a:ext cx="2945082" cy="2408923"/>
          </a:xfrm>
          <a:prstGeom prst="rect">
            <a:avLst/>
          </a:prstGeom>
        </p:spPr>
      </p:pic>
      <p:sp>
        <p:nvSpPr>
          <p:cNvPr id="2" name="Titel 1">
            <a:extLst>
              <a:ext uri="{FF2B5EF4-FFF2-40B4-BE49-F238E27FC236}">
                <a16:creationId xmlns:a16="http://schemas.microsoft.com/office/drawing/2014/main" id="{74659BB2-072A-1545-9C5E-9D6EFBA3B3ED}"/>
              </a:ext>
            </a:extLst>
          </p:cNvPr>
          <p:cNvSpPr>
            <a:spLocks noGrp="1"/>
          </p:cNvSpPr>
          <p:nvPr>
            <p:ph type="title"/>
          </p:nvPr>
        </p:nvSpPr>
        <p:spPr>
          <a:xfrm>
            <a:off x="838200" y="1059089"/>
            <a:ext cx="10515600" cy="1169385"/>
          </a:xfrm>
        </p:spPr>
        <p:txBody>
          <a:bodyPr>
            <a:normAutofit fontScale="90000"/>
          </a:bodyPr>
          <a:lstStyle/>
          <a:p>
            <a:r>
              <a:rPr lang="da-DK" b="1" dirty="0"/>
              <a:t>Undersøg: Din velstand og velfærd (individuel opgave)</a:t>
            </a:r>
            <a:br>
              <a:rPr lang="da-DK" b="1" dirty="0"/>
            </a:br>
            <a:r>
              <a:rPr lang="da-DK" i="1" dirty="0"/>
              <a:t>Lav en brainstorm over den velstand og velfærd du har modtaget den sidste måned.</a:t>
            </a:r>
            <a:r>
              <a:rPr lang="da-DK" dirty="0"/>
              <a:t> Hvor har du fået velstand og velfærd fra? Anvend hjælpeark 7</a:t>
            </a:r>
          </a:p>
        </p:txBody>
      </p:sp>
      <p:graphicFrame>
        <p:nvGraphicFramePr>
          <p:cNvPr id="5" name="Pladsholder til indhold 4">
            <a:extLst>
              <a:ext uri="{FF2B5EF4-FFF2-40B4-BE49-F238E27FC236}">
                <a16:creationId xmlns:a16="http://schemas.microsoft.com/office/drawing/2014/main" id="{71BDABCB-1276-854F-A5D2-3CC9FB5F5184}"/>
              </a:ext>
            </a:extLst>
          </p:cNvPr>
          <p:cNvGraphicFramePr>
            <a:graphicFrameLocks noGrp="1"/>
          </p:cNvGraphicFramePr>
          <p:nvPr>
            <p:ph idx="1"/>
            <p:extLst>
              <p:ext uri="{D42A27DB-BD31-4B8C-83A1-F6EECF244321}">
                <p14:modId xmlns:p14="http://schemas.microsoft.com/office/powerpoint/2010/main" val="4118966481"/>
              </p:ext>
            </p:extLst>
          </p:nvPr>
        </p:nvGraphicFramePr>
        <p:xfrm>
          <a:off x="3408219" y="3012137"/>
          <a:ext cx="8185378" cy="3151029"/>
        </p:xfrm>
        <a:graphic>
          <a:graphicData uri="http://schemas.openxmlformats.org/drawingml/2006/table">
            <a:tbl>
              <a:tblPr firstRow="1" firstCol="1" bandRow="1">
                <a:tableStyleId>{5C22544A-7EE6-4342-B048-85BDC9FD1C3A}</a:tableStyleId>
              </a:tblPr>
              <a:tblGrid>
                <a:gridCol w="2653377">
                  <a:extLst>
                    <a:ext uri="{9D8B030D-6E8A-4147-A177-3AD203B41FA5}">
                      <a16:colId xmlns:a16="http://schemas.microsoft.com/office/drawing/2014/main" val="2801452798"/>
                    </a:ext>
                  </a:extLst>
                </a:gridCol>
                <a:gridCol w="2653377">
                  <a:extLst>
                    <a:ext uri="{9D8B030D-6E8A-4147-A177-3AD203B41FA5}">
                      <a16:colId xmlns:a16="http://schemas.microsoft.com/office/drawing/2014/main" val="1374758961"/>
                    </a:ext>
                  </a:extLst>
                </a:gridCol>
                <a:gridCol w="2878624">
                  <a:extLst>
                    <a:ext uri="{9D8B030D-6E8A-4147-A177-3AD203B41FA5}">
                      <a16:colId xmlns:a16="http://schemas.microsoft.com/office/drawing/2014/main" val="1094862913"/>
                    </a:ext>
                  </a:extLst>
                </a:gridCol>
              </a:tblGrid>
              <a:tr h="0">
                <a:tc>
                  <a:txBody>
                    <a:bodyPr/>
                    <a:lstStyle/>
                    <a:p>
                      <a:pPr algn="ctr"/>
                      <a:endPar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800" dirty="0">
                          <a:solidFill>
                            <a:schemeClr val="tx1"/>
                          </a:solidFill>
                          <a:effectLst/>
                        </a:rPr>
                        <a:t>VELSTAND</a:t>
                      </a:r>
                    </a:p>
                    <a:p>
                      <a:pPr algn="ctr"/>
                      <a:endPar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800" dirty="0">
                          <a:solidFill>
                            <a:schemeClr val="tx1"/>
                          </a:solidFill>
                          <a:effectLst/>
                        </a:rPr>
                        <a:t>VELFÆRD</a:t>
                      </a:r>
                      <a:endParaRPr lang="da-DK" sz="2800" dirty="0">
                        <a:solidFill>
                          <a:schemeClr val="tx1"/>
                        </a:solidFill>
                        <a:effectLst/>
                      </a:endParaRPr>
                    </a:p>
                    <a:p>
                      <a:pPr algn="ctr"/>
                      <a:endPar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39596023"/>
                  </a:ext>
                </a:extLst>
              </a:tr>
              <a:tr h="8674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dirty="0">
                          <a:solidFill>
                            <a:schemeClr val="tx1"/>
                          </a:solidFill>
                          <a:effectLst/>
                        </a:rPr>
                        <a:t>Staten</a:t>
                      </a:r>
                    </a:p>
                    <a:p>
                      <a:endPar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Fx S.U.</a:t>
                      </a:r>
                    </a:p>
                  </a:txBody>
                  <a:tcPr marL="68580" marR="68580" marT="0" marB="0"/>
                </a:tc>
                <a:tc>
                  <a:txBody>
                    <a:bodyPr/>
                    <a:lstStyle/>
                    <a:p>
                      <a:r>
                        <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Fx undervisning</a:t>
                      </a:r>
                    </a:p>
                  </a:txBody>
                  <a:tcPr marL="68580" marR="68580" marT="0" marB="0"/>
                </a:tc>
                <a:extLst>
                  <a:ext uri="{0D108BD9-81ED-4DB2-BD59-A6C34878D82A}">
                    <a16:rowId xmlns:a16="http://schemas.microsoft.com/office/drawing/2014/main" val="736257010"/>
                  </a:ext>
                </a:extLst>
              </a:tr>
              <a:tr h="867463">
                <a:tc>
                  <a:txBody>
                    <a:bodyPr/>
                    <a:lstStyle/>
                    <a:p>
                      <a:r>
                        <a:rPr lang="da-DK" sz="1800" dirty="0">
                          <a:solidFill>
                            <a:schemeClr val="tx1"/>
                          </a:solidFill>
                          <a:effectLst/>
                        </a:rPr>
                        <a:t>Marked</a:t>
                      </a:r>
                      <a:endPar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Fx en T-shirt</a:t>
                      </a:r>
                    </a:p>
                  </a:txBody>
                  <a:tcPr marL="68580" marR="68580" marT="0" marB="0"/>
                </a:tc>
                <a:tc>
                  <a:txBody>
                    <a:bodyPr/>
                    <a:lstStyle/>
                    <a:p>
                      <a:r>
                        <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Fx en forsikring</a:t>
                      </a:r>
                    </a:p>
                  </a:txBody>
                  <a:tcPr marL="68580" marR="68580" marT="0" marB="0"/>
                </a:tc>
                <a:extLst>
                  <a:ext uri="{0D108BD9-81ED-4DB2-BD59-A6C34878D82A}">
                    <a16:rowId xmlns:a16="http://schemas.microsoft.com/office/drawing/2014/main" val="301819428"/>
                  </a:ext>
                </a:extLst>
              </a:tr>
              <a:tr h="867463">
                <a:tc>
                  <a:txBody>
                    <a:bodyPr/>
                    <a:lstStyle/>
                    <a:p>
                      <a:r>
                        <a:rPr lang="da-DK" sz="1800" dirty="0">
                          <a:solidFill>
                            <a:schemeClr val="tx1"/>
                          </a:solidFill>
                          <a:effectLst/>
                        </a:rPr>
                        <a:t>Civilsamfundet</a:t>
                      </a:r>
                      <a:endPar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Fx husly</a:t>
                      </a:r>
                    </a:p>
                  </a:txBody>
                  <a:tcPr marL="68580" marR="68580" marT="0" marB="0"/>
                </a:tc>
                <a:tc>
                  <a:txBody>
                    <a:bodyPr/>
                    <a:lstStyle/>
                    <a:p>
                      <a:r>
                        <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Fx omsorg</a:t>
                      </a:r>
                    </a:p>
                  </a:txBody>
                  <a:tcPr marL="68580" marR="68580" marT="0" marB="0"/>
                </a:tc>
                <a:extLst>
                  <a:ext uri="{0D108BD9-81ED-4DB2-BD59-A6C34878D82A}">
                    <a16:rowId xmlns:a16="http://schemas.microsoft.com/office/drawing/2014/main" val="2763261589"/>
                  </a:ext>
                </a:extLst>
              </a:tr>
            </a:tbl>
          </a:graphicData>
        </a:graphic>
      </p:graphicFrame>
      <p:pic>
        <p:nvPicPr>
          <p:cNvPr id="4" name="Billede 3">
            <a:extLst>
              <a:ext uri="{FF2B5EF4-FFF2-40B4-BE49-F238E27FC236}">
                <a16:creationId xmlns:a16="http://schemas.microsoft.com/office/drawing/2014/main" id="{70CA0844-A067-6F40-AB8F-15E64DF5CB64}"/>
              </a:ext>
            </a:extLst>
          </p:cNvPr>
          <p:cNvPicPr>
            <a:picLocks noChangeAspect="1"/>
          </p:cNvPicPr>
          <p:nvPr/>
        </p:nvPicPr>
        <p:blipFill>
          <a:blip r:embed="rId3"/>
          <a:stretch/>
        </p:blipFill>
        <p:spPr>
          <a:xfrm>
            <a:off x="0" y="6204883"/>
            <a:ext cx="12192000" cy="713195"/>
          </a:xfrm>
          <a:prstGeom prst="rect">
            <a:avLst/>
          </a:prstGeom>
        </p:spPr>
      </p:pic>
    </p:spTree>
    <p:extLst>
      <p:ext uri="{BB962C8B-B14F-4D97-AF65-F5344CB8AC3E}">
        <p14:creationId xmlns:p14="http://schemas.microsoft.com/office/powerpoint/2010/main" val="15058036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659BB2-072A-1545-9C5E-9D6EFBA3B3ED}"/>
              </a:ext>
            </a:extLst>
          </p:cNvPr>
          <p:cNvSpPr>
            <a:spLocks noGrp="1"/>
          </p:cNvSpPr>
          <p:nvPr>
            <p:ph type="title"/>
          </p:nvPr>
        </p:nvSpPr>
        <p:spPr>
          <a:xfrm>
            <a:off x="838200" y="1059089"/>
            <a:ext cx="10515600" cy="1169385"/>
          </a:xfrm>
        </p:spPr>
        <p:txBody>
          <a:bodyPr>
            <a:normAutofit fontScale="90000"/>
          </a:bodyPr>
          <a:lstStyle/>
          <a:p>
            <a:r>
              <a:rPr lang="da-DK" b="1" dirty="0"/>
              <a:t>Undersøg: Gå sammen i ”husstandene” fra sidste modul. </a:t>
            </a:r>
            <a:br>
              <a:rPr lang="da-DK" b="1" dirty="0"/>
            </a:br>
            <a:r>
              <a:rPr lang="da-DK" dirty="0"/>
              <a:t>Analysér jeres fælles velstand og velfærd ud fra velfærdstrekanten. Anvend hjælpeark 7</a:t>
            </a:r>
            <a:br>
              <a:rPr lang="da-DK" b="1" dirty="0"/>
            </a:br>
            <a:endParaRPr lang="da-DK" dirty="0"/>
          </a:p>
        </p:txBody>
      </p:sp>
      <p:pic>
        <p:nvPicPr>
          <p:cNvPr id="4" name="Billede 3">
            <a:extLst>
              <a:ext uri="{FF2B5EF4-FFF2-40B4-BE49-F238E27FC236}">
                <a16:creationId xmlns:a16="http://schemas.microsoft.com/office/drawing/2014/main" id="{70CA0844-A067-6F40-AB8F-15E64DF5CB64}"/>
              </a:ext>
            </a:extLst>
          </p:cNvPr>
          <p:cNvPicPr>
            <a:picLocks noChangeAspect="1"/>
          </p:cNvPicPr>
          <p:nvPr/>
        </p:nvPicPr>
        <p:blipFill>
          <a:blip r:embed="rId2"/>
          <a:stretch/>
        </p:blipFill>
        <p:spPr>
          <a:xfrm>
            <a:off x="0" y="6204883"/>
            <a:ext cx="12192000" cy="713195"/>
          </a:xfrm>
          <a:prstGeom prst="rect">
            <a:avLst/>
          </a:prstGeom>
        </p:spPr>
      </p:pic>
      <p:pic>
        <p:nvPicPr>
          <p:cNvPr id="6" name="Billede 5">
            <a:extLst>
              <a:ext uri="{FF2B5EF4-FFF2-40B4-BE49-F238E27FC236}">
                <a16:creationId xmlns:a16="http://schemas.microsoft.com/office/drawing/2014/main" id="{45A5F647-026C-974A-BA87-AE6BC5BDCA48}"/>
              </a:ext>
            </a:extLst>
          </p:cNvPr>
          <p:cNvPicPr>
            <a:picLocks noChangeAspect="1"/>
          </p:cNvPicPr>
          <p:nvPr/>
        </p:nvPicPr>
        <p:blipFill rotWithShape="1">
          <a:blip r:embed="rId3"/>
          <a:srcRect t="22894"/>
          <a:stretch/>
        </p:blipFill>
        <p:spPr>
          <a:xfrm>
            <a:off x="838201" y="2830286"/>
            <a:ext cx="4125686" cy="3374596"/>
          </a:xfrm>
          <a:prstGeom prst="rect">
            <a:avLst/>
          </a:prstGeom>
        </p:spPr>
      </p:pic>
      <p:graphicFrame>
        <p:nvGraphicFramePr>
          <p:cNvPr id="8" name="Pladsholder til indhold 4">
            <a:extLst>
              <a:ext uri="{FF2B5EF4-FFF2-40B4-BE49-F238E27FC236}">
                <a16:creationId xmlns:a16="http://schemas.microsoft.com/office/drawing/2014/main" id="{CE8D45F4-54C7-2140-9554-973B3622D59B}"/>
              </a:ext>
            </a:extLst>
          </p:cNvPr>
          <p:cNvGraphicFramePr>
            <a:graphicFrameLocks/>
          </p:cNvGraphicFramePr>
          <p:nvPr/>
        </p:nvGraphicFramePr>
        <p:xfrm>
          <a:off x="5506812" y="2824887"/>
          <a:ext cx="5725884" cy="2911509"/>
        </p:xfrm>
        <a:graphic>
          <a:graphicData uri="http://schemas.openxmlformats.org/drawingml/2006/table">
            <a:tbl>
              <a:tblPr firstRow="1" firstCol="1" bandRow="1">
                <a:tableStyleId>{5C22544A-7EE6-4342-B048-85BDC9FD1C3A}</a:tableStyleId>
              </a:tblPr>
              <a:tblGrid>
                <a:gridCol w="1856106">
                  <a:extLst>
                    <a:ext uri="{9D8B030D-6E8A-4147-A177-3AD203B41FA5}">
                      <a16:colId xmlns:a16="http://schemas.microsoft.com/office/drawing/2014/main" val="2801452798"/>
                    </a:ext>
                  </a:extLst>
                </a:gridCol>
                <a:gridCol w="1856106">
                  <a:extLst>
                    <a:ext uri="{9D8B030D-6E8A-4147-A177-3AD203B41FA5}">
                      <a16:colId xmlns:a16="http://schemas.microsoft.com/office/drawing/2014/main" val="1374758961"/>
                    </a:ext>
                  </a:extLst>
                </a:gridCol>
                <a:gridCol w="2013672">
                  <a:extLst>
                    <a:ext uri="{9D8B030D-6E8A-4147-A177-3AD203B41FA5}">
                      <a16:colId xmlns:a16="http://schemas.microsoft.com/office/drawing/2014/main" val="1094862913"/>
                    </a:ext>
                  </a:extLst>
                </a:gridCol>
              </a:tblGrid>
              <a:tr h="498144">
                <a:tc>
                  <a:txBody>
                    <a:bodyPr/>
                    <a:lstStyle/>
                    <a:p>
                      <a:pPr algn="ctr"/>
                      <a:endPar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800" dirty="0">
                          <a:solidFill>
                            <a:schemeClr val="tx1"/>
                          </a:solidFill>
                          <a:effectLst/>
                        </a:rPr>
                        <a:t>VELSTAND</a:t>
                      </a:r>
                    </a:p>
                    <a:p>
                      <a:pPr algn="ctr"/>
                      <a:endPar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800" dirty="0">
                          <a:solidFill>
                            <a:schemeClr val="tx1"/>
                          </a:solidFill>
                          <a:effectLst/>
                        </a:rPr>
                        <a:t>VELFÆRD</a:t>
                      </a:r>
                      <a:endParaRPr lang="da-DK" sz="2800" dirty="0">
                        <a:solidFill>
                          <a:schemeClr val="tx1"/>
                        </a:solidFill>
                        <a:effectLst/>
                      </a:endParaRPr>
                    </a:p>
                    <a:p>
                      <a:pPr algn="ctr"/>
                      <a:endPar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39596023"/>
                  </a:ext>
                </a:extLst>
              </a:tr>
              <a:tr h="7876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dirty="0">
                          <a:solidFill>
                            <a:schemeClr val="tx1"/>
                          </a:solidFill>
                          <a:effectLst/>
                        </a:rPr>
                        <a:t>Staten</a:t>
                      </a:r>
                    </a:p>
                    <a:p>
                      <a:endPar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36257010"/>
                  </a:ext>
                </a:extLst>
              </a:tr>
              <a:tr h="787623">
                <a:tc>
                  <a:txBody>
                    <a:bodyPr/>
                    <a:lstStyle/>
                    <a:p>
                      <a:r>
                        <a:rPr lang="da-DK" sz="1800" dirty="0">
                          <a:solidFill>
                            <a:schemeClr val="tx1"/>
                          </a:solidFill>
                          <a:effectLst/>
                        </a:rPr>
                        <a:t>Marked</a:t>
                      </a:r>
                      <a:endPar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1819428"/>
                  </a:ext>
                </a:extLst>
              </a:tr>
              <a:tr h="787623">
                <a:tc>
                  <a:txBody>
                    <a:bodyPr/>
                    <a:lstStyle/>
                    <a:p>
                      <a:r>
                        <a:rPr lang="da-DK" sz="1800" dirty="0">
                          <a:solidFill>
                            <a:schemeClr val="tx1"/>
                          </a:solidFill>
                          <a:effectLst/>
                        </a:rPr>
                        <a:t>Civilsamfundet</a:t>
                      </a:r>
                      <a:endPar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63261589"/>
                  </a:ext>
                </a:extLst>
              </a:tr>
            </a:tbl>
          </a:graphicData>
        </a:graphic>
      </p:graphicFrame>
    </p:spTree>
    <p:extLst>
      <p:ext uri="{BB962C8B-B14F-4D97-AF65-F5344CB8AC3E}">
        <p14:creationId xmlns:p14="http://schemas.microsoft.com/office/powerpoint/2010/main" val="2746359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03CC1E-ACC3-A748-B981-226B4316B40C}"/>
              </a:ext>
            </a:extLst>
          </p:cNvPr>
          <p:cNvSpPr>
            <a:spLocks noGrp="1"/>
          </p:cNvSpPr>
          <p:nvPr>
            <p:ph type="title"/>
          </p:nvPr>
        </p:nvSpPr>
        <p:spPr/>
        <p:txBody>
          <a:bodyPr/>
          <a:lstStyle/>
          <a:p>
            <a:pPr algn="ctr"/>
            <a:r>
              <a:rPr lang="da-DK" b="1" dirty="0"/>
              <a:t>Præsentationer og fælles opsamling på klassen</a:t>
            </a:r>
          </a:p>
        </p:txBody>
      </p:sp>
      <p:sp>
        <p:nvSpPr>
          <p:cNvPr id="3" name="Pladsholder til indhold 2">
            <a:extLst>
              <a:ext uri="{FF2B5EF4-FFF2-40B4-BE49-F238E27FC236}">
                <a16:creationId xmlns:a16="http://schemas.microsoft.com/office/drawing/2014/main" id="{DB6BD0B3-8F1C-D34E-A6C2-DAFC0B0B754F}"/>
              </a:ext>
            </a:extLst>
          </p:cNvPr>
          <p:cNvSpPr>
            <a:spLocks noGrp="1"/>
          </p:cNvSpPr>
          <p:nvPr>
            <p:ph idx="1"/>
          </p:nvPr>
        </p:nvSpPr>
        <p:spPr/>
        <p:txBody>
          <a:bodyPr>
            <a:normAutofit/>
          </a:bodyPr>
          <a:lstStyle/>
          <a:p>
            <a:endParaRPr lang="da-DK" dirty="0"/>
          </a:p>
          <a:p>
            <a:r>
              <a:rPr lang="da-DK" dirty="0"/>
              <a:t>Hvad handler velfærdstrekanten om?</a:t>
            </a:r>
          </a:p>
          <a:p>
            <a:r>
              <a:rPr lang="da-DK" dirty="0"/>
              <a:t>Hvad er forskellen på, at få velstand og velfærd fra staten (fx S.U.), civilsamfundet (fx familiemedlemmer) og markedet (fx en virksomhed)?</a:t>
            </a:r>
          </a:p>
          <a:p>
            <a:r>
              <a:rPr lang="da-DK" dirty="0"/>
              <a:t>Har du et velstandsmønster og/eller et velfærdsmønster?</a:t>
            </a:r>
          </a:p>
          <a:p>
            <a:r>
              <a:rPr lang="da-DK" dirty="0"/>
              <a:t>Er der et mønster i ”husstandene”?</a:t>
            </a:r>
          </a:p>
          <a:p>
            <a:r>
              <a:rPr lang="da-DK" dirty="0"/>
              <a:t>Er der et mønster i klassen eller er der tale om forskellige mønstre?    </a:t>
            </a:r>
          </a:p>
          <a:p>
            <a:endParaRPr lang="da-DK" dirty="0"/>
          </a:p>
        </p:txBody>
      </p:sp>
      <p:pic>
        <p:nvPicPr>
          <p:cNvPr id="4" name="Billede 3">
            <a:extLst>
              <a:ext uri="{FF2B5EF4-FFF2-40B4-BE49-F238E27FC236}">
                <a16:creationId xmlns:a16="http://schemas.microsoft.com/office/drawing/2014/main" id="{FF15035B-16E0-B549-98F7-A449CDE15497}"/>
              </a:ext>
            </a:extLst>
          </p:cNvPr>
          <p:cNvPicPr>
            <a:picLocks noChangeAspect="1"/>
          </p:cNvPicPr>
          <p:nvPr/>
        </p:nvPicPr>
        <p:blipFill>
          <a:blip r:embed="rId2"/>
          <a:stretch/>
        </p:blipFill>
        <p:spPr>
          <a:xfrm>
            <a:off x="0" y="6204883"/>
            <a:ext cx="12192000" cy="713195"/>
          </a:xfrm>
          <a:prstGeom prst="rect">
            <a:avLst/>
          </a:prstGeom>
        </p:spPr>
      </p:pic>
    </p:spTree>
    <p:extLst>
      <p:ext uri="{BB962C8B-B14F-4D97-AF65-F5344CB8AC3E}">
        <p14:creationId xmlns:p14="http://schemas.microsoft.com/office/powerpoint/2010/main" val="31592580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A68D18-CE68-F043-BBE4-6DB17E63CFED}"/>
              </a:ext>
            </a:extLst>
          </p:cNvPr>
          <p:cNvSpPr>
            <a:spLocks noGrp="1"/>
          </p:cNvSpPr>
          <p:nvPr>
            <p:ph type="title"/>
          </p:nvPr>
        </p:nvSpPr>
        <p:spPr/>
        <p:txBody>
          <a:bodyPr>
            <a:normAutofit fontScale="90000"/>
          </a:bodyPr>
          <a:lstStyle/>
          <a:p>
            <a:br>
              <a:rPr lang="da-DK" dirty="0"/>
            </a:br>
            <a:br>
              <a:rPr lang="da-DK" dirty="0"/>
            </a:br>
            <a:r>
              <a:rPr lang="da-DK" b="1" dirty="0"/>
              <a:t>Analyse (gruppeopgave):</a:t>
            </a:r>
            <a:br>
              <a:rPr lang="da-DK" dirty="0"/>
            </a:br>
            <a:r>
              <a:rPr lang="da-DK" dirty="0"/>
              <a:t>Hvad er ideologiernes overordnede holdninger til statens rolle, markeds rolle og civilsamfundets rolle i samfundet og indflydelse på, hvordan borgerne får deres velfærd? Brug hjælpeark 5</a:t>
            </a:r>
          </a:p>
        </p:txBody>
      </p:sp>
      <p:graphicFrame>
        <p:nvGraphicFramePr>
          <p:cNvPr id="4" name="Tabel 4">
            <a:extLst>
              <a:ext uri="{FF2B5EF4-FFF2-40B4-BE49-F238E27FC236}">
                <a16:creationId xmlns:a16="http://schemas.microsoft.com/office/drawing/2014/main" id="{C4AC769F-7E88-BB47-8941-2634A6826EE7}"/>
              </a:ext>
            </a:extLst>
          </p:cNvPr>
          <p:cNvGraphicFramePr>
            <a:graphicFrameLocks noGrp="1"/>
          </p:cNvGraphicFramePr>
          <p:nvPr>
            <p:ph idx="1"/>
          </p:nvPr>
        </p:nvGraphicFramePr>
        <p:xfrm>
          <a:off x="838200" y="2940049"/>
          <a:ext cx="10515600" cy="1706880"/>
        </p:xfrm>
        <a:graphic>
          <a:graphicData uri="http://schemas.openxmlformats.org/drawingml/2006/table">
            <a:tbl>
              <a:tblPr firstRow="1" bandRow="1">
                <a:tableStyleId>{5C22544A-7EE6-4342-B048-85BDC9FD1C3A}</a:tableStyleId>
              </a:tblPr>
              <a:tblGrid>
                <a:gridCol w="2166257">
                  <a:extLst>
                    <a:ext uri="{9D8B030D-6E8A-4147-A177-3AD203B41FA5}">
                      <a16:colId xmlns:a16="http://schemas.microsoft.com/office/drawing/2014/main" val="2888958863"/>
                    </a:ext>
                  </a:extLst>
                </a:gridCol>
                <a:gridCol w="8349343">
                  <a:extLst>
                    <a:ext uri="{9D8B030D-6E8A-4147-A177-3AD203B41FA5}">
                      <a16:colId xmlns:a16="http://schemas.microsoft.com/office/drawing/2014/main" val="1286780772"/>
                    </a:ext>
                  </a:extLst>
                </a:gridCol>
              </a:tblGrid>
              <a:tr h="370840">
                <a:tc>
                  <a:txBody>
                    <a:bodyPr/>
                    <a:lstStyle/>
                    <a:p>
                      <a:r>
                        <a:rPr lang="da-DK" sz="2200" dirty="0"/>
                        <a:t>Ideologi</a:t>
                      </a:r>
                    </a:p>
                  </a:txBody>
                  <a:tcPr/>
                </a:tc>
                <a:tc>
                  <a:txBody>
                    <a:bodyPr/>
                    <a:lstStyle/>
                    <a:p>
                      <a:endParaRPr lang="da-DK" sz="2200" dirty="0"/>
                    </a:p>
                  </a:txBody>
                  <a:tcPr/>
                </a:tc>
                <a:extLst>
                  <a:ext uri="{0D108BD9-81ED-4DB2-BD59-A6C34878D82A}">
                    <a16:rowId xmlns:a16="http://schemas.microsoft.com/office/drawing/2014/main" val="3808285328"/>
                  </a:ext>
                </a:extLst>
              </a:tr>
              <a:tr h="370840">
                <a:tc>
                  <a:txBody>
                    <a:bodyPr/>
                    <a:lstStyle/>
                    <a:p>
                      <a:r>
                        <a:rPr lang="da-DK" sz="2200" dirty="0"/>
                        <a:t>Liberalisme</a:t>
                      </a:r>
                    </a:p>
                  </a:txBody>
                  <a:tcPr/>
                </a:tc>
                <a:tc>
                  <a:txBody>
                    <a:bodyPr/>
                    <a:lstStyle/>
                    <a:p>
                      <a:endParaRPr lang="da-DK" sz="2200" dirty="0"/>
                    </a:p>
                  </a:txBody>
                  <a:tcPr/>
                </a:tc>
                <a:extLst>
                  <a:ext uri="{0D108BD9-81ED-4DB2-BD59-A6C34878D82A}">
                    <a16:rowId xmlns:a16="http://schemas.microsoft.com/office/drawing/2014/main" val="2859796345"/>
                  </a:ext>
                </a:extLst>
              </a:tr>
              <a:tr h="370840">
                <a:tc>
                  <a:txBody>
                    <a:bodyPr/>
                    <a:lstStyle/>
                    <a:p>
                      <a:r>
                        <a:rPr lang="da-DK" sz="2200" dirty="0"/>
                        <a:t>Konservatisme </a:t>
                      </a:r>
                    </a:p>
                  </a:txBody>
                  <a:tcPr/>
                </a:tc>
                <a:tc>
                  <a:txBody>
                    <a:bodyPr/>
                    <a:lstStyle/>
                    <a:p>
                      <a:endParaRPr lang="da-DK" sz="2200" dirty="0"/>
                    </a:p>
                  </a:txBody>
                  <a:tcPr/>
                </a:tc>
                <a:extLst>
                  <a:ext uri="{0D108BD9-81ED-4DB2-BD59-A6C34878D82A}">
                    <a16:rowId xmlns:a16="http://schemas.microsoft.com/office/drawing/2014/main" val="1454484536"/>
                  </a:ext>
                </a:extLst>
              </a:tr>
              <a:tr h="370840">
                <a:tc>
                  <a:txBody>
                    <a:bodyPr/>
                    <a:lstStyle/>
                    <a:p>
                      <a:r>
                        <a:rPr lang="da-DK" sz="2200" dirty="0"/>
                        <a:t>Socialisme</a:t>
                      </a:r>
                    </a:p>
                  </a:txBody>
                  <a:tcPr/>
                </a:tc>
                <a:tc>
                  <a:txBody>
                    <a:bodyPr/>
                    <a:lstStyle/>
                    <a:p>
                      <a:endParaRPr lang="da-DK" sz="2200" dirty="0"/>
                    </a:p>
                  </a:txBody>
                  <a:tcPr/>
                </a:tc>
                <a:extLst>
                  <a:ext uri="{0D108BD9-81ED-4DB2-BD59-A6C34878D82A}">
                    <a16:rowId xmlns:a16="http://schemas.microsoft.com/office/drawing/2014/main" val="513174180"/>
                  </a:ext>
                </a:extLst>
              </a:tr>
            </a:tbl>
          </a:graphicData>
        </a:graphic>
      </p:graphicFrame>
    </p:spTree>
    <p:extLst>
      <p:ext uri="{BB962C8B-B14F-4D97-AF65-F5344CB8AC3E}">
        <p14:creationId xmlns:p14="http://schemas.microsoft.com/office/powerpoint/2010/main" val="2477621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a:bodyPr>
          <a:lstStyle/>
          <a:p>
            <a:r>
              <a:rPr lang="da-DK" sz="6000" dirty="0"/>
              <a:t>Menneskets behov</a:t>
            </a:r>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a:xfrm>
            <a:off x="838200" y="1825625"/>
            <a:ext cx="10515600" cy="4212318"/>
          </a:xfrm>
        </p:spPr>
        <p:txBody>
          <a:bodyPr>
            <a:normAutofit/>
          </a:bodyPr>
          <a:lstStyle/>
          <a:p>
            <a:r>
              <a:rPr lang="da-DK" b="1" dirty="0"/>
              <a:t>Mangelbehov </a:t>
            </a:r>
            <a:r>
              <a:rPr lang="da-DK" dirty="0"/>
              <a:t>er helt basale behov, som skal være opfyldt, for at vi mennesker trives. Det er de tre nederste lag: Fysiske behov, sikkerhed og sociale behov. Disse tre former for behov vil vi for det meste kun opdage, hvis vi mangler dem.</a:t>
            </a:r>
            <a:endParaRPr lang="da-DK" sz="4000" dirty="0"/>
          </a:p>
          <a:p>
            <a:endParaRPr lang="da-DK" sz="4000" dirty="0"/>
          </a:p>
          <a:p>
            <a:r>
              <a:rPr lang="da-DK" b="1" dirty="0"/>
              <a:t>Vækstbehov </a:t>
            </a:r>
            <a:r>
              <a:rPr lang="da-DK" dirty="0"/>
              <a:t>er to to øverste lag i behovspyramiden: behovet for </a:t>
            </a:r>
            <a:r>
              <a:rPr lang="da-DK" dirty="0" err="1"/>
              <a:t>påskønnelse</a:t>
            </a:r>
            <a:r>
              <a:rPr lang="da-DK" dirty="0"/>
              <a:t> og behovet for selvrealisering. Vækstbehovene forvinder ikke, hvis de opfyldes. De omhandler menneskers behov for at </a:t>
            </a:r>
            <a:r>
              <a:rPr lang="da-DK" dirty="0" err="1"/>
              <a:t>opna</a:t>
            </a:r>
            <a:r>
              <a:rPr lang="da-DK" dirty="0"/>
              <a:t>̊ deres </a:t>
            </a:r>
            <a:r>
              <a:rPr lang="da-DK" dirty="0" err="1"/>
              <a:t>mål</a:t>
            </a:r>
            <a:r>
              <a:rPr lang="da-DK" dirty="0"/>
              <a:t> og bruge og udvikle deres evner. </a:t>
            </a:r>
            <a:endParaRPr lang="da-DK" sz="4000" dirty="0"/>
          </a:p>
          <a:p>
            <a:pPr marL="0" indent="0">
              <a:buNone/>
            </a:pPr>
            <a:endParaRPr lang="da-DK" sz="4000" i="1"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31350244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4EBC63-A6F5-134B-8508-CEB8BAFC6587}"/>
              </a:ext>
            </a:extLst>
          </p:cNvPr>
          <p:cNvSpPr>
            <a:spLocks noGrp="1"/>
          </p:cNvSpPr>
          <p:nvPr>
            <p:ph type="title"/>
          </p:nvPr>
        </p:nvSpPr>
        <p:spPr>
          <a:xfrm>
            <a:off x="838200" y="1386205"/>
            <a:ext cx="10515600" cy="5193464"/>
          </a:xfrm>
        </p:spPr>
        <p:txBody>
          <a:bodyPr>
            <a:normAutofit fontScale="90000"/>
          </a:bodyPr>
          <a:lstStyle/>
          <a:p>
            <a:r>
              <a:rPr lang="da-DK" sz="3900" b="1" dirty="0"/>
              <a:t>Diskussion velfærdsstaten og social mobilitet (grupper og fælles på klassen)</a:t>
            </a:r>
            <a:br>
              <a:rPr lang="da-DK" sz="3900" b="1" dirty="0"/>
            </a:br>
            <a:br>
              <a:rPr lang="da-DK" sz="3900" dirty="0"/>
            </a:br>
            <a:r>
              <a:rPr lang="da-DK" sz="3900" dirty="0"/>
              <a:t>1) Se videoen: </a:t>
            </a:r>
            <a:br>
              <a:rPr lang="da-DK" sz="3900" dirty="0">
                <a:hlinkClick r:id="rId2"/>
              </a:rPr>
            </a:br>
            <a:r>
              <a:rPr lang="da-DK" sz="3900" dirty="0">
                <a:hlinkClick r:id="rId2"/>
              </a:rPr>
              <a:t>https://vimeo.com/588324952/c08a662aa5</a:t>
            </a:r>
            <a:br>
              <a:rPr lang="da-DK" sz="3900" dirty="0"/>
            </a:br>
            <a:br>
              <a:rPr lang="da-DK" sz="3900" dirty="0"/>
            </a:br>
            <a:r>
              <a:rPr lang="da-DK" sz="3900" dirty="0"/>
              <a:t>2) Diskutér statens, markedets og civilsamfundets styrker og svagheder, muligheder og begrænsninger i forbindelse med social mobilitet – Brug hjælpeark 9 (gruppeopgave)</a:t>
            </a:r>
            <a:br>
              <a:rPr lang="da-DK" sz="3900" dirty="0"/>
            </a:br>
            <a:br>
              <a:rPr lang="da-DK" sz="3900" dirty="0"/>
            </a:br>
            <a:r>
              <a:rPr lang="da-DK" sz="3900" dirty="0"/>
              <a:t>3) Opsummér diskussionen på klassen</a:t>
            </a:r>
            <a:br>
              <a:rPr lang="da-DK" b="1" dirty="0"/>
            </a:br>
            <a:br>
              <a:rPr lang="da-DK" b="1" dirty="0"/>
            </a:br>
            <a:endParaRPr lang="da-DK" b="1" dirty="0"/>
          </a:p>
        </p:txBody>
      </p:sp>
    </p:spTree>
    <p:extLst>
      <p:ext uri="{BB962C8B-B14F-4D97-AF65-F5344CB8AC3E}">
        <p14:creationId xmlns:p14="http://schemas.microsoft.com/office/powerpoint/2010/main" val="5670835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643BE6C-86B7-4AB9-91E8-9B5DB45AC8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0"/>
            <a:ext cx="12188825" cy="42428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AE46899A-F141-7F48-A3DC-A59E4ECD994A}"/>
              </a:ext>
            </a:extLst>
          </p:cNvPr>
          <p:cNvSpPr>
            <a:spLocks noGrp="1"/>
          </p:cNvSpPr>
          <p:nvPr>
            <p:ph type="ctrTitle"/>
          </p:nvPr>
        </p:nvSpPr>
        <p:spPr>
          <a:xfrm>
            <a:off x="1293026" y="713195"/>
            <a:ext cx="9605948" cy="2318665"/>
          </a:xfrm>
        </p:spPr>
        <p:txBody>
          <a:bodyPr>
            <a:normAutofit/>
          </a:bodyPr>
          <a:lstStyle/>
          <a:p>
            <a:r>
              <a:rPr lang="da-DK" sz="5400" dirty="0">
                <a:solidFill>
                  <a:srgbClr val="FFFFFF"/>
                </a:solidFill>
              </a:rPr>
              <a:t>Velfærdsstat eller konkurrencestat? </a:t>
            </a:r>
          </a:p>
        </p:txBody>
      </p:sp>
      <p:sp>
        <p:nvSpPr>
          <p:cNvPr id="3" name="Undertitel 2">
            <a:extLst>
              <a:ext uri="{FF2B5EF4-FFF2-40B4-BE49-F238E27FC236}">
                <a16:creationId xmlns:a16="http://schemas.microsoft.com/office/drawing/2014/main" id="{38AEF4CC-1BE9-C248-A55B-EBFB987BB13B}"/>
              </a:ext>
            </a:extLst>
          </p:cNvPr>
          <p:cNvSpPr>
            <a:spLocks noGrp="1"/>
          </p:cNvSpPr>
          <p:nvPr>
            <p:ph type="subTitle" idx="1"/>
          </p:nvPr>
        </p:nvSpPr>
        <p:spPr>
          <a:xfrm>
            <a:off x="1627240" y="3031860"/>
            <a:ext cx="8937522" cy="1059373"/>
          </a:xfrm>
        </p:spPr>
        <p:txBody>
          <a:bodyPr>
            <a:normAutofit/>
          </a:bodyPr>
          <a:lstStyle/>
          <a:p>
            <a:r>
              <a:rPr lang="da-DK" sz="1700" dirty="0">
                <a:solidFill>
                  <a:srgbClr val="FFFFFF"/>
                </a:solidFill>
              </a:rPr>
              <a:t>Modul 4</a:t>
            </a:r>
          </a:p>
          <a:p>
            <a:r>
              <a:rPr lang="da-DK" sz="1700" dirty="0">
                <a:solidFill>
                  <a:srgbClr val="FFFFFF"/>
                </a:solidFill>
              </a:rPr>
              <a:t>Side 200-204 i Luk Samfundet Op! 4.udgave. </a:t>
            </a:r>
          </a:p>
          <a:p>
            <a:endParaRPr lang="da-DK" sz="1700" dirty="0">
              <a:solidFill>
                <a:srgbClr val="FFFFFF"/>
              </a:solidFill>
            </a:endParaRPr>
          </a:p>
          <a:p>
            <a:endParaRPr lang="da-DK" sz="1700" dirty="0">
              <a:solidFill>
                <a:srgbClr val="FFFFFF"/>
              </a:solidFill>
            </a:endParaRPr>
          </a:p>
        </p:txBody>
      </p:sp>
      <p:pic>
        <p:nvPicPr>
          <p:cNvPr id="7" name="Billede 6">
            <a:extLst>
              <a:ext uri="{FF2B5EF4-FFF2-40B4-BE49-F238E27FC236}">
                <a16:creationId xmlns:a16="http://schemas.microsoft.com/office/drawing/2014/main" id="{7EF6E9C4-BDD6-8D42-8FD7-BA83F90CA252}"/>
              </a:ext>
            </a:extLst>
          </p:cNvPr>
          <p:cNvPicPr>
            <a:picLocks noChangeAspect="1"/>
          </p:cNvPicPr>
          <p:nvPr/>
        </p:nvPicPr>
        <p:blipFill>
          <a:blip r:embed="rId2"/>
          <a:stretch/>
        </p:blipFill>
        <p:spPr>
          <a:xfrm>
            <a:off x="0" y="6204883"/>
            <a:ext cx="12192000" cy="713195"/>
          </a:xfrm>
          <a:prstGeom prst="rect">
            <a:avLst/>
          </a:prstGeom>
        </p:spPr>
      </p:pic>
    </p:spTree>
    <p:extLst>
      <p:ext uri="{BB962C8B-B14F-4D97-AF65-F5344CB8AC3E}">
        <p14:creationId xmlns:p14="http://schemas.microsoft.com/office/powerpoint/2010/main" val="5426844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a:xfrm>
            <a:off x="838200" y="2472220"/>
            <a:ext cx="10515600" cy="1325563"/>
          </a:xfrm>
        </p:spPr>
        <p:txBody>
          <a:bodyPr>
            <a:noAutofit/>
          </a:bodyPr>
          <a:lstStyle/>
          <a:p>
            <a:pPr algn="ctr"/>
            <a:r>
              <a:rPr lang="da-DK" sz="6000" b="1" dirty="0"/>
              <a:t>Temaer:</a:t>
            </a:r>
            <a:br>
              <a:rPr lang="da-DK" sz="6000" b="1" dirty="0"/>
            </a:br>
            <a:r>
              <a:rPr lang="da-DK" sz="6000" b="1" dirty="0"/>
              <a:t>Velfærdsmodeller og ideologier</a:t>
            </a:r>
            <a:endParaRPr lang="da-DK" sz="6000"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28169355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p:txBody>
          <a:bodyPr/>
          <a:lstStyle/>
          <a:p>
            <a:pPr marL="0" indent="0">
              <a:buNone/>
            </a:pPr>
            <a:endParaRPr lang="da-DK" sz="4000" dirty="0">
              <a:hlinkClick r:id="rId2"/>
            </a:endParaRPr>
          </a:p>
          <a:p>
            <a:pPr marL="0" indent="0">
              <a:buNone/>
            </a:pPr>
            <a:r>
              <a:rPr lang="da-DK" sz="4000" dirty="0">
                <a:hlinkClick r:id="rId3"/>
              </a:rPr>
              <a:t>https://vimeo.com/514322913</a:t>
            </a:r>
            <a:endParaRPr lang="da-DK" sz="4000" dirty="0"/>
          </a:p>
          <a:p>
            <a:pPr marL="0" indent="0">
              <a:buNone/>
            </a:pPr>
            <a:endParaRPr lang="da-DK" sz="4000" i="1"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4"/>
          <a:stretch>
            <a:fillRect/>
          </a:stretch>
        </p:blipFill>
        <p:spPr>
          <a:xfrm>
            <a:off x="0" y="5854168"/>
            <a:ext cx="12192000" cy="1009466"/>
          </a:xfrm>
          <a:prstGeom prst="rect">
            <a:avLst/>
          </a:prstGeom>
        </p:spPr>
      </p:pic>
      <p:sp>
        <p:nvSpPr>
          <p:cNvPr id="6" name="Titel 1">
            <a:extLst>
              <a:ext uri="{FF2B5EF4-FFF2-40B4-BE49-F238E27FC236}">
                <a16:creationId xmlns:a16="http://schemas.microsoft.com/office/drawing/2014/main" id="{66DCEDCF-194C-C849-9CE3-863BF9654A7F}"/>
              </a:ext>
            </a:extLst>
          </p:cNvPr>
          <p:cNvSpPr txBox="1">
            <a:spLocks/>
          </p:cNvSpPr>
          <p:nvPr/>
        </p:nvSpPr>
        <p:spPr>
          <a:xfrm>
            <a:off x="838200" y="365125"/>
            <a:ext cx="10515600" cy="21658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4400" b="1" i="0" u="none" strike="noStrike" kern="1200" cap="none" spc="0" normalizeH="0" baseline="0" noProof="0" dirty="0">
                <a:ln>
                  <a:noFill/>
                </a:ln>
                <a:solidFill>
                  <a:prstClr val="black"/>
                </a:solidFill>
                <a:effectLst/>
                <a:uLnTx/>
                <a:uFillTx/>
                <a:latin typeface="Calibri Light" panose="020F0302020204030204"/>
                <a:ea typeface="+mj-ea"/>
                <a:cs typeface="+mj-cs"/>
              </a:rPr>
              <a:t>Se instruktionsvideoen om velfærdsmodeller</a:t>
            </a:r>
          </a:p>
        </p:txBody>
      </p:sp>
    </p:spTree>
    <p:extLst>
      <p:ext uri="{BB962C8B-B14F-4D97-AF65-F5344CB8AC3E}">
        <p14:creationId xmlns:p14="http://schemas.microsoft.com/office/powerpoint/2010/main" val="3298594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pic>
        <p:nvPicPr>
          <p:cNvPr id="3" name="Billede 2">
            <a:extLst>
              <a:ext uri="{FF2B5EF4-FFF2-40B4-BE49-F238E27FC236}">
                <a16:creationId xmlns:a16="http://schemas.microsoft.com/office/drawing/2014/main" id="{249F7084-6CE1-C34C-A53C-D7FF4A879FD9}"/>
              </a:ext>
            </a:extLst>
          </p:cNvPr>
          <p:cNvPicPr>
            <a:picLocks noChangeAspect="1"/>
          </p:cNvPicPr>
          <p:nvPr/>
        </p:nvPicPr>
        <p:blipFill>
          <a:blip r:embed="rId3"/>
          <a:stretch>
            <a:fillRect/>
          </a:stretch>
        </p:blipFill>
        <p:spPr>
          <a:xfrm>
            <a:off x="8047829" y="1737501"/>
            <a:ext cx="3997455" cy="3708830"/>
          </a:xfrm>
          <a:prstGeom prst="rect">
            <a:avLst/>
          </a:prstGeom>
        </p:spPr>
      </p:pic>
      <p:sp>
        <p:nvSpPr>
          <p:cNvPr id="5" name="Titel 1">
            <a:extLst>
              <a:ext uri="{FF2B5EF4-FFF2-40B4-BE49-F238E27FC236}">
                <a16:creationId xmlns:a16="http://schemas.microsoft.com/office/drawing/2014/main" id="{5DC9B6FE-1DA8-FA44-9ED7-F785F00DF3E1}"/>
              </a:ext>
            </a:extLst>
          </p:cNvPr>
          <p:cNvSpPr txBox="1">
            <a:spLocks/>
          </p:cNvSpPr>
          <p:nvPr/>
        </p:nvSpPr>
        <p:spPr>
          <a:xfrm>
            <a:off x="6863758" y="365125"/>
            <a:ext cx="4490042" cy="52994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4000" dirty="0"/>
          </a:p>
        </p:txBody>
      </p:sp>
      <p:pic>
        <p:nvPicPr>
          <p:cNvPr id="6" name="Billede 5">
            <a:extLst>
              <a:ext uri="{FF2B5EF4-FFF2-40B4-BE49-F238E27FC236}">
                <a16:creationId xmlns:a16="http://schemas.microsoft.com/office/drawing/2014/main" id="{3D5D926F-36C9-6444-AD7A-2A160E2B53DD}"/>
              </a:ext>
            </a:extLst>
          </p:cNvPr>
          <p:cNvPicPr>
            <a:picLocks noChangeAspect="1"/>
          </p:cNvPicPr>
          <p:nvPr/>
        </p:nvPicPr>
        <p:blipFill>
          <a:blip r:embed="rId4"/>
          <a:stretch>
            <a:fillRect/>
          </a:stretch>
        </p:blipFill>
        <p:spPr>
          <a:xfrm>
            <a:off x="4072796" y="1798398"/>
            <a:ext cx="4052107" cy="3638335"/>
          </a:xfrm>
          <a:prstGeom prst="rect">
            <a:avLst/>
          </a:prstGeom>
        </p:spPr>
      </p:pic>
      <p:pic>
        <p:nvPicPr>
          <p:cNvPr id="7" name="Billede 6">
            <a:extLst>
              <a:ext uri="{FF2B5EF4-FFF2-40B4-BE49-F238E27FC236}">
                <a16:creationId xmlns:a16="http://schemas.microsoft.com/office/drawing/2014/main" id="{9DA9E567-49CA-754B-B035-0AB971431442}"/>
              </a:ext>
            </a:extLst>
          </p:cNvPr>
          <p:cNvPicPr>
            <a:picLocks noChangeAspect="1"/>
          </p:cNvPicPr>
          <p:nvPr/>
        </p:nvPicPr>
        <p:blipFill>
          <a:blip r:embed="rId5"/>
          <a:stretch>
            <a:fillRect/>
          </a:stretch>
        </p:blipFill>
        <p:spPr>
          <a:xfrm>
            <a:off x="146716" y="1737501"/>
            <a:ext cx="3875314" cy="3638335"/>
          </a:xfrm>
          <a:prstGeom prst="rect">
            <a:avLst/>
          </a:prstGeom>
        </p:spPr>
      </p:pic>
      <p:sp>
        <p:nvSpPr>
          <p:cNvPr id="9" name="Titel 8">
            <a:extLst>
              <a:ext uri="{FF2B5EF4-FFF2-40B4-BE49-F238E27FC236}">
                <a16:creationId xmlns:a16="http://schemas.microsoft.com/office/drawing/2014/main" id="{5C25F155-5518-0E4E-889F-861D57A4BCA9}"/>
              </a:ext>
            </a:extLst>
          </p:cNvPr>
          <p:cNvSpPr>
            <a:spLocks noGrp="1"/>
          </p:cNvSpPr>
          <p:nvPr>
            <p:ph type="title"/>
          </p:nvPr>
        </p:nvSpPr>
        <p:spPr/>
        <p:txBody>
          <a:bodyPr/>
          <a:lstStyle/>
          <a:p>
            <a:endParaRPr lang="da-DK" dirty="0"/>
          </a:p>
        </p:txBody>
      </p:sp>
    </p:spTree>
    <p:extLst>
      <p:ext uri="{BB962C8B-B14F-4D97-AF65-F5344CB8AC3E}">
        <p14:creationId xmlns:p14="http://schemas.microsoft.com/office/powerpoint/2010/main" val="17391004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a:xfrm>
            <a:off x="838200" y="365125"/>
            <a:ext cx="3955473" cy="4982730"/>
          </a:xfrm>
        </p:spPr>
        <p:txBody>
          <a:bodyPr>
            <a:normAutofit/>
          </a:bodyPr>
          <a:lstStyle/>
          <a:p>
            <a:endParaRPr lang="da-DK" sz="6000"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pic>
        <p:nvPicPr>
          <p:cNvPr id="5" name="Billede 4">
            <a:extLst>
              <a:ext uri="{FF2B5EF4-FFF2-40B4-BE49-F238E27FC236}">
                <a16:creationId xmlns:a16="http://schemas.microsoft.com/office/drawing/2014/main" id="{1CB088DC-6868-284A-A7C6-7E8AB2857BE7}"/>
              </a:ext>
            </a:extLst>
          </p:cNvPr>
          <p:cNvPicPr>
            <a:picLocks noChangeAspect="1"/>
          </p:cNvPicPr>
          <p:nvPr/>
        </p:nvPicPr>
        <p:blipFill>
          <a:blip r:embed="rId3"/>
          <a:stretch>
            <a:fillRect/>
          </a:stretch>
        </p:blipFill>
        <p:spPr>
          <a:xfrm>
            <a:off x="5142200" y="0"/>
            <a:ext cx="5616000" cy="6858000"/>
          </a:xfrm>
          <a:prstGeom prst="rect">
            <a:avLst/>
          </a:prstGeom>
        </p:spPr>
      </p:pic>
    </p:spTree>
    <p:extLst>
      <p:ext uri="{BB962C8B-B14F-4D97-AF65-F5344CB8AC3E}">
        <p14:creationId xmlns:p14="http://schemas.microsoft.com/office/powerpoint/2010/main" val="6291654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659BB2-072A-1545-9C5E-9D6EFBA3B3ED}"/>
              </a:ext>
            </a:extLst>
          </p:cNvPr>
          <p:cNvSpPr>
            <a:spLocks noGrp="1"/>
          </p:cNvSpPr>
          <p:nvPr>
            <p:ph type="title"/>
          </p:nvPr>
        </p:nvSpPr>
        <p:spPr>
          <a:xfrm>
            <a:off x="6319158" y="914388"/>
            <a:ext cx="5121729" cy="4655911"/>
          </a:xfrm>
        </p:spPr>
        <p:txBody>
          <a:bodyPr>
            <a:normAutofit fontScale="90000"/>
          </a:bodyPr>
          <a:lstStyle/>
          <a:p>
            <a:r>
              <a:rPr lang="da-DK" b="1" dirty="0"/>
              <a:t>Undersøg: Gå sammen i ”husstandene” fra sidste modul (gruppeopgave). </a:t>
            </a:r>
            <a:br>
              <a:rPr lang="da-DK" b="1" dirty="0"/>
            </a:br>
            <a:br>
              <a:rPr lang="da-DK" b="1" dirty="0"/>
            </a:br>
            <a:r>
              <a:rPr lang="da-DK" dirty="0"/>
              <a:t>Forklar grundigt, hvad det betyder, at velfærdsmodellen er universel</a:t>
            </a:r>
            <a:br>
              <a:rPr lang="da-DK" b="1" dirty="0"/>
            </a:br>
            <a:endParaRPr lang="da-DK" dirty="0"/>
          </a:p>
        </p:txBody>
      </p:sp>
      <p:pic>
        <p:nvPicPr>
          <p:cNvPr id="4" name="Billede 3">
            <a:extLst>
              <a:ext uri="{FF2B5EF4-FFF2-40B4-BE49-F238E27FC236}">
                <a16:creationId xmlns:a16="http://schemas.microsoft.com/office/drawing/2014/main" id="{70CA0844-A067-6F40-AB8F-15E64DF5CB64}"/>
              </a:ext>
            </a:extLst>
          </p:cNvPr>
          <p:cNvPicPr>
            <a:picLocks noChangeAspect="1"/>
          </p:cNvPicPr>
          <p:nvPr/>
        </p:nvPicPr>
        <p:blipFill>
          <a:blip r:embed="rId2"/>
          <a:stretch/>
        </p:blipFill>
        <p:spPr>
          <a:xfrm>
            <a:off x="0" y="6204883"/>
            <a:ext cx="12192000" cy="713195"/>
          </a:xfrm>
          <a:prstGeom prst="rect">
            <a:avLst/>
          </a:prstGeom>
        </p:spPr>
      </p:pic>
      <p:pic>
        <p:nvPicPr>
          <p:cNvPr id="7" name="Billede 6">
            <a:extLst>
              <a:ext uri="{FF2B5EF4-FFF2-40B4-BE49-F238E27FC236}">
                <a16:creationId xmlns:a16="http://schemas.microsoft.com/office/drawing/2014/main" id="{835EF138-0643-0745-A80B-417968243BFB}"/>
              </a:ext>
            </a:extLst>
          </p:cNvPr>
          <p:cNvPicPr>
            <a:picLocks noChangeAspect="1"/>
          </p:cNvPicPr>
          <p:nvPr/>
        </p:nvPicPr>
        <p:blipFill>
          <a:blip r:embed="rId3"/>
          <a:stretch>
            <a:fillRect/>
          </a:stretch>
        </p:blipFill>
        <p:spPr>
          <a:xfrm>
            <a:off x="146642" y="293877"/>
            <a:ext cx="5949358" cy="5585549"/>
          </a:xfrm>
          <a:prstGeom prst="rect">
            <a:avLst/>
          </a:prstGeom>
        </p:spPr>
      </p:pic>
    </p:spTree>
    <p:extLst>
      <p:ext uri="{BB962C8B-B14F-4D97-AF65-F5344CB8AC3E}">
        <p14:creationId xmlns:p14="http://schemas.microsoft.com/office/powerpoint/2010/main" val="3437349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659BB2-072A-1545-9C5E-9D6EFBA3B3ED}"/>
              </a:ext>
            </a:extLst>
          </p:cNvPr>
          <p:cNvSpPr>
            <a:spLocks noGrp="1"/>
          </p:cNvSpPr>
          <p:nvPr>
            <p:ph type="title"/>
          </p:nvPr>
        </p:nvSpPr>
        <p:spPr>
          <a:xfrm>
            <a:off x="838200" y="1059089"/>
            <a:ext cx="10515600" cy="1169385"/>
          </a:xfrm>
        </p:spPr>
        <p:txBody>
          <a:bodyPr>
            <a:normAutofit fontScale="90000"/>
          </a:bodyPr>
          <a:lstStyle/>
          <a:p>
            <a:r>
              <a:rPr lang="da-DK" b="1" dirty="0"/>
              <a:t>Diskutér i ”husstandene”: </a:t>
            </a:r>
            <a:r>
              <a:rPr lang="da-DK" dirty="0"/>
              <a:t>Hvad sker der i jeres husholdning, hvis velstand og velfærd flyttes fra marked og civilsamfundet til staten?</a:t>
            </a:r>
          </a:p>
        </p:txBody>
      </p:sp>
      <p:pic>
        <p:nvPicPr>
          <p:cNvPr id="4" name="Billede 3">
            <a:extLst>
              <a:ext uri="{FF2B5EF4-FFF2-40B4-BE49-F238E27FC236}">
                <a16:creationId xmlns:a16="http://schemas.microsoft.com/office/drawing/2014/main" id="{70CA0844-A067-6F40-AB8F-15E64DF5CB64}"/>
              </a:ext>
            </a:extLst>
          </p:cNvPr>
          <p:cNvPicPr>
            <a:picLocks noChangeAspect="1"/>
          </p:cNvPicPr>
          <p:nvPr/>
        </p:nvPicPr>
        <p:blipFill>
          <a:blip r:embed="rId2"/>
          <a:stretch/>
        </p:blipFill>
        <p:spPr>
          <a:xfrm>
            <a:off x="0" y="6204883"/>
            <a:ext cx="12192000" cy="713195"/>
          </a:xfrm>
          <a:prstGeom prst="rect">
            <a:avLst/>
          </a:prstGeom>
        </p:spPr>
      </p:pic>
      <p:graphicFrame>
        <p:nvGraphicFramePr>
          <p:cNvPr id="8" name="Pladsholder til indhold 4">
            <a:extLst>
              <a:ext uri="{FF2B5EF4-FFF2-40B4-BE49-F238E27FC236}">
                <a16:creationId xmlns:a16="http://schemas.microsoft.com/office/drawing/2014/main" id="{CE8D45F4-54C7-2140-9554-973B3622D59B}"/>
              </a:ext>
            </a:extLst>
          </p:cNvPr>
          <p:cNvGraphicFramePr>
            <a:graphicFrameLocks/>
          </p:cNvGraphicFramePr>
          <p:nvPr/>
        </p:nvGraphicFramePr>
        <p:xfrm>
          <a:off x="5506812" y="2824887"/>
          <a:ext cx="5725884" cy="2911509"/>
        </p:xfrm>
        <a:graphic>
          <a:graphicData uri="http://schemas.openxmlformats.org/drawingml/2006/table">
            <a:tbl>
              <a:tblPr firstRow="1" firstCol="1" bandRow="1">
                <a:tableStyleId>{5C22544A-7EE6-4342-B048-85BDC9FD1C3A}</a:tableStyleId>
              </a:tblPr>
              <a:tblGrid>
                <a:gridCol w="1856106">
                  <a:extLst>
                    <a:ext uri="{9D8B030D-6E8A-4147-A177-3AD203B41FA5}">
                      <a16:colId xmlns:a16="http://schemas.microsoft.com/office/drawing/2014/main" val="2801452798"/>
                    </a:ext>
                  </a:extLst>
                </a:gridCol>
                <a:gridCol w="1856106">
                  <a:extLst>
                    <a:ext uri="{9D8B030D-6E8A-4147-A177-3AD203B41FA5}">
                      <a16:colId xmlns:a16="http://schemas.microsoft.com/office/drawing/2014/main" val="1374758961"/>
                    </a:ext>
                  </a:extLst>
                </a:gridCol>
                <a:gridCol w="2013672">
                  <a:extLst>
                    <a:ext uri="{9D8B030D-6E8A-4147-A177-3AD203B41FA5}">
                      <a16:colId xmlns:a16="http://schemas.microsoft.com/office/drawing/2014/main" val="1094862913"/>
                    </a:ext>
                  </a:extLst>
                </a:gridCol>
              </a:tblGrid>
              <a:tr h="498144">
                <a:tc>
                  <a:txBody>
                    <a:bodyPr/>
                    <a:lstStyle/>
                    <a:p>
                      <a:pPr algn="ctr"/>
                      <a:endPar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800" dirty="0">
                          <a:solidFill>
                            <a:schemeClr val="tx1"/>
                          </a:solidFill>
                          <a:effectLst/>
                        </a:rPr>
                        <a:t>VELSTAND</a:t>
                      </a:r>
                    </a:p>
                    <a:p>
                      <a:pPr algn="ctr"/>
                      <a:endPar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800" dirty="0">
                          <a:solidFill>
                            <a:schemeClr val="tx1"/>
                          </a:solidFill>
                          <a:effectLst/>
                        </a:rPr>
                        <a:t>VELFÆRD</a:t>
                      </a:r>
                      <a:endParaRPr lang="da-DK" sz="2800" dirty="0">
                        <a:solidFill>
                          <a:schemeClr val="tx1"/>
                        </a:solidFill>
                        <a:effectLst/>
                      </a:endParaRPr>
                    </a:p>
                    <a:p>
                      <a:pPr algn="ctr"/>
                      <a:endPar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39596023"/>
                  </a:ext>
                </a:extLst>
              </a:tr>
              <a:tr h="7876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dirty="0">
                          <a:solidFill>
                            <a:schemeClr val="tx1"/>
                          </a:solidFill>
                          <a:effectLst/>
                        </a:rPr>
                        <a:t>Staten</a:t>
                      </a:r>
                    </a:p>
                    <a:p>
                      <a:endPar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36257010"/>
                  </a:ext>
                </a:extLst>
              </a:tr>
              <a:tr h="787623">
                <a:tc>
                  <a:txBody>
                    <a:bodyPr/>
                    <a:lstStyle/>
                    <a:p>
                      <a:r>
                        <a:rPr lang="da-DK" sz="1800" dirty="0">
                          <a:solidFill>
                            <a:schemeClr val="tx1"/>
                          </a:solidFill>
                          <a:effectLst/>
                        </a:rPr>
                        <a:t>Marked</a:t>
                      </a:r>
                      <a:endPar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1819428"/>
                  </a:ext>
                </a:extLst>
              </a:tr>
              <a:tr h="787623">
                <a:tc>
                  <a:txBody>
                    <a:bodyPr/>
                    <a:lstStyle/>
                    <a:p>
                      <a:r>
                        <a:rPr lang="da-DK" sz="1800" dirty="0">
                          <a:solidFill>
                            <a:schemeClr val="tx1"/>
                          </a:solidFill>
                          <a:effectLst/>
                        </a:rPr>
                        <a:t>Civilsamfundet</a:t>
                      </a:r>
                      <a:endPar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63261589"/>
                  </a:ext>
                </a:extLst>
              </a:tr>
            </a:tbl>
          </a:graphicData>
        </a:graphic>
      </p:graphicFrame>
      <p:pic>
        <p:nvPicPr>
          <p:cNvPr id="7" name="Billede 6">
            <a:extLst>
              <a:ext uri="{FF2B5EF4-FFF2-40B4-BE49-F238E27FC236}">
                <a16:creationId xmlns:a16="http://schemas.microsoft.com/office/drawing/2014/main" id="{99F74253-CF1D-534D-9C8B-D155FA95464A}"/>
              </a:ext>
            </a:extLst>
          </p:cNvPr>
          <p:cNvPicPr>
            <a:picLocks noChangeAspect="1"/>
          </p:cNvPicPr>
          <p:nvPr/>
        </p:nvPicPr>
        <p:blipFill>
          <a:blip r:embed="rId3"/>
          <a:stretch>
            <a:fillRect/>
          </a:stretch>
        </p:blipFill>
        <p:spPr>
          <a:xfrm>
            <a:off x="523999" y="2496401"/>
            <a:ext cx="3950030" cy="3708482"/>
          </a:xfrm>
          <a:prstGeom prst="rect">
            <a:avLst/>
          </a:prstGeom>
        </p:spPr>
      </p:pic>
    </p:spTree>
    <p:extLst>
      <p:ext uri="{BB962C8B-B14F-4D97-AF65-F5344CB8AC3E}">
        <p14:creationId xmlns:p14="http://schemas.microsoft.com/office/powerpoint/2010/main" val="5808670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A68D18-CE68-F043-BBE4-6DB17E63CFED}"/>
              </a:ext>
            </a:extLst>
          </p:cNvPr>
          <p:cNvSpPr>
            <a:spLocks noGrp="1"/>
          </p:cNvSpPr>
          <p:nvPr>
            <p:ph type="title"/>
          </p:nvPr>
        </p:nvSpPr>
        <p:spPr/>
        <p:txBody>
          <a:bodyPr>
            <a:normAutofit fontScale="90000"/>
          </a:bodyPr>
          <a:lstStyle/>
          <a:p>
            <a:br>
              <a:rPr lang="da-DK" dirty="0"/>
            </a:br>
            <a:br>
              <a:rPr lang="da-DK" dirty="0"/>
            </a:br>
            <a:br>
              <a:rPr lang="da-DK" dirty="0"/>
            </a:br>
            <a:r>
              <a:rPr lang="da-DK" b="1" dirty="0"/>
              <a:t>Hvad er argumentet? (gruppeopgave i ”husstandene”):</a:t>
            </a:r>
            <a:br>
              <a:rPr lang="da-DK" dirty="0"/>
            </a:br>
            <a:r>
              <a:rPr lang="da-DK" dirty="0"/>
              <a:t>Hvordan vil de forskellige ideologier argumentere for og imod den universelle velfærdsmodel? Brug hjælpeark 5</a:t>
            </a:r>
          </a:p>
        </p:txBody>
      </p:sp>
      <p:graphicFrame>
        <p:nvGraphicFramePr>
          <p:cNvPr id="4" name="Tabel 4">
            <a:extLst>
              <a:ext uri="{FF2B5EF4-FFF2-40B4-BE49-F238E27FC236}">
                <a16:creationId xmlns:a16="http://schemas.microsoft.com/office/drawing/2014/main" id="{C4AC769F-7E88-BB47-8941-2634A6826EE7}"/>
              </a:ext>
            </a:extLst>
          </p:cNvPr>
          <p:cNvGraphicFramePr>
            <a:graphicFrameLocks noGrp="1"/>
          </p:cNvGraphicFramePr>
          <p:nvPr>
            <p:ph idx="1"/>
            <p:extLst>
              <p:ext uri="{D42A27DB-BD31-4B8C-83A1-F6EECF244321}">
                <p14:modId xmlns:p14="http://schemas.microsoft.com/office/powerpoint/2010/main" val="3799227178"/>
              </p:ext>
            </p:extLst>
          </p:nvPr>
        </p:nvGraphicFramePr>
        <p:xfrm>
          <a:off x="838200" y="3949451"/>
          <a:ext cx="10515600" cy="1706880"/>
        </p:xfrm>
        <a:graphic>
          <a:graphicData uri="http://schemas.openxmlformats.org/drawingml/2006/table">
            <a:tbl>
              <a:tblPr firstRow="1" bandRow="1">
                <a:tableStyleId>{5C22544A-7EE6-4342-B048-85BDC9FD1C3A}</a:tableStyleId>
              </a:tblPr>
              <a:tblGrid>
                <a:gridCol w="2166257">
                  <a:extLst>
                    <a:ext uri="{9D8B030D-6E8A-4147-A177-3AD203B41FA5}">
                      <a16:colId xmlns:a16="http://schemas.microsoft.com/office/drawing/2014/main" val="2888958863"/>
                    </a:ext>
                  </a:extLst>
                </a:gridCol>
                <a:gridCol w="8349343">
                  <a:extLst>
                    <a:ext uri="{9D8B030D-6E8A-4147-A177-3AD203B41FA5}">
                      <a16:colId xmlns:a16="http://schemas.microsoft.com/office/drawing/2014/main" val="1286780772"/>
                    </a:ext>
                  </a:extLst>
                </a:gridCol>
              </a:tblGrid>
              <a:tr h="370840">
                <a:tc>
                  <a:txBody>
                    <a:bodyPr/>
                    <a:lstStyle/>
                    <a:p>
                      <a:r>
                        <a:rPr lang="da-DK" sz="2200" dirty="0"/>
                        <a:t>Ideologi</a:t>
                      </a:r>
                    </a:p>
                  </a:txBody>
                  <a:tcPr/>
                </a:tc>
                <a:tc>
                  <a:txBody>
                    <a:bodyPr/>
                    <a:lstStyle/>
                    <a:p>
                      <a:endParaRPr lang="da-DK" sz="2200" dirty="0"/>
                    </a:p>
                  </a:txBody>
                  <a:tcPr/>
                </a:tc>
                <a:extLst>
                  <a:ext uri="{0D108BD9-81ED-4DB2-BD59-A6C34878D82A}">
                    <a16:rowId xmlns:a16="http://schemas.microsoft.com/office/drawing/2014/main" val="3808285328"/>
                  </a:ext>
                </a:extLst>
              </a:tr>
              <a:tr h="370840">
                <a:tc>
                  <a:txBody>
                    <a:bodyPr/>
                    <a:lstStyle/>
                    <a:p>
                      <a:r>
                        <a:rPr lang="da-DK" sz="2200" dirty="0"/>
                        <a:t>Liberalisme</a:t>
                      </a:r>
                    </a:p>
                  </a:txBody>
                  <a:tcPr/>
                </a:tc>
                <a:tc>
                  <a:txBody>
                    <a:bodyPr/>
                    <a:lstStyle/>
                    <a:p>
                      <a:endParaRPr lang="da-DK" sz="2200" dirty="0"/>
                    </a:p>
                  </a:txBody>
                  <a:tcPr/>
                </a:tc>
                <a:extLst>
                  <a:ext uri="{0D108BD9-81ED-4DB2-BD59-A6C34878D82A}">
                    <a16:rowId xmlns:a16="http://schemas.microsoft.com/office/drawing/2014/main" val="2859796345"/>
                  </a:ext>
                </a:extLst>
              </a:tr>
              <a:tr h="370840">
                <a:tc>
                  <a:txBody>
                    <a:bodyPr/>
                    <a:lstStyle/>
                    <a:p>
                      <a:r>
                        <a:rPr lang="da-DK" sz="2200" dirty="0"/>
                        <a:t>Konservatisme </a:t>
                      </a:r>
                    </a:p>
                  </a:txBody>
                  <a:tcPr/>
                </a:tc>
                <a:tc>
                  <a:txBody>
                    <a:bodyPr/>
                    <a:lstStyle/>
                    <a:p>
                      <a:endParaRPr lang="da-DK" sz="2200" dirty="0"/>
                    </a:p>
                  </a:txBody>
                  <a:tcPr/>
                </a:tc>
                <a:extLst>
                  <a:ext uri="{0D108BD9-81ED-4DB2-BD59-A6C34878D82A}">
                    <a16:rowId xmlns:a16="http://schemas.microsoft.com/office/drawing/2014/main" val="1454484536"/>
                  </a:ext>
                </a:extLst>
              </a:tr>
              <a:tr h="370840">
                <a:tc>
                  <a:txBody>
                    <a:bodyPr/>
                    <a:lstStyle/>
                    <a:p>
                      <a:r>
                        <a:rPr lang="da-DK" sz="2200" dirty="0"/>
                        <a:t>Socialisme</a:t>
                      </a:r>
                    </a:p>
                  </a:txBody>
                  <a:tcPr/>
                </a:tc>
                <a:tc>
                  <a:txBody>
                    <a:bodyPr/>
                    <a:lstStyle/>
                    <a:p>
                      <a:endParaRPr lang="da-DK" sz="2200" dirty="0"/>
                    </a:p>
                  </a:txBody>
                  <a:tcPr/>
                </a:tc>
                <a:extLst>
                  <a:ext uri="{0D108BD9-81ED-4DB2-BD59-A6C34878D82A}">
                    <a16:rowId xmlns:a16="http://schemas.microsoft.com/office/drawing/2014/main" val="513174180"/>
                  </a:ext>
                </a:extLst>
              </a:tr>
            </a:tbl>
          </a:graphicData>
        </a:graphic>
      </p:graphicFrame>
      <p:pic>
        <p:nvPicPr>
          <p:cNvPr id="5" name="Billede 4">
            <a:extLst>
              <a:ext uri="{FF2B5EF4-FFF2-40B4-BE49-F238E27FC236}">
                <a16:creationId xmlns:a16="http://schemas.microsoft.com/office/drawing/2014/main" id="{B1224AD1-F265-2243-8F75-D38BCED0E102}"/>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25427159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659BB2-072A-1545-9C5E-9D6EFBA3B3ED}"/>
              </a:ext>
            </a:extLst>
          </p:cNvPr>
          <p:cNvSpPr>
            <a:spLocks noGrp="1"/>
          </p:cNvSpPr>
          <p:nvPr>
            <p:ph type="title"/>
          </p:nvPr>
        </p:nvSpPr>
        <p:spPr>
          <a:xfrm>
            <a:off x="6319158" y="914388"/>
            <a:ext cx="5121729" cy="4655911"/>
          </a:xfrm>
        </p:spPr>
        <p:txBody>
          <a:bodyPr>
            <a:normAutofit/>
          </a:bodyPr>
          <a:lstStyle/>
          <a:p>
            <a:r>
              <a:rPr lang="da-DK" b="1" dirty="0"/>
              <a:t>Fælles opsamling</a:t>
            </a:r>
            <a:br>
              <a:rPr lang="da-DK" b="1" dirty="0"/>
            </a:br>
            <a:endParaRPr lang="da-DK" dirty="0"/>
          </a:p>
        </p:txBody>
      </p:sp>
      <p:pic>
        <p:nvPicPr>
          <p:cNvPr id="4" name="Billede 3">
            <a:extLst>
              <a:ext uri="{FF2B5EF4-FFF2-40B4-BE49-F238E27FC236}">
                <a16:creationId xmlns:a16="http://schemas.microsoft.com/office/drawing/2014/main" id="{70CA0844-A067-6F40-AB8F-15E64DF5CB64}"/>
              </a:ext>
            </a:extLst>
          </p:cNvPr>
          <p:cNvPicPr>
            <a:picLocks noChangeAspect="1"/>
          </p:cNvPicPr>
          <p:nvPr/>
        </p:nvPicPr>
        <p:blipFill>
          <a:blip r:embed="rId2"/>
          <a:stretch/>
        </p:blipFill>
        <p:spPr>
          <a:xfrm>
            <a:off x="0" y="6204883"/>
            <a:ext cx="12192000" cy="713195"/>
          </a:xfrm>
          <a:prstGeom prst="rect">
            <a:avLst/>
          </a:prstGeom>
        </p:spPr>
      </p:pic>
      <p:pic>
        <p:nvPicPr>
          <p:cNvPr id="7" name="Billede 6">
            <a:extLst>
              <a:ext uri="{FF2B5EF4-FFF2-40B4-BE49-F238E27FC236}">
                <a16:creationId xmlns:a16="http://schemas.microsoft.com/office/drawing/2014/main" id="{835EF138-0643-0745-A80B-417968243BFB}"/>
              </a:ext>
            </a:extLst>
          </p:cNvPr>
          <p:cNvPicPr>
            <a:picLocks noChangeAspect="1"/>
          </p:cNvPicPr>
          <p:nvPr/>
        </p:nvPicPr>
        <p:blipFill>
          <a:blip r:embed="rId3"/>
          <a:stretch>
            <a:fillRect/>
          </a:stretch>
        </p:blipFill>
        <p:spPr>
          <a:xfrm>
            <a:off x="146642" y="293877"/>
            <a:ext cx="5949358" cy="5585549"/>
          </a:xfrm>
          <a:prstGeom prst="rect">
            <a:avLst/>
          </a:prstGeom>
        </p:spPr>
      </p:pic>
    </p:spTree>
    <p:extLst>
      <p:ext uri="{BB962C8B-B14F-4D97-AF65-F5344CB8AC3E}">
        <p14:creationId xmlns:p14="http://schemas.microsoft.com/office/powerpoint/2010/main" val="16005283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659BB2-072A-1545-9C5E-9D6EFBA3B3ED}"/>
              </a:ext>
            </a:extLst>
          </p:cNvPr>
          <p:cNvSpPr>
            <a:spLocks noGrp="1"/>
          </p:cNvSpPr>
          <p:nvPr>
            <p:ph type="title"/>
          </p:nvPr>
        </p:nvSpPr>
        <p:spPr>
          <a:xfrm>
            <a:off x="838200" y="1059089"/>
            <a:ext cx="10515600" cy="1169385"/>
          </a:xfrm>
        </p:spPr>
        <p:txBody>
          <a:bodyPr>
            <a:normAutofit fontScale="90000"/>
          </a:bodyPr>
          <a:lstStyle/>
          <a:p>
            <a:r>
              <a:rPr lang="da-DK" b="1" dirty="0"/>
              <a:t>Analysér dine </a:t>
            </a:r>
            <a:r>
              <a:rPr lang="da-DK" b="1" dirty="0">
                <a:solidFill>
                  <a:srgbClr val="FF0000"/>
                </a:solidFill>
              </a:rPr>
              <a:t>udgifter</a:t>
            </a:r>
            <a:r>
              <a:rPr lang="da-DK" b="1" dirty="0"/>
              <a:t> ud fra </a:t>
            </a:r>
            <a:r>
              <a:rPr lang="da-DK" b="1" dirty="0" err="1"/>
              <a:t>Mashlows</a:t>
            </a:r>
            <a:r>
              <a:rPr lang="da-DK" b="1" dirty="0"/>
              <a:t> behovspyramide (individuel opgave)</a:t>
            </a:r>
            <a:br>
              <a:rPr lang="da-DK" b="1" dirty="0"/>
            </a:br>
            <a:r>
              <a:rPr lang="da-DK" i="1" dirty="0"/>
              <a:t>Hvilke type behov bruger du penge på? </a:t>
            </a:r>
            <a:r>
              <a:rPr lang="da-DK" dirty="0"/>
              <a:t>– anvend hjælpeark 2 eller </a:t>
            </a:r>
            <a:r>
              <a:rPr lang="da-DK" dirty="0" err="1"/>
              <a:t>Excelark</a:t>
            </a:r>
            <a:r>
              <a:rPr lang="da-DK" dirty="0"/>
              <a:t> 2.</a:t>
            </a:r>
          </a:p>
        </p:txBody>
      </p:sp>
      <p:pic>
        <p:nvPicPr>
          <p:cNvPr id="4" name="Billede 3">
            <a:extLst>
              <a:ext uri="{FF2B5EF4-FFF2-40B4-BE49-F238E27FC236}">
                <a16:creationId xmlns:a16="http://schemas.microsoft.com/office/drawing/2014/main" id="{70CA0844-A067-6F40-AB8F-15E64DF5CB64}"/>
              </a:ext>
            </a:extLst>
          </p:cNvPr>
          <p:cNvPicPr>
            <a:picLocks noChangeAspect="1"/>
          </p:cNvPicPr>
          <p:nvPr/>
        </p:nvPicPr>
        <p:blipFill>
          <a:blip r:embed="rId2"/>
          <a:stretch/>
        </p:blipFill>
        <p:spPr>
          <a:xfrm>
            <a:off x="0" y="6204883"/>
            <a:ext cx="12192000" cy="713195"/>
          </a:xfrm>
          <a:prstGeom prst="rect">
            <a:avLst/>
          </a:prstGeom>
        </p:spPr>
      </p:pic>
      <p:pic>
        <p:nvPicPr>
          <p:cNvPr id="6" name="Billede 5">
            <a:extLst>
              <a:ext uri="{FF2B5EF4-FFF2-40B4-BE49-F238E27FC236}">
                <a16:creationId xmlns:a16="http://schemas.microsoft.com/office/drawing/2014/main" id="{39EFE31B-3819-CD48-960D-3384BF27DE40}"/>
              </a:ext>
            </a:extLst>
          </p:cNvPr>
          <p:cNvPicPr>
            <a:picLocks noChangeAspect="1"/>
          </p:cNvPicPr>
          <p:nvPr/>
        </p:nvPicPr>
        <p:blipFill rotWithShape="1">
          <a:blip r:embed="rId3"/>
          <a:srcRect t="16602"/>
          <a:stretch/>
        </p:blipFill>
        <p:spPr>
          <a:xfrm>
            <a:off x="7554276" y="3122466"/>
            <a:ext cx="3650299" cy="3168519"/>
          </a:xfrm>
          <a:prstGeom prst="rect">
            <a:avLst/>
          </a:prstGeom>
        </p:spPr>
      </p:pic>
      <p:graphicFrame>
        <p:nvGraphicFramePr>
          <p:cNvPr id="9" name="Pladsholder til indhold 8">
            <a:extLst>
              <a:ext uri="{FF2B5EF4-FFF2-40B4-BE49-F238E27FC236}">
                <a16:creationId xmlns:a16="http://schemas.microsoft.com/office/drawing/2014/main" id="{3C072140-A409-6E4F-9CBD-68D919C085B1}"/>
              </a:ext>
            </a:extLst>
          </p:cNvPr>
          <p:cNvGraphicFramePr>
            <a:graphicFrameLocks noGrp="1"/>
          </p:cNvGraphicFramePr>
          <p:nvPr>
            <p:ph idx="1"/>
            <p:extLst>
              <p:ext uri="{D42A27DB-BD31-4B8C-83A1-F6EECF244321}">
                <p14:modId xmlns:p14="http://schemas.microsoft.com/office/powerpoint/2010/main" val="3762752404"/>
              </p:ext>
            </p:extLst>
          </p:nvPr>
        </p:nvGraphicFramePr>
        <p:xfrm>
          <a:off x="987425" y="3122466"/>
          <a:ext cx="5868117" cy="2882900"/>
        </p:xfrm>
        <a:graphic>
          <a:graphicData uri="http://schemas.openxmlformats.org/drawingml/2006/table">
            <a:tbl>
              <a:tblPr>
                <a:tableStyleId>{5C22544A-7EE6-4342-B048-85BDC9FD1C3A}</a:tableStyleId>
              </a:tblPr>
              <a:tblGrid>
                <a:gridCol w="1523362">
                  <a:extLst>
                    <a:ext uri="{9D8B030D-6E8A-4147-A177-3AD203B41FA5}">
                      <a16:colId xmlns:a16="http://schemas.microsoft.com/office/drawing/2014/main" val="561612478"/>
                    </a:ext>
                  </a:extLst>
                </a:gridCol>
                <a:gridCol w="2275522">
                  <a:extLst>
                    <a:ext uri="{9D8B030D-6E8A-4147-A177-3AD203B41FA5}">
                      <a16:colId xmlns:a16="http://schemas.microsoft.com/office/drawing/2014/main" val="3718019418"/>
                    </a:ext>
                  </a:extLst>
                </a:gridCol>
                <a:gridCol w="2069233">
                  <a:extLst>
                    <a:ext uri="{9D8B030D-6E8A-4147-A177-3AD203B41FA5}">
                      <a16:colId xmlns:a16="http://schemas.microsoft.com/office/drawing/2014/main" val="3135753247"/>
                    </a:ext>
                  </a:extLst>
                </a:gridCol>
              </a:tblGrid>
              <a:tr h="241300">
                <a:tc>
                  <a:txBody>
                    <a:bodyPr/>
                    <a:lstStyle/>
                    <a:p>
                      <a:pPr algn="l" fontAlgn="b"/>
                      <a:endParaRPr lang="da-DK"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t"/>
                      <a:r>
                        <a:rPr lang="da-DK" sz="1200" u="none" strike="noStrike" dirty="0">
                          <a:effectLst/>
                        </a:rPr>
                        <a:t>UDGIFTER</a:t>
                      </a:r>
                      <a:endParaRPr lang="da-DK" sz="1200" b="1" i="0" u="none" strike="noStrike" dirty="0">
                        <a:solidFill>
                          <a:srgbClr val="000000"/>
                        </a:solidFill>
                        <a:effectLst/>
                        <a:latin typeface="Calibri" panose="020F0502020204030204" pitchFamily="34" charset="0"/>
                      </a:endParaRPr>
                    </a:p>
                  </a:txBody>
                  <a:tcPr marL="9525" marR="9525" marT="9525" marB="0"/>
                </a:tc>
                <a:tc>
                  <a:txBody>
                    <a:bodyPr/>
                    <a:lstStyle/>
                    <a:p>
                      <a:pPr algn="l" fontAlgn="t"/>
                      <a:r>
                        <a:rPr lang="da-DK" sz="1200" u="none" strike="noStrike">
                          <a:effectLst/>
                        </a:rPr>
                        <a:t>INDTÆGTER</a:t>
                      </a:r>
                      <a:endParaRPr lang="da-DK" sz="1200" b="1"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2017293931"/>
                  </a:ext>
                </a:extLst>
              </a:tr>
              <a:tr h="203200">
                <a:tc>
                  <a:txBody>
                    <a:bodyPr/>
                    <a:lstStyle/>
                    <a:p>
                      <a:pPr algn="l" fontAlgn="b"/>
                      <a:r>
                        <a:rPr lang="da-DK" sz="1200" u="none" strike="noStrike">
                          <a:effectLst/>
                        </a:rPr>
                        <a:t>Løn</a:t>
                      </a:r>
                      <a:endParaRPr lang="da-DK"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ctr"/>
                      <a:endParaRPr lang="da-DK"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b"/>
                      <a:r>
                        <a:rPr lang="da-DK" sz="1200" u="none" strike="noStrike">
                          <a:effectLst/>
                        </a:rPr>
                        <a:t>1500</a:t>
                      </a:r>
                      <a:endParaRPr lang="da-DK"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45443197"/>
                  </a:ext>
                </a:extLst>
              </a:tr>
              <a:tr h="203200">
                <a:tc>
                  <a:txBody>
                    <a:bodyPr/>
                    <a:lstStyle/>
                    <a:p>
                      <a:pPr algn="l" fontAlgn="b"/>
                      <a:r>
                        <a:rPr lang="da-DK" sz="1200" u="none" strike="noStrike">
                          <a:effectLst/>
                        </a:rPr>
                        <a:t>SU</a:t>
                      </a:r>
                      <a:endParaRPr lang="da-DK"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da-DK"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da-DK" sz="1200" u="none" strike="noStrike">
                          <a:effectLst/>
                        </a:rPr>
                        <a:t>1000</a:t>
                      </a:r>
                      <a:endParaRPr lang="da-DK"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32326976"/>
                  </a:ext>
                </a:extLst>
              </a:tr>
              <a:tr h="203200">
                <a:tc>
                  <a:txBody>
                    <a:bodyPr/>
                    <a:lstStyle/>
                    <a:p>
                      <a:pPr algn="l" fontAlgn="b"/>
                      <a:r>
                        <a:rPr lang="da-DK" sz="1200" u="none" strike="noStrike">
                          <a:effectLst/>
                        </a:rPr>
                        <a:t>Lommepenge</a:t>
                      </a:r>
                      <a:endParaRPr lang="da-DK"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da-DK"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da-DK" sz="1200" u="none" strike="noStrike">
                          <a:effectLst/>
                        </a:rPr>
                        <a:t>500</a:t>
                      </a:r>
                      <a:endParaRPr lang="da-DK"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97442857"/>
                  </a:ext>
                </a:extLst>
              </a:tr>
              <a:tr h="203200">
                <a:tc>
                  <a:txBody>
                    <a:bodyPr/>
                    <a:lstStyle/>
                    <a:p>
                      <a:pPr algn="l" fontAlgn="b"/>
                      <a:r>
                        <a:rPr lang="da-DK" sz="1200" u="none" strike="noStrike">
                          <a:effectLst/>
                        </a:rPr>
                        <a:t>Tøj </a:t>
                      </a:r>
                      <a:endParaRPr lang="da-DK"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200" u="none" strike="noStrike" dirty="0">
                          <a:effectLst/>
                        </a:rPr>
                        <a:t>500</a:t>
                      </a:r>
                      <a:endParaRPr lang="da-DK"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da-DK"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65746290"/>
                  </a:ext>
                </a:extLst>
              </a:tr>
              <a:tr h="203200">
                <a:tc>
                  <a:txBody>
                    <a:bodyPr/>
                    <a:lstStyle/>
                    <a:p>
                      <a:pPr algn="l" fontAlgn="b"/>
                      <a:r>
                        <a:rPr lang="da-DK" sz="1200" u="none" strike="noStrike">
                          <a:effectLst/>
                        </a:rPr>
                        <a:t>Fest mv</a:t>
                      </a:r>
                      <a:endParaRPr lang="da-DK"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200" u="none" strike="noStrike" dirty="0">
                          <a:effectLst/>
                        </a:rPr>
                        <a:t>1000</a:t>
                      </a:r>
                      <a:endParaRPr lang="da-DK"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da-DK"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5254358"/>
                  </a:ext>
                </a:extLst>
              </a:tr>
              <a:tr h="203200">
                <a:tc>
                  <a:txBody>
                    <a:bodyPr/>
                    <a:lstStyle/>
                    <a:p>
                      <a:pPr algn="l" fontAlgn="b"/>
                      <a:r>
                        <a:rPr lang="da-DK" sz="1200" u="none" strike="noStrike">
                          <a:effectLst/>
                        </a:rPr>
                        <a:t>Rejse</a:t>
                      </a:r>
                      <a:endParaRPr lang="da-DK"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200" u="none" strike="noStrike" dirty="0">
                          <a:effectLst/>
                        </a:rPr>
                        <a:t>720</a:t>
                      </a:r>
                      <a:endParaRPr lang="da-DK"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da-DK"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02982761"/>
                  </a:ext>
                </a:extLst>
              </a:tr>
              <a:tr h="203200">
                <a:tc>
                  <a:txBody>
                    <a:bodyPr/>
                    <a:lstStyle/>
                    <a:p>
                      <a:pPr algn="l" fontAlgn="b"/>
                      <a:r>
                        <a:rPr lang="da-DK" sz="1200" u="none" strike="noStrike">
                          <a:effectLst/>
                        </a:rPr>
                        <a:t>Transport</a:t>
                      </a:r>
                      <a:endParaRPr lang="da-DK"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200" u="none" strike="noStrike" dirty="0">
                          <a:effectLst/>
                        </a:rPr>
                        <a:t>200</a:t>
                      </a:r>
                      <a:endParaRPr lang="da-DK"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da-DK"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0935902"/>
                  </a:ext>
                </a:extLst>
              </a:tr>
              <a:tr h="203200">
                <a:tc>
                  <a:txBody>
                    <a:bodyPr/>
                    <a:lstStyle/>
                    <a:p>
                      <a:pPr algn="l" fontAlgn="b"/>
                      <a:r>
                        <a:rPr lang="da-DK" sz="1200" u="none" strike="noStrike">
                          <a:effectLst/>
                        </a:rPr>
                        <a:t>Mad</a:t>
                      </a:r>
                      <a:endParaRPr lang="da-DK"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200" u="none" strike="noStrike" dirty="0">
                          <a:effectLst/>
                        </a:rPr>
                        <a:t>500</a:t>
                      </a:r>
                      <a:endParaRPr lang="da-DK"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da-DK"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49107982"/>
                  </a:ext>
                </a:extLst>
              </a:tr>
              <a:tr h="203200">
                <a:tc>
                  <a:txBody>
                    <a:bodyPr/>
                    <a:lstStyle/>
                    <a:p>
                      <a:pPr algn="l" fontAlgn="b"/>
                      <a:endParaRPr lang="da-DK"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da-DK"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da-DK"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64014784"/>
                  </a:ext>
                </a:extLst>
              </a:tr>
              <a:tr h="203200">
                <a:tc>
                  <a:txBody>
                    <a:bodyPr/>
                    <a:lstStyle/>
                    <a:p>
                      <a:pPr algn="l" fontAlgn="b"/>
                      <a:r>
                        <a:rPr lang="da-DK" sz="1200" u="none" strike="noStrike">
                          <a:effectLst/>
                        </a:rPr>
                        <a:t>I alt</a:t>
                      </a:r>
                      <a:endParaRPr lang="da-DK" sz="12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200" u="none" strike="noStrike" dirty="0">
                          <a:effectLst/>
                        </a:rPr>
                        <a:t>2920</a:t>
                      </a:r>
                      <a:endParaRPr lang="da-DK"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da-DK" sz="1200" u="none" strike="noStrike">
                          <a:effectLst/>
                        </a:rPr>
                        <a:t>3000</a:t>
                      </a:r>
                      <a:endParaRPr lang="da-DK" sz="12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48898957"/>
                  </a:ext>
                </a:extLst>
              </a:tr>
              <a:tr h="203200">
                <a:tc>
                  <a:txBody>
                    <a:bodyPr/>
                    <a:lstStyle/>
                    <a:p>
                      <a:pPr algn="l" fontAlgn="b"/>
                      <a:endParaRPr lang="da-DK"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da-DK"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da-DK"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06362272"/>
                  </a:ext>
                </a:extLst>
              </a:tr>
              <a:tr h="203200">
                <a:tc>
                  <a:txBody>
                    <a:bodyPr/>
                    <a:lstStyle/>
                    <a:p>
                      <a:pPr algn="l" fontAlgn="b"/>
                      <a:r>
                        <a:rPr lang="da-DK" sz="1200" b="1" i="1" u="none" strike="noStrike" dirty="0">
                          <a:effectLst/>
                        </a:rPr>
                        <a:t>Mangelbehov</a:t>
                      </a:r>
                      <a:endParaRPr lang="da-DK" sz="1200" b="1" i="1"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da-DK" sz="1200" b="1" i="1" u="none" strike="noStrike" dirty="0">
                          <a:effectLst/>
                        </a:rPr>
                        <a:t>700</a:t>
                      </a:r>
                      <a:endParaRPr lang="da-DK" sz="1200" b="1" i="1"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da-DK"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174619"/>
                  </a:ext>
                </a:extLst>
              </a:tr>
              <a:tr h="203200">
                <a:tc>
                  <a:txBody>
                    <a:bodyPr/>
                    <a:lstStyle/>
                    <a:p>
                      <a:pPr algn="l" fontAlgn="b"/>
                      <a:r>
                        <a:rPr lang="da-DK" sz="1200" b="1" i="1" u="none" strike="noStrike" dirty="0">
                          <a:effectLst/>
                        </a:rPr>
                        <a:t>Vækstbehov</a:t>
                      </a:r>
                      <a:endParaRPr lang="da-DK" sz="1200" b="1" i="1"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da-DK" sz="1200" b="1" i="1" u="none" strike="noStrike" dirty="0">
                          <a:effectLst/>
                        </a:rPr>
                        <a:t>2220</a:t>
                      </a:r>
                      <a:endParaRPr lang="da-DK" sz="1200" b="1" i="1"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da-DK"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33582995"/>
                  </a:ext>
                </a:extLst>
              </a:tr>
            </a:tbl>
          </a:graphicData>
        </a:graphic>
      </p:graphicFrame>
    </p:spTree>
    <p:extLst>
      <p:ext uri="{BB962C8B-B14F-4D97-AF65-F5344CB8AC3E}">
        <p14:creationId xmlns:p14="http://schemas.microsoft.com/office/powerpoint/2010/main" val="18498766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659BB2-072A-1545-9C5E-9D6EFBA3B3ED}"/>
              </a:ext>
            </a:extLst>
          </p:cNvPr>
          <p:cNvSpPr>
            <a:spLocks noGrp="1"/>
          </p:cNvSpPr>
          <p:nvPr>
            <p:ph type="title"/>
          </p:nvPr>
        </p:nvSpPr>
        <p:spPr>
          <a:xfrm>
            <a:off x="6319158" y="914388"/>
            <a:ext cx="5121729" cy="4655911"/>
          </a:xfrm>
        </p:spPr>
        <p:txBody>
          <a:bodyPr>
            <a:normAutofit fontScale="90000"/>
          </a:bodyPr>
          <a:lstStyle/>
          <a:p>
            <a:r>
              <a:rPr lang="da-DK" b="1" dirty="0"/>
              <a:t>Undersøg: Gå sammen i ”husstandene” fra sidste modul (gruppeopgave). </a:t>
            </a:r>
            <a:br>
              <a:rPr lang="da-DK" b="1" dirty="0"/>
            </a:br>
            <a:br>
              <a:rPr lang="da-DK" b="1" dirty="0"/>
            </a:br>
            <a:r>
              <a:rPr lang="da-DK" dirty="0"/>
              <a:t>Forklar grundigt, hvad det betyder, at velfærdsmodellen er </a:t>
            </a:r>
            <a:r>
              <a:rPr lang="da-DK" dirty="0" err="1"/>
              <a:t>residual</a:t>
            </a:r>
            <a:br>
              <a:rPr lang="da-DK" b="1" dirty="0"/>
            </a:br>
            <a:endParaRPr lang="da-DK" dirty="0"/>
          </a:p>
        </p:txBody>
      </p:sp>
      <p:pic>
        <p:nvPicPr>
          <p:cNvPr id="4" name="Billede 3">
            <a:extLst>
              <a:ext uri="{FF2B5EF4-FFF2-40B4-BE49-F238E27FC236}">
                <a16:creationId xmlns:a16="http://schemas.microsoft.com/office/drawing/2014/main" id="{70CA0844-A067-6F40-AB8F-15E64DF5CB64}"/>
              </a:ext>
            </a:extLst>
          </p:cNvPr>
          <p:cNvPicPr>
            <a:picLocks noChangeAspect="1"/>
          </p:cNvPicPr>
          <p:nvPr/>
        </p:nvPicPr>
        <p:blipFill>
          <a:blip r:embed="rId2"/>
          <a:stretch/>
        </p:blipFill>
        <p:spPr>
          <a:xfrm>
            <a:off x="0" y="6204883"/>
            <a:ext cx="12192000" cy="713195"/>
          </a:xfrm>
          <a:prstGeom prst="rect">
            <a:avLst/>
          </a:prstGeom>
        </p:spPr>
      </p:pic>
      <p:pic>
        <p:nvPicPr>
          <p:cNvPr id="5" name="Billede 4">
            <a:extLst>
              <a:ext uri="{FF2B5EF4-FFF2-40B4-BE49-F238E27FC236}">
                <a16:creationId xmlns:a16="http://schemas.microsoft.com/office/drawing/2014/main" id="{C8952402-088C-D54D-B510-FD0411C79A37}"/>
              </a:ext>
            </a:extLst>
          </p:cNvPr>
          <p:cNvPicPr>
            <a:picLocks noChangeAspect="1"/>
          </p:cNvPicPr>
          <p:nvPr/>
        </p:nvPicPr>
        <p:blipFill>
          <a:blip r:embed="rId3"/>
          <a:stretch>
            <a:fillRect/>
          </a:stretch>
        </p:blipFill>
        <p:spPr>
          <a:xfrm>
            <a:off x="199571" y="240406"/>
            <a:ext cx="5936038" cy="5329893"/>
          </a:xfrm>
          <a:prstGeom prst="rect">
            <a:avLst/>
          </a:prstGeom>
        </p:spPr>
      </p:pic>
    </p:spTree>
    <p:extLst>
      <p:ext uri="{BB962C8B-B14F-4D97-AF65-F5344CB8AC3E}">
        <p14:creationId xmlns:p14="http://schemas.microsoft.com/office/powerpoint/2010/main" val="6928752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659BB2-072A-1545-9C5E-9D6EFBA3B3ED}"/>
              </a:ext>
            </a:extLst>
          </p:cNvPr>
          <p:cNvSpPr>
            <a:spLocks noGrp="1"/>
          </p:cNvSpPr>
          <p:nvPr>
            <p:ph type="title"/>
          </p:nvPr>
        </p:nvSpPr>
        <p:spPr>
          <a:xfrm>
            <a:off x="838200" y="1059089"/>
            <a:ext cx="10515600" cy="1169385"/>
          </a:xfrm>
        </p:spPr>
        <p:txBody>
          <a:bodyPr>
            <a:normAutofit fontScale="90000"/>
          </a:bodyPr>
          <a:lstStyle/>
          <a:p>
            <a:r>
              <a:rPr lang="da-DK" b="1" dirty="0"/>
              <a:t>Diskutér i ”husstandene”: </a:t>
            </a:r>
            <a:r>
              <a:rPr lang="da-DK" dirty="0"/>
              <a:t>Hvad sker der i jeres husholdning, hvis velstand og velfærd flyttes fra staten og civilsamfundet til marked?</a:t>
            </a:r>
          </a:p>
        </p:txBody>
      </p:sp>
      <p:pic>
        <p:nvPicPr>
          <p:cNvPr id="4" name="Billede 3">
            <a:extLst>
              <a:ext uri="{FF2B5EF4-FFF2-40B4-BE49-F238E27FC236}">
                <a16:creationId xmlns:a16="http://schemas.microsoft.com/office/drawing/2014/main" id="{70CA0844-A067-6F40-AB8F-15E64DF5CB64}"/>
              </a:ext>
            </a:extLst>
          </p:cNvPr>
          <p:cNvPicPr>
            <a:picLocks noChangeAspect="1"/>
          </p:cNvPicPr>
          <p:nvPr/>
        </p:nvPicPr>
        <p:blipFill>
          <a:blip r:embed="rId2"/>
          <a:stretch/>
        </p:blipFill>
        <p:spPr>
          <a:xfrm>
            <a:off x="0" y="6204883"/>
            <a:ext cx="12192000" cy="713195"/>
          </a:xfrm>
          <a:prstGeom prst="rect">
            <a:avLst/>
          </a:prstGeom>
        </p:spPr>
      </p:pic>
      <p:graphicFrame>
        <p:nvGraphicFramePr>
          <p:cNvPr id="8" name="Pladsholder til indhold 4">
            <a:extLst>
              <a:ext uri="{FF2B5EF4-FFF2-40B4-BE49-F238E27FC236}">
                <a16:creationId xmlns:a16="http://schemas.microsoft.com/office/drawing/2014/main" id="{CE8D45F4-54C7-2140-9554-973B3622D59B}"/>
              </a:ext>
            </a:extLst>
          </p:cNvPr>
          <p:cNvGraphicFramePr>
            <a:graphicFrameLocks/>
          </p:cNvGraphicFramePr>
          <p:nvPr/>
        </p:nvGraphicFramePr>
        <p:xfrm>
          <a:off x="5506812" y="2824887"/>
          <a:ext cx="5725884" cy="2911509"/>
        </p:xfrm>
        <a:graphic>
          <a:graphicData uri="http://schemas.openxmlformats.org/drawingml/2006/table">
            <a:tbl>
              <a:tblPr firstRow="1" firstCol="1" bandRow="1">
                <a:tableStyleId>{5C22544A-7EE6-4342-B048-85BDC9FD1C3A}</a:tableStyleId>
              </a:tblPr>
              <a:tblGrid>
                <a:gridCol w="1856106">
                  <a:extLst>
                    <a:ext uri="{9D8B030D-6E8A-4147-A177-3AD203B41FA5}">
                      <a16:colId xmlns:a16="http://schemas.microsoft.com/office/drawing/2014/main" val="2801452798"/>
                    </a:ext>
                  </a:extLst>
                </a:gridCol>
                <a:gridCol w="1856106">
                  <a:extLst>
                    <a:ext uri="{9D8B030D-6E8A-4147-A177-3AD203B41FA5}">
                      <a16:colId xmlns:a16="http://schemas.microsoft.com/office/drawing/2014/main" val="1374758961"/>
                    </a:ext>
                  </a:extLst>
                </a:gridCol>
                <a:gridCol w="2013672">
                  <a:extLst>
                    <a:ext uri="{9D8B030D-6E8A-4147-A177-3AD203B41FA5}">
                      <a16:colId xmlns:a16="http://schemas.microsoft.com/office/drawing/2014/main" val="1094862913"/>
                    </a:ext>
                  </a:extLst>
                </a:gridCol>
              </a:tblGrid>
              <a:tr h="498144">
                <a:tc>
                  <a:txBody>
                    <a:bodyPr/>
                    <a:lstStyle/>
                    <a:p>
                      <a:pPr algn="ctr"/>
                      <a:endPar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800" dirty="0">
                          <a:solidFill>
                            <a:schemeClr val="tx1"/>
                          </a:solidFill>
                          <a:effectLst/>
                        </a:rPr>
                        <a:t>VELSTAND</a:t>
                      </a:r>
                    </a:p>
                    <a:p>
                      <a:pPr algn="ctr"/>
                      <a:endPar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800" dirty="0">
                          <a:solidFill>
                            <a:schemeClr val="tx1"/>
                          </a:solidFill>
                          <a:effectLst/>
                        </a:rPr>
                        <a:t>VELFÆRD</a:t>
                      </a:r>
                      <a:endParaRPr lang="da-DK" sz="2800" dirty="0">
                        <a:solidFill>
                          <a:schemeClr val="tx1"/>
                        </a:solidFill>
                        <a:effectLst/>
                      </a:endParaRPr>
                    </a:p>
                    <a:p>
                      <a:pPr algn="ctr"/>
                      <a:endPar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39596023"/>
                  </a:ext>
                </a:extLst>
              </a:tr>
              <a:tr h="7876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dirty="0">
                          <a:solidFill>
                            <a:schemeClr val="tx1"/>
                          </a:solidFill>
                          <a:effectLst/>
                        </a:rPr>
                        <a:t>Staten</a:t>
                      </a:r>
                    </a:p>
                    <a:p>
                      <a:endPar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36257010"/>
                  </a:ext>
                </a:extLst>
              </a:tr>
              <a:tr h="787623">
                <a:tc>
                  <a:txBody>
                    <a:bodyPr/>
                    <a:lstStyle/>
                    <a:p>
                      <a:r>
                        <a:rPr lang="da-DK" sz="1800" dirty="0">
                          <a:solidFill>
                            <a:schemeClr val="tx1"/>
                          </a:solidFill>
                          <a:effectLst/>
                        </a:rPr>
                        <a:t>Marked</a:t>
                      </a:r>
                      <a:endPar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1819428"/>
                  </a:ext>
                </a:extLst>
              </a:tr>
              <a:tr h="787623">
                <a:tc>
                  <a:txBody>
                    <a:bodyPr/>
                    <a:lstStyle/>
                    <a:p>
                      <a:r>
                        <a:rPr lang="da-DK" sz="1800" dirty="0">
                          <a:solidFill>
                            <a:schemeClr val="tx1"/>
                          </a:solidFill>
                          <a:effectLst/>
                        </a:rPr>
                        <a:t>Civilsamfundet</a:t>
                      </a:r>
                      <a:endPar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63261589"/>
                  </a:ext>
                </a:extLst>
              </a:tr>
            </a:tbl>
          </a:graphicData>
        </a:graphic>
      </p:graphicFrame>
      <p:pic>
        <p:nvPicPr>
          <p:cNvPr id="6" name="Billede 5">
            <a:extLst>
              <a:ext uri="{FF2B5EF4-FFF2-40B4-BE49-F238E27FC236}">
                <a16:creationId xmlns:a16="http://schemas.microsoft.com/office/drawing/2014/main" id="{2212EC7F-1F15-B144-B2FC-D0BEFEB59256}"/>
              </a:ext>
            </a:extLst>
          </p:cNvPr>
          <p:cNvPicPr>
            <a:picLocks noChangeAspect="1"/>
          </p:cNvPicPr>
          <p:nvPr/>
        </p:nvPicPr>
        <p:blipFill>
          <a:blip r:embed="rId3"/>
          <a:stretch>
            <a:fillRect/>
          </a:stretch>
        </p:blipFill>
        <p:spPr>
          <a:xfrm>
            <a:off x="838199" y="2843269"/>
            <a:ext cx="3743915" cy="3361614"/>
          </a:xfrm>
          <a:prstGeom prst="rect">
            <a:avLst/>
          </a:prstGeom>
        </p:spPr>
      </p:pic>
    </p:spTree>
    <p:extLst>
      <p:ext uri="{BB962C8B-B14F-4D97-AF65-F5344CB8AC3E}">
        <p14:creationId xmlns:p14="http://schemas.microsoft.com/office/powerpoint/2010/main" val="39783022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A68D18-CE68-F043-BBE4-6DB17E63CFED}"/>
              </a:ext>
            </a:extLst>
          </p:cNvPr>
          <p:cNvSpPr>
            <a:spLocks noGrp="1"/>
          </p:cNvSpPr>
          <p:nvPr>
            <p:ph type="title"/>
          </p:nvPr>
        </p:nvSpPr>
        <p:spPr/>
        <p:txBody>
          <a:bodyPr>
            <a:normAutofit fontScale="90000"/>
          </a:bodyPr>
          <a:lstStyle/>
          <a:p>
            <a:br>
              <a:rPr lang="da-DK" dirty="0"/>
            </a:br>
            <a:br>
              <a:rPr lang="da-DK" dirty="0"/>
            </a:br>
            <a:br>
              <a:rPr lang="da-DK" dirty="0"/>
            </a:br>
            <a:r>
              <a:rPr lang="da-DK" b="1" dirty="0"/>
              <a:t>Hvad er argumentet? (gruppeopgave i ”husstandene”):</a:t>
            </a:r>
            <a:br>
              <a:rPr lang="da-DK" dirty="0"/>
            </a:br>
            <a:r>
              <a:rPr lang="da-DK" dirty="0"/>
              <a:t>Hvordan vil de forskellige ideologier argumentere for og imod den </a:t>
            </a:r>
            <a:r>
              <a:rPr lang="da-DK" dirty="0" err="1"/>
              <a:t>residuale</a:t>
            </a:r>
            <a:r>
              <a:rPr lang="da-DK" dirty="0"/>
              <a:t> velfærdsmodel? Brug hjælpeark 5</a:t>
            </a:r>
          </a:p>
        </p:txBody>
      </p:sp>
      <p:graphicFrame>
        <p:nvGraphicFramePr>
          <p:cNvPr id="4" name="Tabel 4">
            <a:extLst>
              <a:ext uri="{FF2B5EF4-FFF2-40B4-BE49-F238E27FC236}">
                <a16:creationId xmlns:a16="http://schemas.microsoft.com/office/drawing/2014/main" id="{C4AC769F-7E88-BB47-8941-2634A6826EE7}"/>
              </a:ext>
            </a:extLst>
          </p:cNvPr>
          <p:cNvGraphicFramePr>
            <a:graphicFrameLocks noGrp="1"/>
          </p:cNvGraphicFramePr>
          <p:nvPr>
            <p:ph idx="1"/>
          </p:nvPr>
        </p:nvGraphicFramePr>
        <p:xfrm>
          <a:off x="838200" y="3949451"/>
          <a:ext cx="10515600" cy="1706880"/>
        </p:xfrm>
        <a:graphic>
          <a:graphicData uri="http://schemas.openxmlformats.org/drawingml/2006/table">
            <a:tbl>
              <a:tblPr firstRow="1" bandRow="1">
                <a:tableStyleId>{5C22544A-7EE6-4342-B048-85BDC9FD1C3A}</a:tableStyleId>
              </a:tblPr>
              <a:tblGrid>
                <a:gridCol w="2166257">
                  <a:extLst>
                    <a:ext uri="{9D8B030D-6E8A-4147-A177-3AD203B41FA5}">
                      <a16:colId xmlns:a16="http://schemas.microsoft.com/office/drawing/2014/main" val="2888958863"/>
                    </a:ext>
                  </a:extLst>
                </a:gridCol>
                <a:gridCol w="8349343">
                  <a:extLst>
                    <a:ext uri="{9D8B030D-6E8A-4147-A177-3AD203B41FA5}">
                      <a16:colId xmlns:a16="http://schemas.microsoft.com/office/drawing/2014/main" val="1286780772"/>
                    </a:ext>
                  </a:extLst>
                </a:gridCol>
              </a:tblGrid>
              <a:tr h="370840">
                <a:tc>
                  <a:txBody>
                    <a:bodyPr/>
                    <a:lstStyle/>
                    <a:p>
                      <a:r>
                        <a:rPr lang="da-DK" sz="2200" dirty="0"/>
                        <a:t>Ideologi</a:t>
                      </a:r>
                    </a:p>
                  </a:txBody>
                  <a:tcPr/>
                </a:tc>
                <a:tc>
                  <a:txBody>
                    <a:bodyPr/>
                    <a:lstStyle/>
                    <a:p>
                      <a:endParaRPr lang="da-DK" sz="2200" dirty="0"/>
                    </a:p>
                  </a:txBody>
                  <a:tcPr/>
                </a:tc>
                <a:extLst>
                  <a:ext uri="{0D108BD9-81ED-4DB2-BD59-A6C34878D82A}">
                    <a16:rowId xmlns:a16="http://schemas.microsoft.com/office/drawing/2014/main" val="3808285328"/>
                  </a:ext>
                </a:extLst>
              </a:tr>
              <a:tr h="370840">
                <a:tc>
                  <a:txBody>
                    <a:bodyPr/>
                    <a:lstStyle/>
                    <a:p>
                      <a:r>
                        <a:rPr lang="da-DK" sz="2200" dirty="0"/>
                        <a:t>Liberalisme</a:t>
                      </a:r>
                    </a:p>
                  </a:txBody>
                  <a:tcPr/>
                </a:tc>
                <a:tc>
                  <a:txBody>
                    <a:bodyPr/>
                    <a:lstStyle/>
                    <a:p>
                      <a:endParaRPr lang="da-DK" sz="2200" dirty="0"/>
                    </a:p>
                  </a:txBody>
                  <a:tcPr/>
                </a:tc>
                <a:extLst>
                  <a:ext uri="{0D108BD9-81ED-4DB2-BD59-A6C34878D82A}">
                    <a16:rowId xmlns:a16="http://schemas.microsoft.com/office/drawing/2014/main" val="2859796345"/>
                  </a:ext>
                </a:extLst>
              </a:tr>
              <a:tr h="370840">
                <a:tc>
                  <a:txBody>
                    <a:bodyPr/>
                    <a:lstStyle/>
                    <a:p>
                      <a:r>
                        <a:rPr lang="da-DK" sz="2200" dirty="0"/>
                        <a:t>Konservatisme </a:t>
                      </a:r>
                    </a:p>
                  </a:txBody>
                  <a:tcPr/>
                </a:tc>
                <a:tc>
                  <a:txBody>
                    <a:bodyPr/>
                    <a:lstStyle/>
                    <a:p>
                      <a:endParaRPr lang="da-DK" sz="2200" dirty="0"/>
                    </a:p>
                  </a:txBody>
                  <a:tcPr/>
                </a:tc>
                <a:extLst>
                  <a:ext uri="{0D108BD9-81ED-4DB2-BD59-A6C34878D82A}">
                    <a16:rowId xmlns:a16="http://schemas.microsoft.com/office/drawing/2014/main" val="1454484536"/>
                  </a:ext>
                </a:extLst>
              </a:tr>
              <a:tr h="370840">
                <a:tc>
                  <a:txBody>
                    <a:bodyPr/>
                    <a:lstStyle/>
                    <a:p>
                      <a:r>
                        <a:rPr lang="da-DK" sz="2200" dirty="0"/>
                        <a:t>Socialisme</a:t>
                      </a:r>
                    </a:p>
                  </a:txBody>
                  <a:tcPr/>
                </a:tc>
                <a:tc>
                  <a:txBody>
                    <a:bodyPr/>
                    <a:lstStyle/>
                    <a:p>
                      <a:endParaRPr lang="da-DK" sz="2200" dirty="0"/>
                    </a:p>
                  </a:txBody>
                  <a:tcPr/>
                </a:tc>
                <a:extLst>
                  <a:ext uri="{0D108BD9-81ED-4DB2-BD59-A6C34878D82A}">
                    <a16:rowId xmlns:a16="http://schemas.microsoft.com/office/drawing/2014/main" val="513174180"/>
                  </a:ext>
                </a:extLst>
              </a:tr>
            </a:tbl>
          </a:graphicData>
        </a:graphic>
      </p:graphicFrame>
      <p:pic>
        <p:nvPicPr>
          <p:cNvPr id="5" name="Billede 4">
            <a:extLst>
              <a:ext uri="{FF2B5EF4-FFF2-40B4-BE49-F238E27FC236}">
                <a16:creationId xmlns:a16="http://schemas.microsoft.com/office/drawing/2014/main" id="{B1224AD1-F265-2243-8F75-D38BCED0E102}"/>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16469455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659BB2-072A-1545-9C5E-9D6EFBA3B3ED}"/>
              </a:ext>
            </a:extLst>
          </p:cNvPr>
          <p:cNvSpPr>
            <a:spLocks noGrp="1"/>
          </p:cNvSpPr>
          <p:nvPr>
            <p:ph type="title"/>
          </p:nvPr>
        </p:nvSpPr>
        <p:spPr>
          <a:xfrm>
            <a:off x="6319158" y="914388"/>
            <a:ext cx="5121729" cy="4655911"/>
          </a:xfrm>
        </p:spPr>
        <p:txBody>
          <a:bodyPr>
            <a:normAutofit/>
          </a:bodyPr>
          <a:lstStyle/>
          <a:p>
            <a:r>
              <a:rPr lang="da-DK" b="1" dirty="0"/>
              <a:t>Fælles opsamling</a:t>
            </a:r>
            <a:br>
              <a:rPr lang="da-DK" b="1" dirty="0"/>
            </a:br>
            <a:endParaRPr lang="da-DK" dirty="0"/>
          </a:p>
        </p:txBody>
      </p:sp>
      <p:pic>
        <p:nvPicPr>
          <p:cNvPr id="4" name="Billede 3">
            <a:extLst>
              <a:ext uri="{FF2B5EF4-FFF2-40B4-BE49-F238E27FC236}">
                <a16:creationId xmlns:a16="http://schemas.microsoft.com/office/drawing/2014/main" id="{70CA0844-A067-6F40-AB8F-15E64DF5CB64}"/>
              </a:ext>
            </a:extLst>
          </p:cNvPr>
          <p:cNvPicPr>
            <a:picLocks noChangeAspect="1"/>
          </p:cNvPicPr>
          <p:nvPr/>
        </p:nvPicPr>
        <p:blipFill>
          <a:blip r:embed="rId2"/>
          <a:stretch/>
        </p:blipFill>
        <p:spPr>
          <a:xfrm>
            <a:off x="0" y="6204883"/>
            <a:ext cx="12192000" cy="713195"/>
          </a:xfrm>
          <a:prstGeom prst="rect">
            <a:avLst/>
          </a:prstGeom>
        </p:spPr>
      </p:pic>
      <p:pic>
        <p:nvPicPr>
          <p:cNvPr id="5" name="Billede 4">
            <a:extLst>
              <a:ext uri="{FF2B5EF4-FFF2-40B4-BE49-F238E27FC236}">
                <a16:creationId xmlns:a16="http://schemas.microsoft.com/office/drawing/2014/main" id="{C8952402-088C-D54D-B510-FD0411C79A37}"/>
              </a:ext>
            </a:extLst>
          </p:cNvPr>
          <p:cNvPicPr>
            <a:picLocks noChangeAspect="1"/>
          </p:cNvPicPr>
          <p:nvPr/>
        </p:nvPicPr>
        <p:blipFill>
          <a:blip r:embed="rId3"/>
          <a:stretch>
            <a:fillRect/>
          </a:stretch>
        </p:blipFill>
        <p:spPr>
          <a:xfrm>
            <a:off x="199571" y="240406"/>
            <a:ext cx="5936038" cy="5329893"/>
          </a:xfrm>
          <a:prstGeom prst="rect">
            <a:avLst/>
          </a:prstGeom>
        </p:spPr>
      </p:pic>
    </p:spTree>
    <p:extLst>
      <p:ext uri="{BB962C8B-B14F-4D97-AF65-F5344CB8AC3E}">
        <p14:creationId xmlns:p14="http://schemas.microsoft.com/office/powerpoint/2010/main" val="30809909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659BB2-072A-1545-9C5E-9D6EFBA3B3ED}"/>
              </a:ext>
            </a:extLst>
          </p:cNvPr>
          <p:cNvSpPr>
            <a:spLocks noGrp="1"/>
          </p:cNvSpPr>
          <p:nvPr>
            <p:ph type="title"/>
          </p:nvPr>
        </p:nvSpPr>
        <p:spPr>
          <a:xfrm>
            <a:off x="6319158" y="914388"/>
            <a:ext cx="5121729" cy="4655911"/>
          </a:xfrm>
        </p:spPr>
        <p:txBody>
          <a:bodyPr>
            <a:normAutofit fontScale="90000"/>
          </a:bodyPr>
          <a:lstStyle/>
          <a:p>
            <a:r>
              <a:rPr lang="da-DK" b="1" dirty="0"/>
              <a:t>Undersøg: Gå sammen i ”husstandene” fra sidste modul (gruppeopgave). </a:t>
            </a:r>
            <a:br>
              <a:rPr lang="da-DK" b="1" dirty="0"/>
            </a:br>
            <a:br>
              <a:rPr lang="da-DK" b="1" dirty="0"/>
            </a:br>
            <a:r>
              <a:rPr lang="da-DK" dirty="0"/>
              <a:t>Forklar grundigt, hvad det betyder, at velfærdsmodellen er korporativ (den bliver også kaldet selektiv)</a:t>
            </a:r>
            <a:br>
              <a:rPr lang="da-DK" b="1" dirty="0"/>
            </a:br>
            <a:endParaRPr lang="da-DK" dirty="0"/>
          </a:p>
        </p:txBody>
      </p:sp>
      <p:pic>
        <p:nvPicPr>
          <p:cNvPr id="4" name="Billede 3">
            <a:extLst>
              <a:ext uri="{FF2B5EF4-FFF2-40B4-BE49-F238E27FC236}">
                <a16:creationId xmlns:a16="http://schemas.microsoft.com/office/drawing/2014/main" id="{70CA0844-A067-6F40-AB8F-15E64DF5CB64}"/>
              </a:ext>
            </a:extLst>
          </p:cNvPr>
          <p:cNvPicPr>
            <a:picLocks noChangeAspect="1"/>
          </p:cNvPicPr>
          <p:nvPr/>
        </p:nvPicPr>
        <p:blipFill>
          <a:blip r:embed="rId2"/>
          <a:stretch/>
        </p:blipFill>
        <p:spPr>
          <a:xfrm>
            <a:off x="0" y="6204883"/>
            <a:ext cx="12192000" cy="713195"/>
          </a:xfrm>
          <a:prstGeom prst="rect">
            <a:avLst/>
          </a:prstGeom>
        </p:spPr>
      </p:pic>
      <p:pic>
        <p:nvPicPr>
          <p:cNvPr id="5" name="Billede 4">
            <a:extLst>
              <a:ext uri="{FF2B5EF4-FFF2-40B4-BE49-F238E27FC236}">
                <a16:creationId xmlns:a16="http://schemas.microsoft.com/office/drawing/2014/main" id="{59A476F8-E098-F74A-B46A-83A81D3E0DB9}"/>
              </a:ext>
            </a:extLst>
          </p:cNvPr>
          <p:cNvPicPr>
            <a:picLocks noChangeAspect="1"/>
          </p:cNvPicPr>
          <p:nvPr/>
        </p:nvPicPr>
        <p:blipFill>
          <a:blip r:embed="rId3"/>
          <a:stretch>
            <a:fillRect/>
          </a:stretch>
        </p:blipFill>
        <p:spPr>
          <a:xfrm>
            <a:off x="525154" y="147223"/>
            <a:ext cx="5845105" cy="5423076"/>
          </a:xfrm>
          <a:prstGeom prst="rect">
            <a:avLst/>
          </a:prstGeom>
        </p:spPr>
      </p:pic>
    </p:spTree>
    <p:extLst>
      <p:ext uri="{BB962C8B-B14F-4D97-AF65-F5344CB8AC3E}">
        <p14:creationId xmlns:p14="http://schemas.microsoft.com/office/powerpoint/2010/main" val="36000629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659BB2-072A-1545-9C5E-9D6EFBA3B3ED}"/>
              </a:ext>
            </a:extLst>
          </p:cNvPr>
          <p:cNvSpPr>
            <a:spLocks noGrp="1"/>
          </p:cNvSpPr>
          <p:nvPr>
            <p:ph type="title"/>
          </p:nvPr>
        </p:nvSpPr>
        <p:spPr>
          <a:xfrm>
            <a:off x="838200" y="1059089"/>
            <a:ext cx="10515600" cy="1169385"/>
          </a:xfrm>
        </p:spPr>
        <p:txBody>
          <a:bodyPr>
            <a:normAutofit fontScale="90000"/>
          </a:bodyPr>
          <a:lstStyle/>
          <a:p>
            <a:r>
              <a:rPr lang="da-DK" b="1" dirty="0"/>
              <a:t>Diskutér i ”husstandene”: </a:t>
            </a:r>
            <a:r>
              <a:rPr lang="da-DK" dirty="0"/>
              <a:t>Hvad sker der i jeres husholdning, hvis velstand og velfærd flyttes fra staten og marked til civilsamfundet?</a:t>
            </a:r>
          </a:p>
        </p:txBody>
      </p:sp>
      <p:pic>
        <p:nvPicPr>
          <p:cNvPr id="4" name="Billede 3">
            <a:extLst>
              <a:ext uri="{FF2B5EF4-FFF2-40B4-BE49-F238E27FC236}">
                <a16:creationId xmlns:a16="http://schemas.microsoft.com/office/drawing/2014/main" id="{70CA0844-A067-6F40-AB8F-15E64DF5CB64}"/>
              </a:ext>
            </a:extLst>
          </p:cNvPr>
          <p:cNvPicPr>
            <a:picLocks noChangeAspect="1"/>
          </p:cNvPicPr>
          <p:nvPr/>
        </p:nvPicPr>
        <p:blipFill>
          <a:blip r:embed="rId2"/>
          <a:stretch/>
        </p:blipFill>
        <p:spPr>
          <a:xfrm>
            <a:off x="0" y="6204883"/>
            <a:ext cx="12192000" cy="713195"/>
          </a:xfrm>
          <a:prstGeom prst="rect">
            <a:avLst/>
          </a:prstGeom>
        </p:spPr>
      </p:pic>
      <p:graphicFrame>
        <p:nvGraphicFramePr>
          <p:cNvPr id="8" name="Pladsholder til indhold 4">
            <a:extLst>
              <a:ext uri="{FF2B5EF4-FFF2-40B4-BE49-F238E27FC236}">
                <a16:creationId xmlns:a16="http://schemas.microsoft.com/office/drawing/2014/main" id="{CE8D45F4-54C7-2140-9554-973B3622D59B}"/>
              </a:ext>
            </a:extLst>
          </p:cNvPr>
          <p:cNvGraphicFramePr>
            <a:graphicFrameLocks/>
          </p:cNvGraphicFramePr>
          <p:nvPr/>
        </p:nvGraphicFramePr>
        <p:xfrm>
          <a:off x="5506812" y="2824887"/>
          <a:ext cx="5725884" cy="2911509"/>
        </p:xfrm>
        <a:graphic>
          <a:graphicData uri="http://schemas.openxmlformats.org/drawingml/2006/table">
            <a:tbl>
              <a:tblPr firstRow="1" firstCol="1" bandRow="1">
                <a:tableStyleId>{5C22544A-7EE6-4342-B048-85BDC9FD1C3A}</a:tableStyleId>
              </a:tblPr>
              <a:tblGrid>
                <a:gridCol w="1856106">
                  <a:extLst>
                    <a:ext uri="{9D8B030D-6E8A-4147-A177-3AD203B41FA5}">
                      <a16:colId xmlns:a16="http://schemas.microsoft.com/office/drawing/2014/main" val="2801452798"/>
                    </a:ext>
                  </a:extLst>
                </a:gridCol>
                <a:gridCol w="1856106">
                  <a:extLst>
                    <a:ext uri="{9D8B030D-6E8A-4147-A177-3AD203B41FA5}">
                      <a16:colId xmlns:a16="http://schemas.microsoft.com/office/drawing/2014/main" val="1374758961"/>
                    </a:ext>
                  </a:extLst>
                </a:gridCol>
                <a:gridCol w="2013672">
                  <a:extLst>
                    <a:ext uri="{9D8B030D-6E8A-4147-A177-3AD203B41FA5}">
                      <a16:colId xmlns:a16="http://schemas.microsoft.com/office/drawing/2014/main" val="1094862913"/>
                    </a:ext>
                  </a:extLst>
                </a:gridCol>
              </a:tblGrid>
              <a:tr h="498144">
                <a:tc>
                  <a:txBody>
                    <a:bodyPr/>
                    <a:lstStyle/>
                    <a:p>
                      <a:pPr algn="ctr"/>
                      <a:endPar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800" dirty="0">
                          <a:solidFill>
                            <a:schemeClr val="tx1"/>
                          </a:solidFill>
                          <a:effectLst/>
                        </a:rPr>
                        <a:t>VELSTAND</a:t>
                      </a:r>
                    </a:p>
                    <a:p>
                      <a:pPr algn="ctr"/>
                      <a:endPar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800" dirty="0">
                          <a:solidFill>
                            <a:schemeClr val="tx1"/>
                          </a:solidFill>
                          <a:effectLst/>
                        </a:rPr>
                        <a:t>VELFÆRD</a:t>
                      </a:r>
                      <a:endParaRPr lang="da-DK" sz="2800" dirty="0">
                        <a:solidFill>
                          <a:schemeClr val="tx1"/>
                        </a:solidFill>
                        <a:effectLst/>
                      </a:endParaRPr>
                    </a:p>
                    <a:p>
                      <a:pPr algn="ctr"/>
                      <a:endPar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39596023"/>
                  </a:ext>
                </a:extLst>
              </a:tr>
              <a:tr h="7876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dirty="0">
                          <a:solidFill>
                            <a:schemeClr val="tx1"/>
                          </a:solidFill>
                          <a:effectLst/>
                        </a:rPr>
                        <a:t>Staten</a:t>
                      </a:r>
                    </a:p>
                    <a:p>
                      <a:endPar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36257010"/>
                  </a:ext>
                </a:extLst>
              </a:tr>
              <a:tr h="787623">
                <a:tc>
                  <a:txBody>
                    <a:bodyPr/>
                    <a:lstStyle/>
                    <a:p>
                      <a:r>
                        <a:rPr lang="da-DK" sz="1800" dirty="0">
                          <a:solidFill>
                            <a:schemeClr val="tx1"/>
                          </a:solidFill>
                          <a:effectLst/>
                        </a:rPr>
                        <a:t>Marked</a:t>
                      </a:r>
                      <a:endPar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1819428"/>
                  </a:ext>
                </a:extLst>
              </a:tr>
              <a:tr h="787623">
                <a:tc>
                  <a:txBody>
                    <a:bodyPr/>
                    <a:lstStyle/>
                    <a:p>
                      <a:r>
                        <a:rPr lang="da-DK" sz="1800" dirty="0">
                          <a:solidFill>
                            <a:schemeClr val="tx1"/>
                          </a:solidFill>
                          <a:effectLst/>
                        </a:rPr>
                        <a:t>Civilsamfundet</a:t>
                      </a:r>
                      <a:endPar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da-DK"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63261589"/>
                  </a:ext>
                </a:extLst>
              </a:tr>
            </a:tbl>
          </a:graphicData>
        </a:graphic>
      </p:graphicFrame>
      <p:pic>
        <p:nvPicPr>
          <p:cNvPr id="6" name="Billede 5">
            <a:extLst>
              <a:ext uri="{FF2B5EF4-FFF2-40B4-BE49-F238E27FC236}">
                <a16:creationId xmlns:a16="http://schemas.microsoft.com/office/drawing/2014/main" id="{E6B26963-2C33-6148-B9B5-380301BDE988}"/>
              </a:ext>
            </a:extLst>
          </p:cNvPr>
          <p:cNvPicPr>
            <a:picLocks noChangeAspect="1"/>
          </p:cNvPicPr>
          <p:nvPr/>
        </p:nvPicPr>
        <p:blipFill>
          <a:blip r:embed="rId3"/>
          <a:stretch>
            <a:fillRect/>
          </a:stretch>
        </p:blipFill>
        <p:spPr>
          <a:xfrm>
            <a:off x="838200" y="2531855"/>
            <a:ext cx="3769755" cy="3497571"/>
          </a:xfrm>
          <a:prstGeom prst="rect">
            <a:avLst/>
          </a:prstGeom>
        </p:spPr>
      </p:pic>
    </p:spTree>
    <p:extLst>
      <p:ext uri="{BB962C8B-B14F-4D97-AF65-F5344CB8AC3E}">
        <p14:creationId xmlns:p14="http://schemas.microsoft.com/office/powerpoint/2010/main" val="269854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A68D18-CE68-F043-BBE4-6DB17E63CFED}"/>
              </a:ext>
            </a:extLst>
          </p:cNvPr>
          <p:cNvSpPr>
            <a:spLocks noGrp="1"/>
          </p:cNvSpPr>
          <p:nvPr>
            <p:ph type="title"/>
          </p:nvPr>
        </p:nvSpPr>
        <p:spPr/>
        <p:txBody>
          <a:bodyPr>
            <a:normAutofit fontScale="90000"/>
          </a:bodyPr>
          <a:lstStyle/>
          <a:p>
            <a:br>
              <a:rPr lang="da-DK" dirty="0"/>
            </a:br>
            <a:br>
              <a:rPr lang="da-DK" dirty="0"/>
            </a:br>
            <a:br>
              <a:rPr lang="da-DK" dirty="0"/>
            </a:br>
            <a:r>
              <a:rPr lang="da-DK" b="1" dirty="0"/>
              <a:t>Hvad er argumentet? (gruppeopgave i ”husstandene”):</a:t>
            </a:r>
            <a:br>
              <a:rPr lang="da-DK" dirty="0"/>
            </a:br>
            <a:r>
              <a:rPr lang="da-DK" dirty="0"/>
              <a:t>Hvordan vil de forskellige ideologier argumentere for og imod den korporative velfærdsmodel? Brug hjælpeark 5</a:t>
            </a:r>
          </a:p>
        </p:txBody>
      </p:sp>
      <p:graphicFrame>
        <p:nvGraphicFramePr>
          <p:cNvPr id="4" name="Tabel 4">
            <a:extLst>
              <a:ext uri="{FF2B5EF4-FFF2-40B4-BE49-F238E27FC236}">
                <a16:creationId xmlns:a16="http://schemas.microsoft.com/office/drawing/2014/main" id="{C4AC769F-7E88-BB47-8941-2634A6826EE7}"/>
              </a:ext>
            </a:extLst>
          </p:cNvPr>
          <p:cNvGraphicFramePr>
            <a:graphicFrameLocks noGrp="1"/>
          </p:cNvGraphicFramePr>
          <p:nvPr>
            <p:ph idx="1"/>
          </p:nvPr>
        </p:nvGraphicFramePr>
        <p:xfrm>
          <a:off x="838200" y="3949451"/>
          <a:ext cx="10515600" cy="1706880"/>
        </p:xfrm>
        <a:graphic>
          <a:graphicData uri="http://schemas.openxmlformats.org/drawingml/2006/table">
            <a:tbl>
              <a:tblPr firstRow="1" bandRow="1">
                <a:tableStyleId>{5C22544A-7EE6-4342-B048-85BDC9FD1C3A}</a:tableStyleId>
              </a:tblPr>
              <a:tblGrid>
                <a:gridCol w="2166257">
                  <a:extLst>
                    <a:ext uri="{9D8B030D-6E8A-4147-A177-3AD203B41FA5}">
                      <a16:colId xmlns:a16="http://schemas.microsoft.com/office/drawing/2014/main" val="2888958863"/>
                    </a:ext>
                  </a:extLst>
                </a:gridCol>
                <a:gridCol w="8349343">
                  <a:extLst>
                    <a:ext uri="{9D8B030D-6E8A-4147-A177-3AD203B41FA5}">
                      <a16:colId xmlns:a16="http://schemas.microsoft.com/office/drawing/2014/main" val="1286780772"/>
                    </a:ext>
                  </a:extLst>
                </a:gridCol>
              </a:tblGrid>
              <a:tr h="370840">
                <a:tc>
                  <a:txBody>
                    <a:bodyPr/>
                    <a:lstStyle/>
                    <a:p>
                      <a:r>
                        <a:rPr lang="da-DK" sz="2200" dirty="0"/>
                        <a:t>Ideologi</a:t>
                      </a:r>
                    </a:p>
                  </a:txBody>
                  <a:tcPr/>
                </a:tc>
                <a:tc>
                  <a:txBody>
                    <a:bodyPr/>
                    <a:lstStyle/>
                    <a:p>
                      <a:endParaRPr lang="da-DK" sz="2200" dirty="0"/>
                    </a:p>
                  </a:txBody>
                  <a:tcPr/>
                </a:tc>
                <a:extLst>
                  <a:ext uri="{0D108BD9-81ED-4DB2-BD59-A6C34878D82A}">
                    <a16:rowId xmlns:a16="http://schemas.microsoft.com/office/drawing/2014/main" val="3808285328"/>
                  </a:ext>
                </a:extLst>
              </a:tr>
              <a:tr h="370840">
                <a:tc>
                  <a:txBody>
                    <a:bodyPr/>
                    <a:lstStyle/>
                    <a:p>
                      <a:r>
                        <a:rPr lang="da-DK" sz="2200" dirty="0"/>
                        <a:t>Liberalisme</a:t>
                      </a:r>
                    </a:p>
                  </a:txBody>
                  <a:tcPr/>
                </a:tc>
                <a:tc>
                  <a:txBody>
                    <a:bodyPr/>
                    <a:lstStyle/>
                    <a:p>
                      <a:endParaRPr lang="da-DK" sz="2200" dirty="0"/>
                    </a:p>
                  </a:txBody>
                  <a:tcPr/>
                </a:tc>
                <a:extLst>
                  <a:ext uri="{0D108BD9-81ED-4DB2-BD59-A6C34878D82A}">
                    <a16:rowId xmlns:a16="http://schemas.microsoft.com/office/drawing/2014/main" val="2859796345"/>
                  </a:ext>
                </a:extLst>
              </a:tr>
              <a:tr h="370840">
                <a:tc>
                  <a:txBody>
                    <a:bodyPr/>
                    <a:lstStyle/>
                    <a:p>
                      <a:r>
                        <a:rPr lang="da-DK" sz="2200" dirty="0"/>
                        <a:t>Konservatisme </a:t>
                      </a:r>
                    </a:p>
                  </a:txBody>
                  <a:tcPr/>
                </a:tc>
                <a:tc>
                  <a:txBody>
                    <a:bodyPr/>
                    <a:lstStyle/>
                    <a:p>
                      <a:endParaRPr lang="da-DK" sz="2200" dirty="0"/>
                    </a:p>
                  </a:txBody>
                  <a:tcPr/>
                </a:tc>
                <a:extLst>
                  <a:ext uri="{0D108BD9-81ED-4DB2-BD59-A6C34878D82A}">
                    <a16:rowId xmlns:a16="http://schemas.microsoft.com/office/drawing/2014/main" val="1454484536"/>
                  </a:ext>
                </a:extLst>
              </a:tr>
              <a:tr h="370840">
                <a:tc>
                  <a:txBody>
                    <a:bodyPr/>
                    <a:lstStyle/>
                    <a:p>
                      <a:r>
                        <a:rPr lang="da-DK" sz="2200" dirty="0"/>
                        <a:t>Socialisme</a:t>
                      </a:r>
                    </a:p>
                  </a:txBody>
                  <a:tcPr/>
                </a:tc>
                <a:tc>
                  <a:txBody>
                    <a:bodyPr/>
                    <a:lstStyle/>
                    <a:p>
                      <a:endParaRPr lang="da-DK" sz="2200" dirty="0"/>
                    </a:p>
                  </a:txBody>
                  <a:tcPr/>
                </a:tc>
                <a:extLst>
                  <a:ext uri="{0D108BD9-81ED-4DB2-BD59-A6C34878D82A}">
                    <a16:rowId xmlns:a16="http://schemas.microsoft.com/office/drawing/2014/main" val="513174180"/>
                  </a:ext>
                </a:extLst>
              </a:tr>
            </a:tbl>
          </a:graphicData>
        </a:graphic>
      </p:graphicFrame>
      <p:pic>
        <p:nvPicPr>
          <p:cNvPr id="5" name="Billede 4">
            <a:extLst>
              <a:ext uri="{FF2B5EF4-FFF2-40B4-BE49-F238E27FC236}">
                <a16:creationId xmlns:a16="http://schemas.microsoft.com/office/drawing/2014/main" id="{B1224AD1-F265-2243-8F75-D38BCED0E102}"/>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32231341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659BB2-072A-1545-9C5E-9D6EFBA3B3ED}"/>
              </a:ext>
            </a:extLst>
          </p:cNvPr>
          <p:cNvSpPr>
            <a:spLocks noGrp="1"/>
          </p:cNvSpPr>
          <p:nvPr>
            <p:ph type="title"/>
          </p:nvPr>
        </p:nvSpPr>
        <p:spPr>
          <a:xfrm>
            <a:off x="6319158" y="914388"/>
            <a:ext cx="5121729" cy="4655911"/>
          </a:xfrm>
        </p:spPr>
        <p:txBody>
          <a:bodyPr>
            <a:normAutofit/>
          </a:bodyPr>
          <a:lstStyle/>
          <a:p>
            <a:r>
              <a:rPr lang="da-DK" b="1" dirty="0"/>
              <a:t>Fælles opsamling</a:t>
            </a:r>
            <a:br>
              <a:rPr lang="da-DK" b="1" dirty="0"/>
            </a:br>
            <a:endParaRPr lang="da-DK" dirty="0"/>
          </a:p>
        </p:txBody>
      </p:sp>
      <p:pic>
        <p:nvPicPr>
          <p:cNvPr id="4" name="Billede 3">
            <a:extLst>
              <a:ext uri="{FF2B5EF4-FFF2-40B4-BE49-F238E27FC236}">
                <a16:creationId xmlns:a16="http://schemas.microsoft.com/office/drawing/2014/main" id="{70CA0844-A067-6F40-AB8F-15E64DF5CB64}"/>
              </a:ext>
            </a:extLst>
          </p:cNvPr>
          <p:cNvPicPr>
            <a:picLocks noChangeAspect="1"/>
          </p:cNvPicPr>
          <p:nvPr/>
        </p:nvPicPr>
        <p:blipFill>
          <a:blip r:embed="rId2"/>
          <a:stretch/>
        </p:blipFill>
        <p:spPr>
          <a:xfrm>
            <a:off x="0" y="6204883"/>
            <a:ext cx="12192000" cy="713195"/>
          </a:xfrm>
          <a:prstGeom prst="rect">
            <a:avLst/>
          </a:prstGeom>
        </p:spPr>
      </p:pic>
      <p:pic>
        <p:nvPicPr>
          <p:cNvPr id="5" name="Billede 4">
            <a:extLst>
              <a:ext uri="{FF2B5EF4-FFF2-40B4-BE49-F238E27FC236}">
                <a16:creationId xmlns:a16="http://schemas.microsoft.com/office/drawing/2014/main" id="{59A476F8-E098-F74A-B46A-83A81D3E0DB9}"/>
              </a:ext>
            </a:extLst>
          </p:cNvPr>
          <p:cNvPicPr>
            <a:picLocks noChangeAspect="1"/>
          </p:cNvPicPr>
          <p:nvPr/>
        </p:nvPicPr>
        <p:blipFill>
          <a:blip r:embed="rId3"/>
          <a:stretch>
            <a:fillRect/>
          </a:stretch>
        </p:blipFill>
        <p:spPr>
          <a:xfrm>
            <a:off x="525154" y="147223"/>
            <a:ext cx="5845105" cy="5423076"/>
          </a:xfrm>
          <a:prstGeom prst="rect">
            <a:avLst/>
          </a:prstGeom>
        </p:spPr>
      </p:pic>
    </p:spTree>
    <p:extLst>
      <p:ext uri="{BB962C8B-B14F-4D97-AF65-F5344CB8AC3E}">
        <p14:creationId xmlns:p14="http://schemas.microsoft.com/office/powerpoint/2010/main" val="13324954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a:xfrm>
            <a:off x="838200" y="2472220"/>
            <a:ext cx="10515600" cy="1325563"/>
          </a:xfrm>
        </p:spPr>
        <p:txBody>
          <a:bodyPr>
            <a:noAutofit/>
          </a:bodyPr>
          <a:lstStyle/>
          <a:p>
            <a:pPr algn="ctr"/>
            <a:r>
              <a:rPr lang="da-DK" sz="6000" b="1" dirty="0"/>
              <a:t>Temaer:</a:t>
            </a:r>
            <a:br>
              <a:rPr lang="da-DK" sz="6000" b="1" dirty="0"/>
            </a:br>
            <a:r>
              <a:rPr lang="da-DK" sz="6000" b="1" dirty="0"/>
              <a:t>Konkrete velfærdsudfordringer, velfærdsmodeller og partier</a:t>
            </a:r>
            <a:endParaRPr lang="da-DK" sz="6000"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31023865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8E213A-BF57-7A47-B61D-4150206D63FE}"/>
              </a:ext>
            </a:extLst>
          </p:cNvPr>
          <p:cNvSpPr>
            <a:spLocks noGrp="1"/>
          </p:cNvSpPr>
          <p:nvPr>
            <p:ph type="title"/>
          </p:nvPr>
        </p:nvSpPr>
        <p:spPr>
          <a:xfrm>
            <a:off x="731322" y="488187"/>
            <a:ext cx="10515600" cy="1325563"/>
          </a:xfrm>
        </p:spPr>
        <p:txBody>
          <a:bodyPr>
            <a:normAutofit/>
          </a:bodyPr>
          <a:lstStyle/>
          <a:p>
            <a:r>
              <a:rPr lang="da-DK" b="1" dirty="0"/>
              <a:t>Se KL’s video: ”Flere ældre og børn”</a:t>
            </a:r>
            <a:endParaRPr lang="da-DK" dirty="0"/>
          </a:p>
        </p:txBody>
      </p:sp>
      <p:sp>
        <p:nvSpPr>
          <p:cNvPr id="3" name="Pladsholder til indhold 2">
            <a:extLst>
              <a:ext uri="{FF2B5EF4-FFF2-40B4-BE49-F238E27FC236}">
                <a16:creationId xmlns:a16="http://schemas.microsoft.com/office/drawing/2014/main" id="{778B129C-F3DD-9849-8CCE-CF9413561D49}"/>
              </a:ext>
            </a:extLst>
          </p:cNvPr>
          <p:cNvSpPr>
            <a:spLocks noGrp="1"/>
          </p:cNvSpPr>
          <p:nvPr>
            <p:ph idx="1"/>
          </p:nvPr>
        </p:nvSpPr>
        <p:spPr/>
        <p:txBody>
          <a:bodyPr/>
          <a:lstStyle/>
          <a:p>
            <a:r>
              <a:rPr lang="da-DK" dirty="0">
                <a:hlinkClick r:id="rId2"/>
              </a:rPr>
              <a:t>https://www.youtube.com/watch?v=kPcWHdEXtng</a:t>
            </a:r>
          </a:p>
          <a:p>
            <a:r>
              <a:rPr lang="da-DK" dirty="0">
                <a:hlinkClick r:id="rId2"/>
              </a:rPr>
              <a:t>https://www.kl.dk/tema/fremtidens-velfaerd/</a:t>
            </a:r>
            <a:endParaRPr lang="da-DK" dirty="0"/>
          </a:p>
          <a:p>
            <a:endParaRPr lang="da-DK" dirty="0"/>
          </a:p>
        </p:txBody>
      </p:sp>
      <p:pic>
        <p:nvPicPr>
          <p:cNvPr id="4" name="Billede 3">
            <a:extLst>
              <a:ext uri="{FF2B5EF4-FFF2-40B4-BE49-F238E27FC236}">
                <a16:creationId xmlns:a16="http://schemas.microsoft.com/office/drawing/2014/main" id="{1E9867D4-1CBD-E04B-BFC1-928D12EBF26A}"/>
              </a:ext>
            </a:extLst>
          </p:cNvPr>
          <p:cNvPicPr>
            <a:picLocks noChangeAspect="1"/>
          </p:cNvPicPr>
          <p:nvPr/>
        </p:nvPicPr>
        <p:blipFill>
          <a:blip r:embed="rId3"/>
          <a:stretch>
            <a:fillRect/>
          </a:stretch>
        </p:blipFill>
        <p:spPr>
          <a:xfrm>
            <a:off x="0" y="5854168"/>
            <a:ext cx="12192000" cy="1009466"/>
          </a:xfrm>
          <a:prstGeom prst="rect">
            <a:avLst/>
          </a:prstGeom>
        </p:spPr>
      </p:pic>
    </p:spTree>
    <p:extLst>
      <p:ext uri="{BB962C8B-B14F-4D97-AF65-F5344CB8AC3E}">
        <p14:creationId xmlns:p14="http://schemas.microsoft.com/office/powerpoint/2010/main" val="3131119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03CC1E-ACC3-A748-B981-226B4316B40C}"/>
              </a:ext>
            </a:extLst>
          </p:cNvPr>
          <p:cNvSpPr>
            <a:spLocks noGrp="1"/>
          </p:cNvSpPr>
          <p:nvPr>
            <p:ph type="title"/>
          </p:nvPr>
        </p:nvSpPr>
        <p:spPr/>
        <p:txBody>
          <a:bodyPr/>
          <a:lstStyle/>
          <a:p>
            <a:pPr algn="ctr"/>
            <a:r>
              <a:rPr lang="da-DK" b="1" dirty="0"/>
              <a:t>Fælles opsamling på klassen</a:t>
            </a:r>
          </a:p>
        </p:txBody>
      </p:sp>
      <p:sp>
        <p:nvSpPr>
          <p:cNvPr id="3" name="Pladsholder til indhold 2">
            <a:extLst>
              <a:ext uri="{FF2B5EF4-FFF2-40B4-BE49-F238E27FC236}">
                <a16:creationId xmlns:a16="http://schemas.microsoft.com/office/drawing/2014/main" id="{DB6BD0B3-8F1C-D34E-A6C2-DAFC0B0B754F}"/>
              </a:ext>
            </a:extLst>
          </p:cNvPr>
          <p:cNvSpPr>
            <a:spLocks noGrp="1"/>
          </p:cNvSpPr>
          <p:nvPr>
            <p:ph idx="1"/>
          </p:nvPr>
        </p:nvSpPr>
        <p:spPr/>
        <p:txBody>
          <a:bodyPr>
            <a:normAutofit/>
          </a:bodyPr>
          <a:lstStyle/>
          <a:p>
            <a:endParaRPr lang="da-DK" dirty="0"/>
          </a:p>
          <a:p>
            <a:r>
              <a:rPr lang="da-DK" dirty="0"/>
              <a:t>Hvad handler </a:t>
            </a:r>
            <a:r>
              <a:rPr lang="da-DK" dirty="0" err="1"/>
              <a:t>Maslows</a:t>
            </a:r>
            <a:r>
              <a:rPr lang="da-DK" dirty="0"/>
              <a:t> behovspyramide om?</a:t>
            </a:r>
          </a:p>
          <a:p>
            <a:r>
              <a:rPr lang="da-DK" dirty="0"/>
              <a:t>Hvad er forskellen på mangelbehov og vækstbehov?</a:t>
            </a:r>
          </a:p>
          <a:p>
            <a:r>
              <a:rPr lang="da-DK" dirty="0"/>
              <a:t>Hvad er dit forbrugsmønster?</a:t>
            </a:r>
          </a:p>
          <a:p>
            <a:r>
              <a:rPr lang="da-DK" dirty="0"/>
              <a:t>Er der et forbrugsmønster eller er der tale om forskellige forbrugsmønstre i klassen?    </a:t>
            </a:r>
          </a:p>
          <a:p>
            <a:endParaRPr lang="da-DK" dirty="0"/>
          </a:p>
        </p:txBody>
      </p:sp>
      <p:pic>
        <p:nvPicPr>
          <p:cNvPr id="4" name="Billede 3">
            <a:extLst>
              <a:ext uri="{FF2B5EF4-FFF2-40B4-BE49-F238E27FC236}">
                <a16:creationId xmlns:a16="http://schemas.microsoft.com/office/drawing/2014/main" id="{FF15035B-16E0-B549-98F7-A449CDE15497}"/>
              </a:ext>
            </a:extLst>
          </p:cNvPr>
          <p:cNvPicPr>
            <a:picLocks noChangeAspect="1"/>
          </p:cNvPicPr>
          <p:nvPr/>
        </p:nvPicPr>
        <p:blipFill>
          <a:blip r:embed="rId2"/>
          <a:stretch/>
        </p:blipFill>
        <p:spPr>
          <a:xfrm>
            <a:off x="0" y="6204883"/>
            <a:ext cx="12192000" cy="713195"/>
          </a:xfrm>
          <a:prstGeom prst="rect">
            <a:avLst/>
          </a:prstGeom>
        </p:spPr>
      </p:pic>
    </p:spTree>
    <p:extLst>
      <p:ext uri="{BB962C8B-B14F-4D97-AF65-F5344CB8AC3E}">
        <p14:creationId xmlns:p14="http://schemas.microsoft.com/office/powerpoint/2010/main" val="5064947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a:xfrm>
            <a:off x="463138" y="1382157"/>
            <a:ext cx="6010183" cy="3795485"/>
          </a:xfrm>
        </p:spPr>
        <p:txBody>
          <a:bodyPr>
            <a:normAutofit fontScale="90000"/>
          </a:bodyPr>
          <a:lstStyle/>
          <a:p>
            <a:r>
              <a:rPr lang="da-DK" b="1" dirty="0"/>
              <a:t>Undersøg forskellige løsninger (gruppeopgave med fælles opsamling)</a:t>
            </a:r>
            <a:br>
              <a:rPr lang="da-DK" sz="6000" b="1" dirty="0"/>
            </a:br>
            <a:br>
              <a:rPr lang="da-DK" sz="6000" dirty="0"/>
            </a:br>
            <a:r>
              <a:rPr lang="da-DK" dirty="0"/>
              <a:t>Hvordan vil forskellige velfærdsmodeller håndtere udfordringen med flere ældre og børn?</a:t>
            </a:r>
            <a:br>
              <a:rPr lang="da-DK" dirty="0"/>
            </a:br>
            <a:br>
              <a:rPr lang="da-DK" dirty="0"/>
            </a:br>
            <a:r>
              <a:rPr lang="da-DK" dirty="0"/>
              <a:t>Brug hjælpeark 9</a:t>
            </a:r>
            <a:br>
              <a:rPr lang="da-DK" dirty="0"/>
            </a:br>
            <a:endParaRPr lang="da-DK" sz="6000"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pic>
        <p:nvPicPr>
          <p:cNvPr id="3" name="Billede 2">
            <a:extLst>
              <a:ext uri="{FF2B5EF4-FFF2-40B4-BE49-F238E27FC236}">
                <a16:creationId xmlns:a16="http://schemas.microsoft.com/office/drawing/2014/main" id="{249F7084-6CE1-C34C-A53C-D7FF4A879FD9}"/>
              </a:ext>
            </a:extLst>
          </p:cNvPr>
          <p:cNvPicPr>
            <a:picLocks noChangeAspect="1"/>
          </p:cNvPicPr>
          <p:nvPr/>
        </p:nvPicPr>
        <p:blipFill>
          <a:blip r:embed="rId3"/>
          <a:stretch>
            <a:fillRect/>
          </a:stretch>
        </p:blipFill>
        <p:spPr>
          <a:xfrm>
            <a:off x="9396379" y="3420457"/>
            <a:ext cx="2642690" cy="2451882"/>
          </a:xfrm>
          <a:prstGeom prst="rect">
            <a:avLst/>
          </a:prstGeom>
        </p:spPr>
      </p:pic>
      <p:sp>
        <p:nvSpPr>
          <p:cNvPr id="5" name="Titel 1">
            <a:extLst>
              <a:ext uri="{FF2B5EF4-FFF2-40B4-BE49-F238E27FC236}">
                <a16:creationId xmlns:a16="http://schemas.microsoft.com/office/drawing/2014/main" id="{5DC9B6FE-1DA8-FA44-9ED7-F785F00DF3E1}"/>
              </a:ext>
            </a:extLst>
          </p:cNvPr>
          <p:cNvSpPr txBox="1">
            <a:spLocks/>
          </p:cNvSpPr>
          <p:nvPr/>
        </p:nvSpPr>
        <p:spPr>
          <a:xfrm>
            <a:off x="6863758" y="365125"/>
            <a:ext cx="4490042" cy="52994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4000" dirty="0"/>
          </a:p>
        </p:txBody>
      </p:sp>
      <p:pic>
        <p:nvPicPr>
          <p:cNvPr id="6" name="Billede 5">
            <a:extLst>
              <a:ext uri="{FF2B5EF4-FFF2-40B4-BE49-F238E27FC236}">
                <a16:creationId xmlns:a16="http://schemas.microsoft.com/office/drawing/2014/main" id="{3D5D926F-36C9-6444-AD7A-2A160E2B53DD}"/>
              </a:ext>
            </a:extLst>
          </p:cNvPr>
          <p:cNvPicPr>
            <a:picLocks noChangeAspect="1"/>
          </p:cNvPicPr>
          <p:nvPr/>
        </p:nvPicPr>
        <p:blipFill>
          <a:blip r:embed="rId4"/>
          <a:stretch>
            <a:fillRect/>
          </a:stretch>
        </p:blipFill>
        <p:spPr>
          <a:xfrm>
            <a:off x="6930126" y="804334"/>
            <a:ext cx="2923158" cy="2624666"/>
          </a:xfrm>
          <a:prstGeom prst="rect">
            <a:avLst/>
          </a:prstGeom>
        </p:spPr>
      </p:pic>
      <p:pic>
        <p:nvPicPr>
          <p:cNvPr id="7" name="Billede 6">
            <a:extLst>
              <a:ext uri="{FF2B5EF4-FFF2-40B4-BE49-F238E27FC236}">
                <a16:creationId xmlns:a16="http://schemas.microsoft.com/office/drawing/2014/main" id="{9DA9E567-49CA-754B-B035-0AB971431442}"/>
              </a:ext>
            </a:extLst>
          </p:cNvPr>
          <p:cNvPicPr>
            <a:picLocks noChangeAspect="1"/>
          </p:cNvPicPr>
          <p:nvPr/>
        </p:nvPicPr>
        <p:blipFill>
          <a:blip r:embed="rId5"/>
          <a:stretch>
            <a:fillRect/>
          </a:stretch>
        </p:blipFill>
        <p:spPr>
          <a:xfrm>
            <a:off x="9396379" y="157316"/>
            <a:ext cx="2795621" cy="2624666"/>
          </a:xfrm>
          <a:prstGeom prst="rect">
            <a:avLst/>
          </a:prstGeom>
        </p:spPr>
      </p:pic>
    </p:spTree>
    <p:extLst>
      <p:ext uri="{BB962C8B-B14F-4D97-AF65-F5344CB8AC3E}">
        <p14:creationId xmlns:p14="http://schemas.microsoft.com/office/powerpoint/2010/main" val="20179372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A68D18-CE68-F043-BBE4-6DB17E63CFED}"/>
              </a:ext>
            </a:extLst>
          </p:cNvPr>
          <p:cNvSpPr>
            <a:spLocks noGrp="1"/>
          </p:cNvSpPr>
          <p:nvPr>
            <p:ph type="title"/>
          </p:nvPr>
        </p:nvSpPr>
        <p:spPr>
          <a:xfrm>
            <a:off x="220682" y="0"/>
            <a:ext cx="6560127" cy="6020790"/>
          </a:xfrm>
        </p:spPr>
        <p:txBody>
          <a:bodyPr>
            <a:noAutofit/>
          </a:bodyPr>
          <a:lstStyle/>
          <a:p>
            <a:r>
              <a:rPr lang="da-DK" sz="3000" b="1" dirty="0"/>
              <a:t>Partianalyse (gruppeopgave med oplæg):</a:t>
            </a:r>
            <a:br>
              <a:rPr lang="da-DK" sz="3000" b="1" dirty="0"/>
            </a:br>
            <a:r>
              <a:rPr lang="da-DK" sz="3000" dirty="0"/>
              <a:t> </a:t>
            </a:r>
            <a:br>
              <a:rPr lang="da-DK" sz="3000" dirty="0"/>
            </a:br>
            <a:r>
              <a:rPr lang="da-DK" sz="3000" dirty="0"/>
              <a:t>1) Grupperne får forskellige partier</a:t>
            </a:r>
            <a:br>
              <a:rPr lang="da-DK" sz="3000" dirty="0"/>
            </a:br>
            <a:r>
              <a:rPr lang="da-DK" sz="3000" dirty="0"/>
              <a:t>2) Grupperne undersøger partiernes holdninger til velfærd og velfærdsmodeller og mulige holdninger til, at der kommer flere ældre og børn fx via partiernes hjemmesider. </a:t>
            </a:r>
            <a:br>
              <a:rPr lang="da-DK" sz="3000" dirty="0"/>
            </a:br>
            <a:r>
              <a:rPr lang="da-DK" sz="3000" dirty="0"/>
              <a:t>3) Grupperne holder oplæg om partierne</a:t>
            </a:r>
            <a:br>
              <a:rPr lang="da-DK" sz="3000" dirty="0"/>
            </a:br>
            <a:r>
              <a:rPr lang="da-DK" sz="3000" dirty="0"/>
              <a:t>4) Diskutér på klassen</a:t>
            </a:r>
            <a:br>
              <a:rPr lang="da-DK" sz="3000" dirty="0"/>
            </a:br>
            <a:br>
              <a:rPr lang="da-DK" sz="3000" dirty="0"/>
            </a:br>
            <a:r>
              <a:rPr lang="da-DK" sz="3000" dirty="0"/>
              <a:t>Brug hjælpeark 6</a:t>
            </a:r>
          </a:p>
        </p:txBody>
      </p:sp>
      <p:graphicFrame>
        <p:nvGraphicFramePr>
          <p:cNvPr id="6" name="Pladsholder til indhold 5">
            <a:extLst>
              <a:ext uri="{FF2B5EF4-FFF2-40B4-BE49-F238E27FC236}">
                <a16:creationId xmlns:a16="http://schemas.microsoft.com/office/drawing/2014/main" id="{35CD2B17-0C3C-9444-8C63-476A23380F3C}"/>
              </a:ext>
            </a:extLst>
          </p:cNvPr>
          <p:cNvGraphicFramePr>
            <a:graphicFrameLocks noGrp="1"/>
          </p:cNvGraphicFramePr>
          <p:nvPr>
            <p:ph idx="1"/>
          </p:nvPr>
        </p:nvGraphicFramePr>
        <p:xfrm>
          <a:off x="7317571" y="304606"/>
          <a:ext cx="4036229" cy="6248788"/>
        </p:xfrm>
        <a:graphic>
          <a:graphicData uri="http://schemas.openxmlformats.org/drawingml/2006/table">
            <a:tbl>
              <a:tblPr firstRow="1" bandRow="1"/>
              <a:tblGrid>
                <a:gridCol w="2981135">
                  <a:extLst>
                    <a:ext uri="{9D8B030D-6E8A-4147-A177-3AD203B41FA5}">
                      <a16:colId xmlns:a16="http://schemas.microsoft.com/office/drawing/2014/main" val="3207604900"/>
                    </a:ext>
                  </a:extLst>
                </a:gridCol>
                <a:gridCol w="1055094">
                  <a:extLst>
                    <a:ext uri="{9D8B030D-6E8A-4147-A177-3AD203B41FA5}">
                      <a16:colId xmlns:a16="http://schemas.microsoft.com/office/drawing/2014/main" val="1262699994"/>
                    </a:ext>
                  </a:extLst>
                </a:gridCol>
              </a:tblGrid>
              <a:tr h="393192">
                <a:tc>
                  <a:txBody>
                    <a:bodyPr/>
                    <a:lstStyle/>
                    <a:p>
                      <a:pPr algn="l" fontAlgn="t">
                        <a:lnSpc>
                          <a:spcPct val="107000"/>
                        </a:lnSpc>
                        <a:spcBef>
                          <a:spcPts val="0"/>
                        </a:spcBef>
                        <a:spcAft>
                          <a:spcPts val="0"/>
                        </a:spcAft>
                      </a:pPr>
                      <a:r>
                        <a:rPr lang="da-DK" sz="1500" b="1"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Parti</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472C4"/>
                    </a:solidFill>
                  </a:tcPr>
                </a:tc>
                <a:tc>
                  <a:txBody>
                    <a:bodyPr/>
                    <a:lstStyle/>
                    <a:p>
                      <a:pPr algn="l" fontAlgn="t">
                        <a:spcBef>
                          <a:spcPts val="0"/>
                        </a:spcBef>
                        <a:spcAft>
                          <a:spcPts val="0"/>
                        </a:spcAft>
                      </a:pP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2284291330"/>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Enhedslisten</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fontAlgn="t">
                        <a:spcBef>
                          <a:spcPts val="0"/>
                        </a:spcBef>
                        <a:spcAft>
                          <a:spcPts val="0"/>
                        </a:spcAft>
                      </a:pP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142659441"/>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SF</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t">
                        <a:spcBef>
                          <a:spcPts val="0"/>
                        </a:spcBef>
                        <a:spcAft>
                          <a:spcPts val="0"/>
                        </a:spcAft>
                      </a:pP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2638242910"/>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Socialdemokratiet</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fontAlgn="t">
                        <a:spcBef>
                          <a:spcPts val="0"/>
                        </a:spcBef>
                        <a:spcAft>
                          <a:spcPts val="0"/>
                        </a:spcAft>
                      </a:pP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951183033"/>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Radikale Venstre</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t">
                        <a:spcBef>
                          <a:spcPts val="0"/>
                        </a:spcBef>
                        <a:spcAft>
                          <a:spcPts val="0"/>
                        </a:spcAft>
                      </a:pP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3066860953"/>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Venstre</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fontAlgn="t">
                        <a:spcBef>
                          <a:spcPts val="0"/>
                        </a:spcBef>
                        <a:spcAft>
                          <a:spcPts val="0"/>
                        </a:spcAft>
                      </a:pPr>
                      <a:endParaRPr lang="da-DK" sz="2200" b="0" i="0" u="none" strike="noStrike" dirty="0">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827149495"/>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Liberal Alliance</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t">
                        <a:spcBef>
                          <a:spcPts val="0"/>
                        </a:spcBef>
                        <a:spcAft>
                          <a:spcPts val="0"/>
                        </a:spcAft>
                      </a:pP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999731173"/>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Dansk Folkeparti</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fontAlgn="t">
                        <a:spcBef>
                          <a:spcPts val="0"/>
                        </a:spcBef>
                        <a:spcAft>
                          <a:spcPts val="0"/>
                        </a:spcAft>
                      </a:pP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4135207737"/>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Nye Borgerlige</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t">
                        <a:spcBef>
                          <a:spcPts val="0"/>
                        </a:spcBef>
                        <a:spcAft>
                          <a:spcPts val="0"/>
                        </a:spcAft>
                      </a:pP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3678126721"/>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Konservative</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fontAlgn="t">
                        <a:spcBef>
                          <a:spcPts val="0"/>
                        </a:spcBef>
                        <a:spcAft>
                          <a:spcPts val="0"/>
                        </a:spcAft>
                      </a:pP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183452857"/>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Moderaterne</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t">
                        <a:spcBef>
                          <a:spcPts val="0"/>
                        </a:spcBef>
                        <a:spcAft>
                          <a:spcPts val="0"/>
                        </a:spcAft>
                      </a:pP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177274440"/>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Alternativet</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fontAlgn="t">
                        <a:spcBef>
                          <a:spcPts val="0"/>
                        </a:spcBef>
                        <a:spcAft>
                          <a:spcPts val="0"/>
                        </a:spcAft>
                      </a:pP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948805764"/>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Kristendemokraterne</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t">
                        <a:spcBef>
                          <a:spcPts val="0"/>
                        </a:spcBef>
                        <a:spcAft>
                          <a:spcPts val="0"/>
                        </a:spcAft>
                      </a:pP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4027117812"/>
                  </a:ext>
                </a:extLst>
              </a:tr>
              <a:tr h="393192">
                <a:tc>
                  <a:txBody>
                    <a:bodyPr/>
                    <a:lstStyle/>
                    <a:p>
                      <a:pPr algn="l" fontAlgn="t">
                        <a:lnSpc>
                          <a:spcPct val="107000"/>
                        </a:lnSpc>
                        <a:spcBef>
                          <a:spcPts val="0"/>
                        </a:spcBef>
                        <a:spcAft>
                          <a:spcPts val="0"/>
                        </a:spcAft>
                      </a:pPr>
                      <a:r>
                        <a:rPr lang="da-DK" sz="15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Frie Grønne</a:t>
                      </a:r>
                      <a:endParaRPr lang="da-DK" sz="2200" b="0" i="0" u="none" strike="noStrike">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fontAlgn="t">
                        <a:spcBef>
                          <a:spcPts val="0"/>
                        </a:spcBef>
                        <a:spcAft>
                          <a:spcPts val="0"/>
                        </a:spcAft>
                      </a:pPr>
                      <a:endParaRPr lang="da-DK" sz="2200" b="0" i="0" u="none" strike="noStrike" dirty="0">
                        <a:effectLst/>
                        <a:latin typeface="Arial" panose="020B0604020202020204" pitchFamily="34" charset="0"/>
                      </a:endParaRPr>
                    </a:p>
                  </a:txBody>
                  <a:tcPr marL="111062" marR="111062" marT="55531" marB="555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317852030"/>
                  </a:ext>
                </a:extLst>
              </a:tr>
            </a:tbl>
          </a:graphicData>
        </a:graphic>
      </p:graphicFrame>
      <p:pic>
        <p:nvPicPr>
          <p:cNvPr id="5" name="Billede 4">
            <a:extLst>
              <a:ext uri="{FF2B5EF4-FFF2-40B4-BE49-F238E27FC236}">
                <a16:creationId xmlns:a16="http://schemas.microsoft.com/office/drawing/2014/main" id="{2368E777-C955-DD4D-8F6A-8002B04B524F}"/>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10130797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643BE6C-86B7-4AB9-91E8-9B5DB45AC8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0"/>
            <a:ext cx="12188825" cy="42428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AE46899A-F141-7F48-A3DC-A59E4ECD994A}"/>
              </a:ext>
            </a:extLst>
          </p:cNvPr>
          <p:cNvSpPr>
            <a:spLocks noGrp="1"/>
          </p:cNvSpPr>
          <p:nvPr>
            <p:ph type="ctrTitle"/>
          </p:nvPr>
        </p:nvSpPr>
        <p:spPr>
          <a:xfrm>
            <a:off x="1293026" y="713195"/>
            <a:ext cx="9605948" cy="2318665"/>
          </a:xfrm>
        </p:spPr>
        <p:txBody>
          <a:bodyPr>
            <a:normAutofit/>
          </a:bodyPr>
          <a:lstStyle/>
          <a:p>
            <a:r>
              <a:rPr lang="da-DK" sz="5400" dirty="0">
                <a:solidFill>
                  <a:srgbClr val="FFFFFF"/>
                </a:solidFill>
              </a:rPr>
              <a:t>Velfærdsstat eller konkurrencestat? </a:t>
            </a:r>
          </a:p>
        </p:txBody>
      </p:sp>
      <p:sp>
        <p:nvSpPr>
          <p:cNvPr id="3" name="Undertitel 2">
            <a:extLst>
              <a:ext uri="{FF2B5EF4-FFF2-40B4-BE49-F238E27FC236}">
                <a16:creationId xmlns:a16="http://schemas.microsoft.com/office/drawing/2014/main" id="{38AEF4CC-1BE9-C248-A55B-EBFB987BB13B}"/>
              </a:ext>
            </a:extLst>
          </p:cNvPr>
          <p:cNvSpPr>
            <a:spLocks noGrp="1"/>
          </p:cNvSpPr>
          <p:nvPr>
            <p:ph type="subTitle" idx="1"/>
          </p:nvPr>
        </p:nvSpPr>
        <p:spPr>
          <a:xfrm>
            <a:off x="1627240" y="3031860"/>
            <a:ext cx="8937522" cy="1059373"/>
          </a:xfrm>
        </p:spPr>
        <p:txBody>
          <a:bodyPr>
            <a:normAutofit/>
          </a:bodyPr>
          <a:lstStyle/>
          <a:p>
            <a:r>
              <a:rPr lang="da-DK" sz="1700" dirty="0">
                <a:solidFill>
                  <a:srgbClr val="FFFFFF"/>
                </a:solidFill>
              </a:rPr>
              <a:t>Modul 5</a:t>
            </a:r>
          </a:p>
          <a:p>
            <a:r>
              <a:rPr lang="da-DK" sz="1700" dirty="0">
                <a:solidFill>
                  <a:srgbClr val="FFFFFF"/>
                </a:solidFill>
              </a:rPr>
              <a:t>Side 179-185 i Luk Samfundet Op! 4.udgave. </a:t>
            </a:r>
          </a:p>
          <a:p>
            <a:endParaRPr lang="da-DK" sz="1700" dirty="0">
              <a:solidFill>
                <a:srgbClr val="FFFFFF"/>
              </a:solidFill>
            </a:endParaRPr>
          </a:p>
          <a:p>
            <a:endParaRPr lang="da-DK" sz="1700" dirty="0">
              <a:solidFill>
                <a:srgbClr val="FFFFFF"/>
              </a:solidFill>
            </a:endParaRPr>
          </a:p>
        </p:txBody>
      </p:sp>
      <p:pic>
        <p:nvPicPr>
          <p:cNvPr id="7" name="Billede 6">
            <a:extLst>
              <a:ext uri="{FF2B5EF4-FFF2-40B4-BE49-F238E27FC236}">
                <a16:creationId xmlns:a16="http://schemas.microsoft.com/office/drawing/2014/main" id="{7EF6E9C4-BDD6-8D42-8FD7-BA83F90CA252}"/>
              </a:ext>
            </a:extLst>
          </p:cNvPr>
          <p:cNvPicPr>
            <a:picLocks noChangeAspect="1"/>
          </p:cNvPicPr>
          <p:nvPr/>
        </p:nvPicPr>
        <p:blipFill>
          <a:blip r:embed="rId2"/>
          <a:stretch/>
        </p:blipFill>
        <p:spPr>
          <a:xfrm>
            <a:off x="0" y="6204883"/>
            <a:ext cx="12192000" cy="713195"/>
          </a:xfrm>
          <a:prstGeom prst="rect">
            <a:avLst/>
          </a:prstGeom>
        </p:spPr>
      </p:pic>
    </p:spTree>
    <p:extLst>
      <p:ext uri="{BB962C8B-B14F-4D97-AF65-F5344CB8AC3E}">
        <p14:creationId xmlns:p14="http://schemas.microsoft.com/office/powerpoint/2010/main" val="25282559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a:xfrm>
            <a:off x="838200" y="2472220"/>
            <a:ext cx="10515600" cy="1325563"/>
          </a:xfrm>
        </p:spPr>
        <p:txBody>
          <a:bodyPr>
            <a:noAutofit/>
          </a:bodyPr>
          <a:lstStyle/>
          <a:p>
            <a:pPr algn="ctr"/>
            <a:r>
              <a:rPr lang="da-DK" sz="6000" b="1" dirty="0"/>
              <a:t>Temaer:</a:t>
            </a:r>
            <a:br>
              <a:rPr lang="da-DK" sz="6000" b="1" dirty="0"/>
            </a:br>
            <a:r>
              <a:rPr lang="da-DK" sz="6000" b="1" dirty="0"/>
              <a:t>Økonomiske mål og dansk økonomi lige nu</a:t>
            </a:r>
            <a:endParaRPr lang="da-DK" sz="6000"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7140127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8E213A-BF57-7A47-B61D-4150206D63FE}"/>
              </a:ext>
            </a:extLst>
          </p:cNvPr>
          <p:cNvSpPr>
            <a:spLocks noGrp="1"/>
          </p:cNvSpPr>
          <p:nvPr>
            <p:ph type="title"/>
          </p:nvPr>
        </p:nvSpPr>
        <p:spPr>
          <a:xfrm>
            <a:off x="838200" y="1255630"/>
            <a:ext cx="10515600" cy="1325563"/>
          </a:xfrm>
        </p:spPr>
        <p:txBody>
          <a:bodyPr>
            <a:normAutofit/>
          </a:bodyPr>
          <a:lstStyle/>
          <a:p>
            <a:r>
              <a:rPr lang="da-DK" b="1" dirty="0"/>
              <a:t>Præsentér kort Danmarks Statistik:</a:t>
            </a:r>
            <a:br>
              <a:rPr lang="da-DK" b="1" dirty="0"/>
            </a:br>
            <a:r>
              <a:rPr lang="da-DK" b="1" dirty="0"/>
              <a:t>Danmarks økonomi lige nu</a:t>
            </a:r>
            <a:endParaRPr lang="da-DK" dirty="0"/>
          </a:p>
        </p:txBody>
      </p:sp>
      <p:sp>
        <p:nvSpPr>
          <p:cNvPr id="3" name="Pladsholder til indhold 2">
            <a:extLst>
              <a:ext uri="{FF2B5EF4-FFF2-40B4-BE49-F238E27FC236}">
                <a16:creationId xmlns:a16="http://schemas.microsoft.com/office/drawing/2014/main" id="{778B129C-F3DD-9849-8CCE-CF9413561D49}"/>
              </a:ext>
            </a:extLst>
          </p:cNvPr>
          <p:cNvSpPr>
            <a:spLocks noGrp="1"/>
          </p:cNvSpPr>
          <p:nvPr>
            <p:ph idx="1"/>
          </p:nvPr>
        </p:nvSpPr>
        <p:spPr>
          <a:xfrm>
            <a:off x="838200" y="3034299"/>
            <a:ext cx="10515600" cy="1526135"/>
          </a:xfrm>
        </p:spPr>
        <p:txBody>
          <a:bodyPr/>
          <a:lstStyle/>
          <a:p>
            <a:pPr marL="0" indent="0">
              <a:buNone/>
            </a:pPr>
            <a:r>
              <a:rPr lang="da-DK" dirty="0">
                <a:hlinkClick r:id="rId2"/>
              </a:rPr>
              <a:t>https://www.dst.dk/da/Statistik/temaer/overblik-dansk-oekonomi</a:t>
            </a:r>
            <a:endParaRPr lang="da-DK" dirty="0"/>
          </a:p>
          <a:p>
            <a:endParaRPr lang="da-DK" dirty="0"/>
          </a:p>
        </p:txBody>
      </p:sp>
      <p:pic>
        <p:nvPicPr>
          <p:cNvPr id="4" name="Billede 3">
            <a:extLst>
              <a:ext uri="{FF2B5EF4-FFF2-40B4-BE49-F238E27FC236}">
                <a16:creationId xmlns:a16="http://schemas.microsoft.com/office/drawing/2014/main" id="{1E9867D4-1CBD-E04B-BFC1-928D12EBF26A}"/>
              </a:ext>
            </a:extLst>
          </p:cNvPr>
          <p:cNvPicPr>
            <a:picLocks noChangeAspect="1"/>
          </p:cNvPicPr>
          <p:nvPr/>
        </p:nvPicPr>
        <p:blipFill>
          <a:blip r:embed="rId3"/>
          <a:stretch>
            <a:fillRect/>
          </a:stretch>
        </p:blipFill>
        <p:spPr>
          <a:xfrm>
            <a:off x="0" y="5854168"/>
            <a:ext cx="12192000" cy="1009466"/>
          </a:xfrm>
          <a:prstGeom prst="rect">
            <a:avLst/>
          </a:prstGeom>
        </p:spPr>
      </p:pic>
    </p:spTree>
    <p:extLst>
      <p:ext uri="{BB962C8B-B14F-4D97-AF65-F5344CB8AC3E}">
        <p14:creationId xmlns:p14="http://schemas.microsoft.com/office/powerpoint/2010/main" val="35384866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fontScale="90000"/>
          </a:bodyPr>
          <a:lstStyle/>
          <a:p>
            <a:r>
              <a:rPr lang="da-DK" sz="6000" dirty="0"/>
              <a:t>Overblik over økonomiske mål </a:t>
            </a:r>
            <a:br>
              <a:rPr lang="da-DK" sz="6000" dirty="0"/>
            </a:br>
            <a:r>
              <a:rPr lang="da-DK" sz="6000" dirty="0"/>
              <a:t>– Hvad er god økonomi?</a:t>
            </a:r>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p:txBody>
          <a:bodyPr>
            <a:normAutofit lnSpcReduction="10000"/>
          </a:bodyPr>
          <a:lstStyle/>
          <a:p>
            <a:pPr marL="0" indent="0">
              <a:buNone/>
            </a:pPr>
            <a:r>
              <a:rPr lang="da-DK" sz="2600" dirty="0"/>
              <a:t>Men hvordan vurderer vi egentlig, om den danske økonomi er i en god eller </a:t>
            </a:r>
            <a:r>
              <a:rPr lang="da-DK" sz="2600" dirty="0" err="1"/>
              <a:t>dårlig</a:t>
            </a:r>
            <a:r>
              <a:rPr lang="da-DK" sz="2600" dirty="0"/>
              <a:t> tilstand? Det gør vi ved at kigge på en række forskellige </a:t>
            </a:r>
            <a:r>
              <a:rPr lang="da-DK" sz="2600" b="1" dirty="0"/>
              <a:t>økonomiske </a:t>
            </a:r>
            <a:r>
              <a:rPr lang="da-DK" sz="2600" b="1" dirty="0" err="1"/>
              <a:t>mål</a:t>
            </a:r>
            <a:r>
              <a:rPr lang="da-DK" sz="2600" dirty="0"/>
              <a:t>, som samlet set kan give en forklaring på tilstanden i dansk samfundsøkonomi fx:</a:t>
            </a:r>
          </a:p>
          <a:p>
            <a:pPr marL="514350" indent="-514350">
              <a:buFont typeface="+mj-lt"/>
              <a:buAutoNum type="arabicPeriod"/>
            </a:pPr>
            <a:r>
              <a:rPr lang="da-DK" sz="2600" dirty="0"/>
              <a:t>Økonomisk vækst (BNP)</a:t>
            </a:r>
          </a:p>
          <a:p>
            <a:pPr marL="514350" indent="-514350">
              <a:buFont typeface="+mj-lt"/>
              <a:buAutoNum type="arabicPeriod"/>
            </a:pPr>
            <a:r>
              <a:rPr lang="da-DK" sz="2600" dirty="0"/>
              <a:t>Lav arbejdsløshed/høj beskæftigelse</a:t>
            </a:r>
          </a:p>
          <a:p>
            <a:pPr marL="514350" indent="-514350">
              <a:buFont typeface="+mj-lt"/>
              <a:buAutoNum type="arabicPeriod"/>
            </a:pPr>
            <a:r>
              <a:rPr lang="da-DK" sz="2600" dirty="0"/>
              <a:t>Lav inflation</a:t>
            </a:r>
          </a:p>
          <a:p>
            <a:pPr marL="514350" indent="-514350">
              <a:buFont typeface="+mj-lt"/>
              <a:buAutoNum type="arabicPeriod"/>
            </a:pPr>
            <a:r>
              <a:rPr lang="da-DK" sz="2600" dirty="0"/>
              <a:t>Ligevægt på betalingsbalancen</a:t>
            </a:r>
          </a:p>
          <a:p>
            <a:pPr marL="514350" indent="-514350">
              <a:buFont typeface="+mj-lt"/>
              <a:buAutoNum type="arabicPeriod"/>
            </a:pPr>
            <a:r>
              <a:rPr lang="da-DK" sz="2600" dirty="0"/>
              <a:t>Balance i den offentlige sektors budget </a:t>
            </a:r>
          </a:p>
          <a:p>
            <a:pPr marL="514350" indent="-514350">
              <a:buFont typeface="+mj-lt"/>
              <a:buAutoNum type="arabicPeriod"/>
            </a:pPr>
            <a:r>
              <a:rPr lang="da-DK" sz="2600" dirty="0"/>
              <a:t>Bæredygtig udvikling og grøn vækst </a:t>
            </a:r>
          </a:p>
          <a:p>
            <a:endParaRPr lang="da-DK" sz="2700" dirty="0"/>
          </a:p>
          <a:p>
            <a:endParaRPr lang="da-DK" sz="4000" i="1"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37402324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a:bodyPr>
          <a:lstStyle/>
          <a:p>
            <a:r>
              <a:rPr lang="da-DK" sz="6000" dirty="0"/>
              <a:t>1. Økonomisk vækst og BNP</a:t>
            </a:r>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p:txBody>
          <a:bodyPr>
            <a:normAutofit/>
          </a:bodyPr>
          <a:lstStyle/>
          <a:p>
            <a:pPr marL="0" indent="0">
              <a:buNone/>
            </a:pPr>
            <a:r>
              <a:rPr lang="da-DK" dirty="0"/>
              <a:t>I Danmark og den vestlige verden er vi blevet vant til konstant øget velstand. Det kalder vi </a:t>
            </a:r>
            <a:r>
              <a:rPr lang="da-DK" b="1" dirty="0"/>
              <a:t>økonomisk vækst</a:t>
            </a:r>
            <a:r>
              <a:rPr lang="da-DK" dirty="0"/>
              <a:t>. </a:t>
            </a:r>
          </a:p>
          <a:p>
            <a:pPr marL="0" indent="0">
              <a:buNone/>
            </a:pPr>
            <a:r>
              <a:rPr lang="da-DK" dirty="0"/>
              <a:t>Økonomisk vækst </a:t>
            </a:r>
            <a:r>
              <a:rPr lang="da-DK" dirty="0" err="1"/>
              <a:t>måles</a:t>
            </a:r>
            <a:r>
              <a:rPr lang="da-DK" dirty="0"/>
              <a:t> gennem værdien af et lands samlede produktion, der opgøres i </a:t>
            </a:r>
            <a:r>
              <a:rPr lang="da-DK" b="1" dirty="0"/>
              <a:t>bruttonationalproduktet (BNP)</a:t>
            </a:r>
            <a:r>
              <a:rPr lang="da-DK" dirty="0"/>
              <a:t>. BNP henviser til værdien af den samlede produktion inden for den private og den offentlige sektor i et land i løbet af et </a:t>
            </a:r>
            <a:r>
              <a:rPr lang="da-DK" dirty="0" err="1"/>
              <a:t>år</a:t>
            </a:r>
            <a:r>
              <a:rPr lang="da-DK" dirty="0"/>
              <a:t>. BNP bruges ofte som en indikator på et lands rigdom. Derfor ser vi ofte på BNP pr. indbygger, </a:t>
            </a:r>
            <a:r>
              <a:rPr lang="da-DK" dirty="0" err="1"/>
              <a:t>når</a:t>
            </a:r>
            <a:r>
              <a:rPr lang="da-DK" dirty="0"/>
              <a:t> vi sammenligner forskellige landes velstandsniveauer. </a:t>
            </a:r>
          </a:p>
          <a:p>
            <a:pPr marL="0" indent="0">
              <a:buNone/>
            </a:pPr>
            <a:r>
              <a:rPr lang="da-DK" i="1" dirty="0"/>
              <a:t>Jo højere BNP pr. indbygger, jo mere velstand </a:t>
            </a:r>
            <a:r>
              <a:rPr lang="da-DK" dirty="0"/>
              <a:t>er en god rettesnor. </a:t>
            </a:r>
            <a:endParaRPr lang="da-DK" sz="4000" dirty="0"/>
          </a:p>
          <a:p>
            <a:pPr marL="0" indent="0">
              <a:buNone/>
            </a:pPr>
            <a:endParaRPr lang="da-DK" sz="4000" i="1"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20182451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a:xfrm>
            <a:off x="212272" y="365125"/>
            <a:ext cx="8576362" cy="5520096"/>
          </a:xfrm>
        </p:spPr>
        <p:txBody>
          <a:bodyPr>
            <a:noAutofit/>
          </a:bodyPr>
          <a:lstStyle/>
          <a:p>
            <a:r>
              <a:rPr lang="da-DK" sz="3000" b="1" dirty="0"/>
              <a:t>Undersøg det økonomiske mål: </a:t>
            </a:r>
            <a:br>
              <a:rPr lang="da-DK" sz="3000" b="1" dirty="0"/>
            </a:br>
            <a:r>
              <a:rPr lang="da-DK" sz="3000" b="1" dirty="0"/>
              <a:t>1. Økonomisk vækst og BNP </a:t>
            </a:r>
            <a:br>
              <a:rPr lang="da-DK" sz="3000" b="1" dirty="0"/>
            </a:br>
            <a:r>
              <a:rPr lang="da-DK" sz="3000" b="1" dirty="0"/>
              <a:t>(Gruppeopgave – brug hjælpeark 10)</a:t>
            </a:r>
            <a:br>
              <a:rPr lang="da-DK" sz="3000" b="1" dirty="0"/>
            </a:br>
            <a:br>
              <a:rPr lang="da-DK" sz="3000" b="1" dirty="0"/>
            </a:br>
            <a:r>
              <a:rPr lang="da-DK" sz="3000" dirty="0"/>
              <a:t>1) Forklar, hvordan det økonomiske mål påvirker samfundsøkonomien – brug kredsløbet</a:t>
            </a:r>
            <a:br>
              <a:rPr lang="da-DK" sz="3000" dirty="0"/>
            </a:br>
            <a:br>
              <a:rPr lang="da-DK" sz="3000" dirty="0"/>
            </a:br>
            <a:r>
              <a:rPr lang="da-DK" sz="3000" dirty="0"/>
              <a:t>2) Overvej, hvordan det økonomiske mål påvirker den danske velfærdsmodel.</a:t>
            </a:r>
            <a:br>
              <a:rPr lang="da-DK" sz="3000" dirty="0"/>
            </a:br>
            <a:br>
              <a:rPr lang="da-DK" sz="3000" dirty="0"/>
            </a:br>
            <a:r>
              <a:rPr lang="da-DK" sz="3000" dirty="0"/>
              <a:t>3) Hvad er status pt for det økonomiske mål og hvordan det påvirker dansk økonomi og borgernes velfærd? Brug Danmarks Statistik: </a:t>
            </a:r>
            <a:r>
              <a:rPr lang="da-DK" sz="3000" dirty="0">
                <a:hlinkClick r:id="rId2"/>
              </a:rPr>
              <a:t>https://www.dst.dk/da/Statistik/temaer/overblik-dansk-oekonomi</a:t>
            </a:r>
            <a:r>
              <a:rPr lang="da-DK" sz="3000" dirty="0"/>
              <a:t>)</a:t>
            </a:r>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3"/>
          <a:stretch>
            <a:fillRect/>
          </a:stretch>
        </p:blipFill>
        <p:spPr>
          <a:xfrm>
            <a:off x="0" y="5854168"/>
            <a:ext cx="12192000" cy="1009466"/>
          </a:xfrm>
          <a:prstGeom prst="rect">
            <a:avLst/>
          </a:prstGeom>
        </p:spPr>
      </p:pic>
      <p:pic>
        <p:nvPicPr>
          <p:cNvPr id="5" name="Billede 4">
            <a:extLst>
              <a:ext uri="{FF2B5EF4-FFF2-40B4-BE49-F238E27FC236}">
                <a16:creationId xmlns:a16="http://schemas.microsoft.com/office/drawing/2014/main" id="{5E561982-9C0F-0E44-8674-B88A881F0B78}"/>
              </a:ext>
            </a:extLst>
          </p:cNvPr>
          <p:cNvPicPr>
            <a:picLocks noChangeAspect="1"/>
          </p:cNvPicPr>
          <p:nvPr/>
        </p:nvPicPr>
        <p:blipFill rotWithShape="1">
          <a:blip r:embed="rId4"/>
          <a:srcRect l="16224" t="22021"/>
          <a:stretch/>
        </p:blipFill>
        <p:spPr>
          <a:xfrm>
            <a:off x="9173278" y="365127"/>
            <a:ext cx="2634078" cy="2301874"/>
          </a:xfrm>
          <a:prstGeom prst="rect">
            <a:avLst/>
          </a:prstGeom>
        </p:spPr>
      </p:pic>
      <p:pic>
        <p:nvPicPr>
          <p:cNvPr id="6" name="Billede 5">
            <a:extLst>
              <a:ext uri="{FF2B5EF4-FFF2-40B4-BE49-F238E27FC236}">
                <a16:creationId xmlns:a16="http://schemas.microsoft.com/office/drawing/2014/main" id="{450640B8-247B-2342-AE63-F9751611DC52}"/>
              </a:ext>
            </a:extLst>
          </p:cNvPr>
          <p:cNvPicPr>
            <a:picLocks noChangeAspect="1"/>
          </p:cNvPicPr>
          <p:nvPr/>
        </p:nvPicPr>
        <p:blipFill>
          <a:blip r:embed="rId5"/>
          <a:stretch>
            <a:fillRect/>
          </a:stretch>
        </p:blipFill>
        <p:spPr>
          <a:xfrm>
            <a:off x="8714835" y="3036573"/>
            <a:ext cx="3092521" cy="2848648"/>
          </a:xfrm>
          <a:prstGeom prst="rect">
            <a:avLst/>
          </a:prstGeom>
        </p:spPr>
      </p:pic>
    </p:spTree>
    <p:extLst>
      <p:ext uri="{BB962C8B-B14F-4D97-AF65-F5344CB8AC3E}">
        <p14:creationId xmlns:p14="http://schemas.microsoft.com/office/powerpoint/2010/main" val="28158657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fontScale="90000"/>
          </a:bodyPr>
          <a:lstStyle/>
          <a:p>
            <a:r>
              <a:rPr lang="da-DK" sz="6000" dirty="0"/>
              <a:t>2. Lav arbejdsløshed/høj beskæftigelse</a:t>
            </a:r>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p:txBody>
          <a:bodyPr>
            <a:normAutofit/>
          </a:bodyPr>
          <a:lstStyle/>
          <a:p>
            <a:r>
              <a:rPr lang="da-DK" dirty="0"/>
              <a:t>Økonomisk vækst og lav arbejdsløshed hænger sammen, fordi væksten skaber øget produktion, og øget produktion skaber flere arbejdspladser. </a:t>
            </a:r>
          </a:p>
          <a:p>
            <a:r>
              <a:rPr lang="da-DK" dirty="0"/>
              <a:t>Lav arbejdsløshed er et centralt økonomisk </a:t>
            </a:r>
            <a:r>
              <a:rPr lang="da-DK" dirty="0" err="1"/>
              <a:t>mål</a:t>
            </a:r>
            <a:r>
              <a:rPr lang="da-DK" dirty="0"/>
              <a:t>, idet der er en række negative konsekvenser af høj arbejdsløshed. De, der bliver arbejds- løse, </a:t>
            </a:r>
            <a:r>
              <a:rPr lang="da-DK" dirty="0" err="1"/>
              <a:t>får</a:t>
            </a:r>
            <a:r>
              <a:rPr lang="da-DK" dirty="0"/>
              <a:t> nedsat deres indkomster og må derfor sætte deres forbrug og levestandard ned. </a:t>
            </a:r>
          </a:p>
          <a:p>
            <a:r>
              <a:rPr lang="da-DK" dirty="0"/>
              <a:t>For samfundsøkonomien betyder det, at værdifulde ressourcer </a:t>
            </a:r>
            <a:r>
              <a:rPr lang="da-DK" dirty="0" err="1"/>
              <a:t>går</a:t>
            </a:r>
            <a:r>
              <a:rPr lang="da-DK" dirty="0"/>
              <a:t> til spilde, </a:t>
            </a:r>
            <a:r>
              <a:rPr lang="da-DK" dirty="0" err="1"/>
              <a:t>når</a:t>
            </a:r>
            <a:r>
              <a:rPr lang="da-DK" dirty="0"/>
              <a:t> danskere ikke er i beskæftigelse.</a:t>
            </a:r>
          </a:p>
          <a:p>
            <a:pPr marL="0" indent="0">
              <a:buNone/>
            </a:pPr>
            <a:endParaRPr lang="da-DK" sz="4000" i="1"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342100594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a:bodyPr>
          <a:lstStyle/>
          <a:p>
            <a:endParaRPr lang="da-DK" sz="6000" dirty="0"/>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p:txBody>
          <a:bodyPr/>
          <a:lstStyle/>
          <a:p>
            <a:pPr marL="0" indent="0">
              <a:buNone/>
            </a:pPr>
            <a:endParaRPr lang="da-DK" sz="4000" i="1"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pic>
        <p:nvPicPr>
          <p:cNvPr id="5" name="Billede 4">
            <a:extLst>
              <a:ext uri="{FF2B5EF4-FFF2-40B4-BE49-F238E27FC236}">
                <a16:creationId xmlns:a16="http://schemas.microsoft.com/office/drawing/2014/main" id="{D26711FB-D3CD-1B45-B749-BAB1A200617D}"/>
              </a:ext>
            </a:extLst>
          </p:cNvPr>
          <p:cNvPicPr>
            <a:picLocks noChangeAspect="1"/>
          </p:cNvPicPr>
          <p:nvPr/>
        </p:nvPicPr>
        <p:blipFill>
          <a:blip r:embed="rId3"/>
          <a:stretch>
            <a:fillRect/>
          </a:stretch>
        </p:blipFill>
        <p:spPr>
          <a:xfrm>
            <a:off x="838200" y="-132347"/>
            <a:ext cx="6397228" cy="6858000"/>
          </a:xfrm>
          <a:prstGeom prst="rect">
            <a:avLst/>
          </a:prstGeom>
        </p:spPr>
      </p:pic>
    </p:spTree>
    <p:extLst>
      <p:ext uri="{BB962C8B-B14F-4D97-AF65-F5344CB8AC3E}">
        <p14:creationId xmlns:p14="http://schemas.microsoft.com/office/powerpoint/2010/main" val="2443260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a:xfrm>
            <a:off x="838200" y="2472220"/>
            <a:ext cx="10515600" cy="1325563"/>
          </a:xfrm>
        </p:spPr>
        <p:txBody>
          <a:bodyPr>
            <a:noAutofit/>
          </a:bodyPr>
          <a:lstStyle/>
          <a:p>
            <a:pPr algn="ctr"/>
            <a:r>
              <a:rPr lang="da-DK" sz="6000" b="1" dirty="0"/>
              <a:t>Temaer: </a:t>
            </a:r>
            <a:br>
              <a:rPr lang="da-DK" sz="6000" b="1" dirty="0"/>
            </a:br>
            <a:r>
              <a:rPr lang="da-DK" sz="6000" b="1" dirty="0"/>
              <a:t>Forbrugsmønstre, ulighed og ideologier </a:t>
            </a:r>
            <a:br>
              <a:rPr lang="da-DK" sz="6000" dirty="0"/>
            </a:br>
            <a:endParaRPr lang="da-DK" sz="6000"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33836225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a:xfrm>
            <a:off x="863600" y="365126"/>
            <a:ext cx="7851235" cy="5172074"/>
          </a:xfrm>
        </p:spPr>
        <p:txBody>
          <a:bodyPr>
            <a:noAutofit/>
          </a:bodyPr>
          <a:lstStyle/>
          <a:p>
            <a:r>
              <a:rPr lang="da-DK" sz="3000" b="1" dirty="0"/>
              <a:t>Undersøg det økonomiske mål: </a:t>
            </a:r>
            <a:br>
              <a:rPr lang="da-DK" sz="3000" b="1" dirty="0"/>
            </a:br>
            <a:r>
              <a:rPr lang="da-DK" sz="3000" b="1" dirty="0"/>
              <a:t>2. Lav arbejdsløshed/høj beskæftigelse</a:t>
            </a:r>
            <a:br>
              <a:rPr lang="da-DK" sz="3000" b="1" dirty="0"/>
            </a:br>
            <a:r>
              <a:rPr lang="da-DK" sz="3000" b="1" dirty="0"/>
              <a:t>(Gruppeopgave – brug hjælpeark 10)</a:t>
            </a:r>
            <a:br>
              <a:rPr lang="da-DK" sz="3000" b="1" dirty="0"/>
            </a:br>
            <a:br>
              <a:rPr lang="da-DK" sz="3000" b="1" dirty="0"/>
            </a:br>
            <a:r>
              <a:rPr lang="da-DK" sz="3000" dirty="0"/>
              <a:t>1) Forklar, hvordan det økonomiske mål påvirker samfundsøkonomien – brug kredsløbet</a:t>
            </a:r>
            <a:br>
              <a:rPr lang="da-DK" sz="3000" dirty="0"/>
            </a:br>
            <a:r>
              <a:rPr lang="da-DK" sz="3000" dirty="0"/>
              <a:t>2) Overvej, hvordan det økonomiske mål påvirker den danske velfærdsmodel.</a:t>
            </a:r>
            <a:br>
              <a:rPr lang="da-DK" sz="3000" dirty="0"/>
            </a:br>
            <a:r>
              <a:rPr lang="da-DK" sz="3000" dirty="0"/>
              <a:t>3) Hvad er status pt for det økonomiske mål og hvordan det påvirker dansk økonomi og borgernes velfærd? Brug Danmarks Statistik: </a:t>
            </a:r>
            <a:r>
              <a:rPr lang="da-DK" sz="3000" dirty="0">
                <a:hlinkClick r:id="rId2"/>
              </a:rPr>
              <a:t>https://www.dst.dk/da/Statistik/temaer/overblik-dansk-oekonomi</a:t>
            </a:r>
            <a:r>
              <a:rPr lang="da-DK" sz="3000" dirty="0"/>
              <a:t>)</a:t>
            </a:r>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3"/>
          <a:stretch>
            <a:fillRect/>
          </a:stretch>
        </p:blipFill>
        <p:spPr>
          <a:xfrm>
            <a:off x="0" y="5854168"/>
            <a:ext cx="12192000" cy="1009466"/>
          </a:xfrm>
          <a:prstGeom prst="rect">
            <a:avLst/>
          </a:prstGeom>
        </p:spPr>
      </p:pic>
      <p:pic>
        <p:nvPicPr>
          <p:cNvPr id="5" name="Billede 4">
            <a:extLst>
              <a:ext uri="{FF2B5EF4-FFF2-40B4-BE49-F238E27FC236}">
                <a16:creationId xmlns:a16="http://schemas.microsoft.com/office/drawing/2014/main" id="{5E561982-9C0F-0E44-8674-B88A881F0B78}"/>
              </a:ext>
            </a:extLst>
          </p:cNvPr>
          <p:cNvPicPr>
            <a:picLocks noChangeAspect="1"/>
          </p:cNvPicPr>
          <p:nvPr/>
        </p:nvPicPr>
        <p:blipFill rotWithShape="1">
          <a:blip r:embed="rId4"/>
          <a:srcRect l="16224" t="22021"/>
          <a:stretch/>
        </p:blipFill>
        <p:spPr>
          <a:xfrm>
            <a:off x="9173278" y="365127"/>
            <a:ext cx="2634078" cy="2301874"/>
          </a:xfrm>
          <a:prstGeom prst="rect">
            <a:avLst/>
          </a:prstGeom>
        </p:spPr>
      </p:pic>
      <p:pic>
        <p:nvPicPr>
          <p:cNvPr id="6" name="Billede 5">
            <a:extLst>
              <a:ext uri="{FF2B5EF4-FFF2-40B4-BE49-F238E27FC236}">
                <a16:creationId xmlns:a16="http://schemas.microsoft.com/office/drawing/2014/main" id="{450640B8-247B-2342-AE63-F9751611DC52}"/>
              </a:ext>
            </a:extLst>
          </p:cNvPr>
          <p:cNvPicPr>
            <a:picLocks noChangeAspect="1"/>
          </p:cNvPicPr>
          <p:nvPr/>
        </p:nvPicPr>
        <p:blipFill>
          <a:blip r:embed="rId5"/>
          <a:stretch>
            <a:fillRect/>
          </a:stretch>
        </p:blipFill>
        <p:spPr>
          <a:xfrm>
            <a:off x="8714835" y="3036573"/>
            <a:ext cx="3092521" cy="2848648"/>
          </a:xfrm>
          <a:prstGeom prst="rect">
            <a:avLst/>
          </a:prstGeom>
        </p:spPr>
      </p:pic>
    </p:spTree>
    <p:extLst>
      <p:ext uri="{BB962C8B-B14F-4D97-AF65-F5344CB8AC3E}">
        <p14:creationId xmlns:p14="http://schemas.microsoft.com/office/powerpoint/2010/main" val="28041167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a:bodyPr>
          <a:lstStyle/>
          <a:p>
            <a:r>
              <a:rPr lang="da-DK" sz="6000" dirty="0"/>
              <a:t>3. Lav inflation</a:t>
            </a:r>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p:txBody>
          <a:bodyPr>
            <a:normAutofit fontScale="92500" lnSpcReduction="10000"/>
          </a:bodyPr>
          <a:lstStyle/>
          <a:p>
            <a:pPr marL="0" indent="0">
              <a:buNone/>
            </a:pPr>
            <a:r>
              <a:rPr lang="da-DK" dirty="0"/>
              <a:t>Inflation er udtryk for generelle prisstigninger i et samfund. </a:t>
            </a:r>
          </a:p>
          <a:p>
            <a:r>
              <a:rPr lang="da-DK" dirty="0"/>
              <a:t>Hvis efterspørgslen på en vare stiger, </a:t>
            </a:r>
            <a:r>
              <a:rPr lang="da-DK" dirty="0" err="1"/>
              <a:t>sa</a:t>
            </a:r>
            <a:r>
              <a:rPr lang="da-DK" dirty="0"/>
              <a:t>̊ vil prisen </a:t>
            </a:r>
            <a:r>
              <a:rPr lang="da-DK" dirty="0" err="1"/>
              <a:t>ogsa</a:t>
            </a:r>
            <a:r>
              <a:rPr lang="da-DK" dirty="0"/>
              <a:t>̊ stige, hvis udbuddet er konstant. </a:t>
            </a:r>
          </a:p>
          <a:p>
            <a:r>
              <a:rPr lang="da-DK" dirty="0"/>
              <a:t>Priserne kan </a:t>
            </a:r>
            <a:r>
              <a:rPr lang="da-DK" dirty="0" err="1"/>
              <a:t>ogsa</a:t>
            </a:r>
            <a:r>
              <a:rPr lang="da-DK" dirty="0"/>
              <a:t>̊ stige, hvis virksomhedens udgifter i produktionen stiger. For eksempel kan lønudgifterne stige, eller prisen på </a:t>
            </a:r>
            <a:r>
              <a:rPr lang="da-DK" dirty="0" err="1"/>
              <a:t>råvarer</a:t>
            </a:r>
            <a:r>
              <a:rPr lang="da-DK" dirty="0"/>
              <a:t> kan stige. </a:t>
            </a:r>
          </a:p>
          <a:p>
            <a:r>
              <a:rPr lang="da-DK" dirty="0"/>
              <a:t>Høj inflation har negative konsekvenser for samfundsøkonomien, fordi prisstigninger vil betyde, at danske varer bliver dyrere, og udlandet vil i stedet forsøge at købe de samme varer i andre lande, hvor de er billigere. Høj inflation svækker dermed virksomheders </a:t>
            </a:r>
            <a:r>
              <a:rPr lang="da-DK" b="1" dirty="0"/>
              <a:t>konkurrenceevne </a:t>
            </a:r>
            <a:r>
              <a:rPr lang="da-DK" dirty="0"/>
              <a:t>i forhold til udenlandske virksomheder. Derfor er det et økonomisk </a:t>
            </a:r>
            <a:r>
              <a:rPr lang="da-DK" dirty="0" err="1"/>
              <a:t>mål</a:t>
            </a:r>
            <a:r>
              <a:rPr lang="da-DK" dirty="0"/>
              <a:t> at fastholde en lav inflation</a:t>
            </a:r>
          </a:p>
          <a:p>
            <a:endParaRPr lang="da-DK"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412395891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a:xfrm>
            <a:off x="863600" y="365126"/>
            <a:ext cx="7851235" cy="5172074"/>
          </a:xfrm>
        </p:spPr>
        <p:txBody>
          <a:bodyPr>
            <a:noAutofit/>
          </a:bodyPr>
          <a:lstStyle/>
          <a:p>
            <a:r>
              <a:rPr lang="da-DK" sz="3000" b="1" dirty="0"/>
              <a:t>Undersøg det økonomiske mål: </a:t>
            </a:r>
            <a:br>
              <a:rPr lang="da-DK" sz="3000" b="1" dirty="0"/>
            </a:br>
            <a:r>
              <a:rPr lang="da-DK" sz="3000" b="1" dirty="0"/>
              <a:t>3. Lav inflation</a:t>
            </a:r>
            <a:br>
              <a:rPr lang="da-DK" sz="3000" b="1" dirty="0"/>
            </a:br>
            <a:r>
              <a:rPr lang="da-DK" sz="3000" b="1" dirty="0"/>
              <a:t>(Gruppeopgave – brug hjælpeark 10)</a:t>
            </a:r>
            <a:br>
              <a:rPr lang="da-DK" sz="3000" b="1" dirty="0"/>
            </a:br>
            <a:br>
              <a:rPr lang="da-DK" sz="3000" b="1" dirty="0"/>
            </a:br>
            <a:r>
              <a:rPr lang="da-DK" sz="3000" dirty="0"/>
              <a:t>1) Forklar, hvordan det økonomiske mål påvirker samfundsøkonomien – brug kredsløbet</a:t>
            </a:r>
            <a:br>
              <a:rPr lang="da-DK" sz="3000" dirty="0"/>
            </a:br>
            <a:r>
              <a:rPr lang="da-DK" sz="3000" dirty="0"/>
              <a:t>2) Overvej, hvordan det økonomiske mål påvirker den danske velfærdsmodel.</a:t>
            </a:r>
            <a:br>
              <a:rPr lang="da-DK" sz="3000" dirty="0"/>
            </a:br>
            <a:r>
              <a:rPr lang="da-DK" sz="3000" dirty="0"/>
              <a:t>3) Hvad er status pt for det økonomiske mål og hvordan det påvirker dansk økonomi og borgernes velfærd? Brug Danmarks Statistik: </a:t>
            </a:r>
            <a:r>
              <a:rPr lang="da-DK" sz="3000" dirty="0">
                <a:hlinkClick r:id="rId2"/>
              </a:rPr>
              <a:t>https://www.dst.dk/da/Statistik/temaer/overblik-dansk-oekonomi</a:t>
            </a:r>
            <a:r>
              <a:rPr lang="da-DK" sz="3000" dirty="0"/>
              <a:t>)</a:t>
            </a:r>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3"/>
          <a:stretch>
            <a:fillRect/>
          </a:stretch>
        </p:blipFill>
        <p:spPr>
          <a:xfrm>
            <a:off x="0" y="5854168"/>
            <a:ext cx="12192000" cy="1009466"/>
          </a:xfrm>
          <a:prstGeom prst="rect">
            <a:avLst/>
          </a:prstGeom>
        </p:spPr>
      </p:pic>
      <p:pic>
        <p:nvPicPr>
          <p:cNvPr id="5" name="Billede 4">
            <a:extLst>
              <a:ext uri="{FF2B5EF4-FFF2-40B4-BE49-F238E27FC236}">
                <a16:creationId xmlns:a16="http://schemas.microsoft.com/office/drawing/2014/main" id="{5E561982-9C0F-0E44-8674-B88A881F0B78}"/>
              </a:ext>
            </a:extLst>
          </p:cNvPr>
          <p:cNvPicPr>
            <a:picLocks noChangeAspect="1"/>
          </p:cNvPicPr>
          <p:nvPr/>
        </p:nvPicPr>
        <p:blipFill rotWithShape="1">
          <a:blip r:embed="rId4"/>
          <a:srcRect l="16224" t="22021"/>
          <a:stretch/>
        </p:blipFill>
        <p:spPr>
          <a:xfrm>
            <a:off x="9173278" y="365127"/>
            <a:ext cx="2634078" cy="2301874"/>
          </a:xfrm>
          <a:prstGeom prst="rect">
            <a:avLst/>
          </a:prstGeom>
        </p:spPr>
      </p:pic>
      <p:pic>
        <p:nvPicPr>
          <p:cNvPr id="6" name="Billede 5">
            <a:extLst>
              <a:ext uri="{FF2B5EF4-FFF2-40B4-BE49-F238E27FC236}">
                <a16:creationId xmlns:a16="http://schemas.microsoft.com/office/drawing/2014/main" id="{450640B8-247B-2342-AE63-F9751611DC52}"/>
              </a:ext>
            </a:extLst>
          </p:cNvPr>
          <p:cNvPicPr>
            <a:picLocks noChangeAspect="1"/>
          </p:cNvPicPr>
          <p:nvPr/>
        </p:nvPicPr>
        <p:blipFill>
          <a:blip r:embed="rId5"/>
          <a:stretch>
            <a:fillRect/>
          </a:stretch>
        </p:blipFill>
        <p:spPr>
          <a:xfrm>
            <a:off x="8714835" y="3036573"/>
            <a:ext cx="3092521" cy="2848648"/>
          </a:xfrm>
          <a:prstGeom prst="rect">
            <a:avLst/>
          </a:prstGeom>
        </p:spPr>
      </p:pic>
    </p:spTree>
    <p:extLst>
      <p:ext uri="{BB962C8B-B14F-4D97-AF65-F5344CB8AC3E}">
        <p14:creationId xmlns:p14="http://schemas.microsoft.com/office/powerpoint/2010/main" val="259466907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a:bodyPr>
          <a:lstStyle/>
          <a:p>
            <a:r>
              <a:rPr lang="da-DK" sz="6000" dirty="0"/>
              <a:t>4. Ligevægt på betalingsbalancen</a:t>
            </a:r>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p:txBody>
          <a:bodyPr>
            <a:normAutofit/>
          </a:bodyPr>
          <a:lstStyle/>
          <a:p>
            <a:pPr marL="0" indent="0">
              <a:buNone/>
            </a:pPr>
            <a:r>
              <a:rPr lang="da-DK" b="1" dirty="0"/>
              <a:t>Betalingsbalancen </a:t>
            </a:r>
            <a:r>
              <a:rPr lang="da-DK" dirty="0"/>
              <a:t>viser Danmarks samlede udgifter i forhold til de samlede indtægter over for udlandet. Det er særligt forholdet mellem:</a:t>
            </a:r>
          </a:p>
          <a:p>
            <a:r>
              <a:rPr lang="da-DK" b="1" dirty="0"/>
              <a:t>import </a:t>
            </a:r>
            <a:r>
              <a:rPr lang="da-DK" dirty="0"/>
              <a:t>(køb og indførsel af varer og tjenester fra udlandet) og </a:t>
            </a:r>
          </a:p>
          <a:p>
            <a:r>
              <a:rPr lang="da-DK" b="1" dirty="0"/>
              <a:t>eksport </a:t>
            </a:r>
            <a:r>
              <a:rPr lang="da-DK" dirty="0"/>
              <a:t>(salg og udførsel af varer og tjenester til udlandet). </a:t>
            </a:r>
          </a:p>
          <a:p>
            <a:pPr marL="0" indent="0">
              <a:buNone/>
            </a:pPr>
            <a:r>
              <a:rPr lang="da-DK" dirty="0"/>
              <a:t>Der </a:t>
            </a:r>
            <a:r>
              <a:rPr lang="da-DK" dirty="0" err="1"/>
              <a:t>opstår</a:t>
            </a:r>
            <a:r>
              <a:rPr lang="da-DK" dirty="0"/>
              <a:t> et </a:t>
            </a:r>
            <a:r>
              <a:rPr lang="da-DK" b="1" dirty="0"/>
              <a:t>underskud på betalingsbalancen</a:t>
            </a:r>
            <a:r>
              <a:rPr lang="da-DK" dirty="0"/>
              <a:t>, </a:t>
            </a:r>
            <a:r>
              <a:rPr lang="da-DK" dirty="0" err="1"/>
              <a:t>når</a:t>
            </a:r>
            <a:r>
              <a:rPr lang="da-DK" dirty="0"/>
              <a:t> importen af udenlandske varer og tjenester overstiger eksporten, og så må Danmark - staten, bankerne og virksomhederne - </a:t>
            </a:r>
            <a:r>
              <a:rPr lang="da-DK" dirty="0" err="1"/>
              <a:t>låne</a:t>
            </a:r>
            <a:r>
              <a:rPr lang="da-DK" dirty="0"/>
              <a:t> penge i udlandet, og det betyder, at udlandsgælden vokser. </a:t>
            </a:r>
          </a:p>
          <a:p>
            <a:endParaRPr lang="da-DK" dirty="0"/>
          </a:p>
          <a:p>
            <a:endParaRPr lang="da-DK"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376723033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a:xfrm>
            <a:off x="863600" y="365126"/>
            <a:ext cx="7851235" cy="5172074"/>
          </a:xfrm>
        </p:spPr>
        <p:txBody>
          <a:bodyPr>
            <a:noAutofit/>
          </a:bodyPr>
          <a:lstStyle/>
          <a:p>
            <a:r>
              <a:rPr lang="da-DK" sz="3000" b="1" dirty="0"/>
              <a:t>Undersøg det økonomiske mål: </a:t>
            </a:r>
            <a:br>
              <a:rPr lang="da-DK" sz="3000" b="1" dirty="0"/>
            </a:br>
            <a:r>
              <a:rPr lang="da-DK" sz="3000" b="1" dirty="0"/>
              <a:t>4. Ligevægt på betalingsbalancen</a:t>
            </a:r>
            <a:br>
              <a:rPr lang="da-DK" sz="3000" b="1" dirty="0"/>
            </a:br>
            <a:r>
              <a:rPr lang="da-DK" sz="3000" b="1" dirty="0"/>
              <a:t>(Gruppeopgave – brug hjælpeark 10)</a:t>
            </a:r>
            <a:br>
              <a:rPr lang="da-DK" sz="3000" b="1" dirty="0"/>
            </a:br>
            <a:br>
              <a:rPr lang="da-DK" sz="3000" b="1" dirty="0"/>
            </a:br>
            <a:r>
              <a:rPr lang="da-DK" sz="3000" dirty="0"/>
              <a:t>1) Forklar, hvordan det økonomiske mål påvirker samfundsøkonomien – brug kredsløbet</a:t>
            </a:r>
            <a:br>
              <a:rPr lang="da-DK" sz="3000" dirty="0"/>
            </a:br>
            <a:r>
              <a:rPr lang="da-DK" sz="3000" dirty="0"/>
              <a:t>2) Overvej, hvordan det økonomiske mål påvirker den danske velfærdsmodel.</a:t>
            </a:r>
            <a:br>
              <a:rPr lang="da-DK" sz="3000" dirty="0"/>
            </a:br>
            <a:r>
              <a:rPr lang="da-DK" sz="3000" dirty="0"/>
              <a:t>3) Hvad er status pt for det økonomiske mål og hvordan det påvirker dansk økonomi og borgernes velfærd? Brug Danmarks Statistik: </a:t>
            </a:r>
            <a:r>
              <a:rPr lang="da-DK" sz="3000" dirty="0">
                <a:hlinkClick r:id="rId2"/>
              </a:rPr>
              <a:t>https://www.dst.dk/da/Statistik/temaer/overblik-dansk-oekonomi</a:t>
            </a:r>
            <a:r>
              <a:rPr lang="da-DK" sz="3000" dirty="0"/>
              <a:t>)</a:t>
            </a:r>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3"/>
          <a:stretch>
            <a:fillRect/>
          </a:stretch>
        </p:blipFill>
        <p:spPr>
          <a:xfrm>
            <a:off x="0" y="5854168"/>
            <a:ext cx="12192000" cy="1009466"/>
          </a:xfrm>
          <a:prstGeom prst="rect">
            <a:avLst/>
          </a:prstGeom>
        </p:spPr>
      </p:pic>
      <p:pic>
        <p:nvPicPr>
          <p:cNvPr id="5" name="Billede 4">
            <a:extLst>
              <a:ext uri="{FF2B5EF4-FFF2-40B4-BE49-F238E27FC236}">
                <a16:creationId xmlns:a16="http://schemas.microsoft.com/office/drawing/2014/main" id="{5E561982-9C0F-0E44-8674-B88A881F0B78}"/>
              </a:ext>
            </a:extLst>
          </p:cNvPr>
          <p:cNvPicPr>
            <a:picLocks noChangeAspect="1"/>
          </p:cNvPicPr>
          <p:nvPr/>
        </p:nvPicPr>
        <p:blipFill rotWithShape="1">
          <a:blip r:embed="rId4"/>
          <a:srcRect l="16224" t="22021"/>
          <a:stretch/>
        </p:blipFill>
        <p:spPr>
          <a:xfrm>
            <a:off x="9173278" y="365127"/>
            <a:ext cx="2634078" cy="2301874"/>
          </a:xfrm>
          <a:prstGeom prst="rect">
            <a:avLst/>
          </a:prstGeom>
        </p:spPr>
      </p:pic>
      <p:pic>
        <p:nvPicPr>
          <p:cNvPr id="6" name="Billede 5">
            <a:extLst>
              <a:ext uri="{FF2B5EF4-FFF2-40B4-BE49-F238E27FC236}">
                <a16:creationId xmlns:a16="http://schemas.microsoft.com/office/drawing/2014/main" id="{450640B8-247B-2342-AE63-F9751611DC52}"/>
              </a:ext>
            </a:extLst>
          </p:cNvPr>
          <p:cNvPicPr>
            <a:picLocks noChangeAspect="1"/>
          </p:cNvPicPr>
          <p:nvPr/>
        </p:nvPicPr>
        <p:blipFill>
          <a:blip r:embed="rId5"/>
          <a:stretch>
            <a:fillRect/>
          </a:stretch>
        </p:blipFill>
        <p:spPr>
          <a:xfrm>
            <a:off x="8714835" y="3036573"/>
            <a:ext cx="3092521" cy="2848648"/>
          </a:xfrm>
          <a:prstGeom prst="rect">
            <a:avLst/>
          </a:prstGeom>
        </p:spPr>
      </p:pic>
    </p:spTree>
    <p:extLst>
      <p:ext uri="{BB962C8B-B14F-4D97-AF65-F5344CB8AC3E}">
        <p14:creationId xmlns:p14="http://schemas.microsoft.com/office/powerpoint/2010/main" val="177631105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a:bodyPr>
          <a:lstStyle/>
          <a:p>
            <a:r>
              <a:rPr lang="da-DK" sz="6000" dirty="0"/>
              <a:t>5. Balance i det offentlige budget</a:t>
            </a:r>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p:txBody>
          <a:bodyPr>
            <a:normAutofit/>
          </a:bodyPr>
          <a:lstStyle/>
          <a:p>
            <a:pPr marL="0" indent="0">
              <a:buNone/>
            </a:pPr>
            <a:r>
              <a:rPr lang="da-DK" dirty="0"/>
              <a:t>Staten, kommuner og regioner har </a:t>
            </a:r>
            <a:r>
              <a:rPr lang="da-DK" dirty="0" err="1"/>
              <a:t>ogsa</a:t>
            </a:r>
            <a:r>
              <a:rPr lang="da-DK" dirty="0"/>
              <a:t>̊ budgetter – ligesom husholdninger og virksomheder. Samlet set kalder vi dette for </a:t>
            </a:r>
            <a:r>
              <a:rPr lang="da-DK" b="1" dirty="0"/>
              <a:t>det offentlige budget. </a:t>
            </a:r>
            <a:r>
              <a:rPr lang="da-DK" dirty="0"/>
              <a:t>Den offentlige sektor </a:t>
            </a:r>
          </a:p>
          <a:p>
            <a:r>
              <a:rPr lang="da-DK" dirty="0"/>
              <a:t>modtager de fleste af sine indtægter fra skatter og afgifter, og </a:t>
            </a:r>
          </a:p>
          <a:p>
            <a:r>
              <a:rPr lang="da-DK" dirty="0"/>
              <a:t>har en lang række udgifter til løn, forbrug, overførselsindkomster, ser- viceydelser, renter og investeringer. </a:t>
            </a:r>
          </a:p>
          <a:p>
            <a:pPr marL="0" indent="0">
              <a:buNone/>
            </a:pPr>
            <a:r>
              <a:rPr lang="da-DK" dirty="0"/>
              <a:t>Hvis der er sorte tal på bundlinjen, betyder det, at </a:t>
            </a:r>
            <a:r>
              <a:rPr lang="da-DK" dirty="0" err="1"/>
              <a:t>når</a:t>
            </a:r>
            <a:r>
              <a:rPr lang="da-DK" dirty="0"/>
              <a:t> udgifterne er trukket fra indtægterne, </a:t>
            </a:r>
            <a:r>
              <a:rPr lang="da-DK" dirty="0" err="1"/>
              <a:t>sa</a:t>
            </a:r>
            <a:r>
              <a:rPr lang="da-DK" dirty="0"/>
              <a:t>̊ vil der være et overskud. </a:t>
            </a:r>
          </a:p>
          <a:p>
            <a:endParaRPr lang="da-DK" dirty="0"/>
          </a:p>
          <a:p>
            <a:endParaRPr lang="da-DK"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31360778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a:xfrm>
            <a:off x="863600" y="365126"/>
            <a:ext cx="7851235" cy="5172074"/>
          </a:xfrm>
        </p:spPr>
        <p:txBody>
          <a:bodyPr>
            <a:noAutofit/>
          </a:bodyPr>
          <a:lstStyle/>
          <a:p>
            <a:r>
              <a:rPr lang="da-DK" sz="3000" b="1" dirty="0"/>
              <a:t>Undersøg det økonomiske mål: </a:t>
            </a:r>
            <a:br>
              <a:rPr lang="da-DK" sz="3000" b="1" dirty="0"/>
            </a:br>
            <a:r>
              <a:rPr lang="da-DK" sz="3000" b="1" dirty="0"/>
              <a:t>5. Balance i det offentlige budget</a:t>
            </a:r>
            <a:br>
              <a:rPr lang="da-DK" sz="3000" b="1" dirty="0"/>
            </a:br>
            <a:r>
              <a:rPr lang="da-DK" sz="3000" b="1" dirty="0"/>
              <a:t>(Gruppeopgave – brug hjælpeark 10)</a:t>
            </a:r>
            <a:br>
              <a:rPr lang="da-DK" sz="3000" b="1" dirty="0"/>
            </a:br>
            <a:br>
              <a:rPr lang="da-DK" sz="3000" b="1" dirty="0"/>
            </a:br>
            <a:r>
              <a:rPr lang="da-DK" sz="3000" dirty="0"/>
              <a:t>1) Forklar, hvordan det økonomiske mål påvirker samfundsøkonomien – brug kredsløbet</a:t>
            </a:r>
            <a:br>
              <a:rPr lang="da-DK" sz="3000" dirty="0"/>
            </a:br>
            <a:r>
              <a:rPr lang="da-DK" sz="3000" dirty="0"/>
              <a:t>2) Overvej, hvordan det økonomiske mål påvirker den danske velfærdsmodel.</a:t>
            </a:r>
            <a:br>
              <a:rPr lang="da-DK" sz="3000" dirty="0"/>
            </a:br>
            <a:r>
              <a:rPr lang="da-DK" sz="3000" dirty="0"/>
              <a:t>3) Hvad er status pt for det økonomiske mål og hvordan det påvirker dansk økonomi og borgernes velfærd? Brug Danmarks Statistik: </a:t>
            </a:r>
            <a:r>
              <a:rPr lang="da-DK" sz="3000" dirty="0">
                <a:hlinkClick r:id="rId2"/>
              </a:rPr>
              <a:t>https://www.dst.dk/da/Statistik/temaer/overblik-dansk-oekonomi</a:t>
            </a:r>
            <a:r>
              <a:rPr lang="da-DK" sz="3000" dirty="0"/>
              <a:t>)</a:t>
            </a:r>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3"/>
          <a:stretch>
            <a:fillRect/>
          </a:stretch>
        </p:blipFill>
        <p:spPr>
          <a:xfrm>
            <a:off x="0" y="5854168"/>
            <a:ext cx="12192000" cy="1009466"/>
          </a:xfrm>
          <a:prstGeom prst="rect">
            <a:avLst/>
          </a:prstGeom>
        </p:spPr>
      </p:pic>
      <p:pic>
        <p:nvPicPr>
          <p:cNvPr id="5" name="Billede 4">
            <a:extLst>
              <a:ext uri="{FF2B5EF4-FFF2-40B4-BE49-F238E27FC236}">
                <a16:creationId xmlns:a16="http://schemas.microsoft.com/office/drawing/2014/main" id="{5E561982-9C0F-0E44-8674-B88A881F0B78}"/>
              </a:ext>
            </a:extLst>
          </p:cNvPr>
          <p:cNvPicPr>
            <a:picLocks noChangeAspect="1"/>
          </p:cNvPicPr>
          <p:nvPr/>
        </p:nvPicPr>
        <p:blipFill rotWithShape="1">
          <a:blip r:embed="rId4"/>
          <a:srcRect l="16224" t="22021"/>
          <a:stretch/>
        </p:blipFill>
        <p:spPr>
          <a:xfrm>
            <a:off x="9173278" y="365127"/>
            <a:ext cx="2634078" cy="2301874"/>
          </a:xfrm>
          <a:prstGeom prst="rect">
            <a:avLst/>
          </a:prstGeom>
        </p:spPr>
      </p:pic>
      <p:pic>
        <p:nvPicPr>
          <p:cNvPr id="6" name="Billede 5">
            <a:extLst>
              <a:ext uri="{FF2B5EF4-FFF2-40B4-BE49-F238E27FC236}">
                <a16:creationId xmlns:a16="http://schemas.microsoft.com/office/drawing/2014/main" id="{450640B8-247B-2342-AE63-F9751611DC52}"/>
              </a:ext>
            </a:extLst>
          </p:cNvPr>
          <p:cNvPicPr>
            <a:picLocks noChangeAspect="1"/>
          </p:cNvPicPr>
          <p:nvPr/>
        </p:nvPicPr>
        <p:blipFill>
          <a:blip r:embed="rId5"/>
          <a:stretch>
            <a:fillRect/>
          </a:stretch>
        </p:blipFill>
        <p:spPr>
          <a:xfrm>
            <a:off x="8714835" y="3036573"/>
            <a:ext cx="3092521" cy="2848648"/>
          </a:xfrm>
          <a:prstGeom prst="rect">
            <a:avLst/>
          </a:prstGeom>
        </p:spPr>
      </p:pic>
    </p:spTree>
    <p:extLst>
      <p:ext uri="{BB962C8B-B14F-4D97-AF65-F5344CB8AC3E}">
        <p14:creationId xmlns:p14="http://schemas.microsoft.com/office/powerpoint/2010/main" val="320319452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fontScale="90000"/>
          </a:bodyPr>
          <a:lstStyle/>
          <a:p>
            <a:r>
              <a:rPr lang="da-DK" sz="6000" dirty="0"/>
              <a:t>6. Bæredygtig udvikling og grøn vækst</a:t>
            </a:r>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p:txBody>
          <a:bodyPr/>
          <a:lstStyle/>
          <a:p>
            <a:pPr marL="0" indent="0">
              <a:buNone/>
            </a:pPr>
            <a:r>
              <a:rPr lang="da-DK" dirty="0"/>
              <a:t>Natur og økonomi </a:t>
            </a:r>
            <a:r>
              <a:rPr lang="da-DK" dirty="0" err="1"/>
              <a:t>påvirker</a:t>
            </a:r>
            <a:r>
              <a:rPr lang="da-DK" dirty="0"/>
              <a:t> hinanden. </a:t>
            </a:r>
          </a:p>
          <a:p>
            <a:r>
              <a:rPr lang="da-DK" dirty="0"/>
              <a:t>Naturen leverer </a:t>
            </a:r>
            <a:r>
              <a:rPr lang="da-DK" dirty="0" err="1"/>
              <a:t>råvarer</a:t>
            </a:r>
            <a:r>
              <a:rPr lang="da-DK" dirty="0"/>
              <a:t> og ressourcer til produktionen. </a:t>
            </a:r>
          </a:p>
          <a:p>
            <a:r>
              <a:rPr lang="da-DK" dirty="0"/>
              <a:t>Virksomhederne forarbejder disse, og sammen med forbrugerne sender de affald og forurening tilbage til naturen. </a:t>
            </a:r>
          </a:p>
          <a:p>
            <a:r>
              <a:rPr lang="da-DK" dirty="0"/>
              <a:t>Naturen indeholder begrænsede naturressourcer, og derfor kan vores udnyttelse af naturen begrænse kommende generationers muligheder for økonomisk velstand. </a:t>
            </a:r>
            <a:endParaRPr lang="da-DK" sz="4000" dirty="0"/>
          </a:p>
          <a:p>
            <a:pPr marL="0" indent="0">
              <a:buNone/>
            </a:pPr>
            <a:endParaRPr lang="da-DK" sz="4000" i="1"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389784845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fontScale="90000"/>
          </a:bodyPr>
          <a:lstStyle/>
          <a:p>
            <a:br>
              <a:rPr lang="da-DK" sz="6000" dirty="0"/>
            </a:br>
            <a:r>
              <a:rPr lang="da-DK" sz="6000" dirty="0"/>
              <a:t>I Brundtland-rapporten defineres bæredygtig udvikling som den </a:t>
            </a:r>
            <a:r>
              <a:rPr lang="da-DK" sz="6000" dirty="0" err="1"/>
              <a:t>målsætning</a:t>
            </a:r>
            <a:r>
              <a:rPr lang="da-DK" sz="6000" dirty="0"/>
              <a:t>, at:</a:t>
            </a:r>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p:txBody>
          <a:bodyPr/>
          <a:lstStyle/>
          <a:p>
            <a:pPr marL="0" indent="0">
              <a:buNone/>
            </a:pPr>
            <a:endParaRPr lang="da-DK" dirty="0"/>
          </a:p>
          <a:p>
            <a:pPr marL="0" indent="0">
              <a:buNone/>
            </a:pPr>
            <a:endParaRPr lang="da-DK" sz="4000" i="1" dirty="0"/>
          </a:p>
          <a:p>
            <a:pPr marL="0" indent="0">
              <a:buNone/>
            </a:pPr>
            <a:r>
              <a:rPr lang="da-DK" sz="4000" i="1" dirty="0"/>
              <a:t>den økonomiske vækst skal </a:t>
            </a:r>
            <a:r>
              <a:rPr lang="da-DK" sz="4000" i="1" dirty="0" err="1"/>
              <a:t>forega</a:t>
            </a:r>
            <a:r>
              <a:rPr lang="da-DK" sz="4000" i="1" dirty="0"/>
              <a:t>̊, </a:t>
            </a:r>
            <a:r>
              <a:rPr lang="da-DK" sz="4000" i="1" dirty="0" err="1"/>
              <a:t>sa</a:t>
            </a:r>
            <a:r>
              <a:rPr lang="da-DK" sz="4000" i="1" dirty="0"/>
              <a:t>̊ den giver fremtidige generationer mulighed for at </a:t>
            </a:r>
            <a:r>
              <a:rPr lang="da-DK" sz="4000" i="1" dirty="0" err="1"/>
              <a:t>opna</a:t>
            </a:r>
            <a:r>
              <a:rPr lang="da-DK" sz="4000" i="1" dirty="0"/>
              <a:t>̊ et velstandsniveau og et livsgrundlag af mindst samme størrelse som de nuværende generationers</a:t>
            </a:r>
            <a:r>
              <a:rPr lang="da-DK" sz="4000" dirty="0"/>
              <a:t>. </a:t>
            </a:r>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spTree>
    <p:extLst>
      <p:ext uri="{BB962C8B-B14F-4D97-AF65-F5344CB8AC3E}">
        <p14:creationId xmlns:p14="http://schemas.microsoft.com/office/powerpoint/2010/main" val="295857479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01054-DFC2-8440-92CF-A0948542095B}"/>
              </a:ext>
            </a:extLst>
          </p:cNvPr>
          <p:cNvSpPr>
            <a:spLocks noGrp="1"/>
          </p:cNvSpPr>
          <p:nvPr>
            <p:ph type="title"/>
          </p:nvPr>
        </p:nvSpPr>
        <p:spPr/>
        <p:txBody>
          <a:bodyPr>
            <a:normAutofit/>
          </a:bodyPr>
          <a:lstStyle/>
          <a:p>
            <a:endParaRPr lang="da-DK" sz="6000" dirty="0"/>
          </a:p>
        </p:txBody>
      </p:sp>
      <p:sp>
        <p:nvSpPr>
          <p:cNvPr id="3" name="Pladsholder til indhold 2">
            <a:extLst>
              <a:ext uri="{FF2B5EF4-FFF2-40B4-BE49-F238E27FC236}">
                <a16:creationId xmlns:a16="http://schemas.microsoft.com/office/drawing/2014/main" id="{2063B7D9-4385-AC44-8C79-846DC6B25B77}"/>
              </a:ext>
            </a:extLst>
          </p:cNvPr>
          <p:cNvSpPr>
            <a:spLocks noGrp="1"/>
          </p:cNvSpPr>
          <p:nvPr>
            <p:ph idx="1"/>
          </p:nvPr>
        </p:nvSpPr>
        <p:spPr/>
        <p:txBody>
          <a:bodyPr/>
          <a:lstStyle/>
          <a:p>
            <a:pPr marL="0" indent="0">
              <a:buNone/>
            </a:pPr>
            <a:endParaRPr lang="da-DK" sz="4000" i="1" dirty="0"/>
          </a:p>
        </p:txBody>
      </p:sp>
      <p:pic>
        <p:nvPicPr>
          <p:cNvPr id="4" name="Billede 3">
            <a:extLst>
              <a:ext uri="{FF2B5EF4-FFF2-40B4-BE49-F238E27FC236}">
                <a16:creationId xmlns:a16="http://schemas.microsoft.com/office/drawing/2014/main" id="{4E1172D2-9682-DB48-9A73-00C8D75A292E}"/>
              </a:ext>
            </a:extLst>
          </p:cNvPr>
          <p:cNvPicPr>
            <a:picLocks noChangeAspect="1"/>
          </p:cNvPicPr>
          <p:nvPr/>
        </p:nvPicPr>
        <p:blipFill>
          <a:blip r:embed="rId2"/>
          <a:stretch>
            <a:fillRect/>
          </a:stretch>
        </p:blipFill>
        <p:spPr>
          <a:xfrm>
            <a:off x="0" y="5854168"/>
            <a:ext cx="12192000" cy="1009466"/>
          </a:xfrm>
          <a:prstGeom prst="rect">
            <a:avLst/>
          </a:prstGeom>
        </p:spPr>
      </p:pic>
      <p:pic>
        <p:nvPicPr>
          <p:cNvPr id="5" name="Billede 4">
            <a:extLst>
              <a:ext uri="{FF2B5EF4-FFF2-40B4-BE49-F238E27FC236}">
                <a16:creationId xmlns:a16="http://schemas.microsoft.com/office/drawing/2014/main" id="{72388463-FC53-A742-90AF-F41B277504DF}"/>
              </a:ext>
            </a:extLst>
          </p:cNvPr>
          <p:cNvPicPr>
            <a:picLocks noChangeAspect="1"/>
          </p:cNvPicPr>
          <p:nvPr/>
        </p:nvPicPr>
        <p:blipFill>
          <a:blip r:embed="rId3"/>
          <a:stretch>
            <a:fillRect/>
          </a:stretch>
        </p:blipFill>
        <p:spPr>
          <a:xfrm>
            <a:off x="2526632" y="601662"/>
            <a:ext cx="6173537" cy="4873845"/>
          </a:xfrm>
          <a:prstGeom prst="rect">
            <a:avLst/>
          </a:prstGeom>
        </p:spPr>
      </p:pic>
    </p:spTree>
    <p:extLst>
      <p:ext uri="{BB962C8B-B14F-4D97-AF65-F5344CB8AC3E}">
        <p14:creationId xmlns:p14="http://schemas.microsoft.com/office/powerpoint/2010/main" val="679502851"/>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13548</TotalTime>
  <Words>7129</Words>
  <Application>Microsoft Macintosh PowerPoint</Application>
  <PresentationFormat>Widescreen</PresentationFormat>
  <Paragraphs>667</Paragraphs>
  <Slides>172</Slides>
  <Notes>0</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172</vt:i4>
      </vt:variant>
    </vt:vector>
  </HeadingPairs>
  <TitlesOfParts>
    <vt:vector size="177" baseType="lpstr">
      <vt:lpstr>Arial</vt:lpstr>
      <vt:lpstr>Calibri</vt:lpstr>
      <vt:lpstr>Calibri Light</vt:lpstr>
      <vt:lpstr>Times New Roman</vt:lpstr>
      <vt:lpstr>Office-tema</vt:lpstr>
      <vt:lpstr>Velfærdsstat eller konkurrencestat? </vt:lpstr>
      <vt:lpstr>Velfærdsstat eller konkurrencestat? </vt:lpstr>
      <vt:lpstr>Din privatøkonomi (individuel opgave)  Lav et regnskab for sidste måned, hvor du skriver alle dine udgifter og indtægter ned – anvend fx en oversigt fra netbank og hjælpeark 1 eller Excelark 1.</vt:lpstr>
      <vt:lpstr>PowerPoint-præsentation</vt:lpstr>
      <vt:lpstr>Temaer:  Privatøkonomi, behov og forbrug </vt:lpstr>
      <vt:lpstr>Menneskets behov</vt:lpstr>
      <vt:lpstr>Analysér dine udgifter ud fra Mashlows behovspyramide (individuel opgave) Hvilke type behov bruger du penge på? – anvend hjælpeark 2 eller Excelark 2.</vt:lpstr>
      <vt:lpstr>Fælles opsamling på klassen</vt:lpstr>
      <vt:lpstr>Temaer:  Forbrugsmønstre, ulighed og ideologier  </vt:lpstr>
      <vt:lpstr>Analysér sammenhængen mellem danskernes indkomst og livskvalitet i Tabel 8.1</vt:lpstr>
      <vt:lpstr>Analysér danskernes forbrug i Tabel 8.2 (gruppeopgave med opsamling på klassen)  Hvilke forskellige forbrugsmønstre er der ifølge tabellen?   Er der forskelle på, hvordan danskerne forbruger og får opfyldt deres mangel- og vækstbehov?</vt:lpstr>
      <vt:lpstr> Analyse (gruppeopgave med fælles opsamling):  Hvad vil forskellige ideologier mene om forskelle i indkomst, livskvalitet og forbrug? Brug hjælpeark 5</vt:lpstr>
      <vt:lpstr> Se debatfilm til kapitel 8:  https://vimeo.com/588324832/0c98bdab3a </vt:lpstr>
      <vt:lpstr> Diskussion og opsamling på klassen: 1) Hvilke forskelle er der i forbrug i Danmark?   2) Hvorfor er der økonomiske forskelle i Danmark?   3) Hvordan vil ideologierne forholde sig til økonomiske forskelle?   4) Hvilke forskellige holdninger er der til at danskerne forbruger forskelligt og har forskellig økonomisk adfærd? </vt:lpstr>
      <vt:lpstr>Velfærdsstat eller konkurrencestat? </vt:lpstr>
      <vt:lpstr>Temaer: Marked, pris, udbud og efterspørgsel  </vt:lpstr>
      <vt:lpstr>Se instruktionsvideoen om marked, udbud og efterspørgsel</vt:lpstr>
      <vt:lpstr>Marked – udbud og efterspørgsel</vt:lpstr>
      <vt:lpstr>Markedsmekanismen og prisdannelse</vt:lpstr>
      <vt:lpstr>AUKTION </vt:lpstr>
      <vt:lpstr>Hvad sker der hvis …    … svarene er på næste slide. </vt:lpstr>
      <vt:lpstr>    </vt:lpstr>
      <vt:lpstr>Analysér jeres efterspørgsel på marked (paropgave) Find 3 konkrete indkøb, du har gjort.  1) Forklar i til din sidemakker, hvorfor du gjorde de 3 indkøb.   2) Synes du prisen var fair? Brug begreberne udbud, efterspørgsel, prisdannelse og markedsmekanisme.   3) Overvej desuden, hvad der vil ske, hvis prisen stiger eller falder 25% </vt:lpstr>
      <vt:lpstr>Fælles opsamling på klassen</vt:lpstr>
      <vt:lpstr>Temaer: Samfundsøkonomi og det økonomiske kredsløb </vt:lpstr>
      <vt:lpstr>Samfundsøkonomi handler om</vt:lpstr>
      <vt:lpstr>Se instruktionsvideoen om det økonomiske kredsløb</vt:lpstr>
      <vt:lpstr>De økonomiske sektorer i samfundsøkonomi</vt:lpstr>
      <vt:lpstr>Husholdningernes og virksomhedernes rolle i samfundsøkonomien </vt:lpstr>
      <vt:lpstr>Den offentlige sektors rolle i samfundsøkonomien</vt:lpstr>
      <vt:lpstr>PowerPoint-præsentation</vt:lpstr>
      <vt:lpstr>   Skab ”husholdninger” (gruppeopgave) Gå sammen i grupper på ca. fire elever. Læg jeres indtægter og udgifter sammen. Nu har gruppen et fælles regnskab og kan betragtes som en ”husholdning” i samfundsøkonomien – anvend hjælpeark 4 eller Excelark 4.  </vt:lpstr>
      <vt:lpstr>Hvordan bidrager jeres ”husholdninger” til samfundsøkonomien (gruppeopgave)  Forklar, hvordan jeres husholdning bidrager til samfundsøkonomien.</vt:lpstr>
      <vt:lpstr>Overvej de 6 forskellige scenarier på de næste slides (gruppeopgave)</vt:lpstr>
      <vt:lpstr>1. scenarie (gruppeopgave):  En af jer mister alle indtægter.  - Hvordan påvirker det jeres husholdning? - Hvad gør I som husholdning? - Hvordan påvirker det samfundsøkonomien?  Fælles opsamling på klassen</vt:lpstr>
      <vt:lpstr>2. scenarie (gruppeopgave):  En af jer får et nyt job og samlet stiger jeres husholdningens indtægter med 50%.  - Hvordan påvirker det jeres husholdning? - Hvad gør I som husholdning? - Hvordan påvirker det samfundsøkonomien?  Fælles opsamling på klassen</vt:lpstr>
      <vt:lpstr>Indkomstskat. Hvordan fungerer det?</vt:lpstr>
      <vt:lpstr>PowerPoint-præsentation</vt:lpstr>
      <vt:lpstr>3. scenarie (gruppeopgave):  Bundskatten bliver helt afskaffet.  - Hvordan påvirker det jeres husholdning? - Hvad gør I som husholdning? - Hvordan påvirker det samfundsøkonomien?  Fælles opsamling på klassen</vt:lpstr>
      <vt:lpstr>4. scenarie (gruppeopgave):  Kommuneskatten stiger til 35%.  - Hvordan påvirker det jeres husholdning? - Hvad gør I som husholdning? - Hvordan påvirker det samfundsøkonomien?  Fælles opsamling på klassen</vt:lpstr>
      <vt:lpstr>Progressiv beskatning og flad skat</vt:lpstr>
      <vt:lpstr>5. scenarie (gruppeopgave):  En af jer får lønforhøjelse og tjener nu 700.000 om året.  - Hvordan påvirker det jeres husholdning? - Hvad gør I som husholdning? - Hvordan påvirker det samfundsøkonomien?  Fælles opsamling på klassen</vt:lpstr>
      <vt:lpstr>6. scenarie (gruppeopgave):  Der bliver indført en flad skat på 40%.  - Hvordan påvirker det jeres husholdning? - Hvad gør I som husholdning? - Hvordan påvirker det samfundsøkonomien?  Fælles opsamling på klassen</vt:lpstr>
      <vt:lpstr>Se videoen og diskutér Lisbeth Zornig Andersens holdningen til sort arbejde</vt:lpstr>
      <vt:lpstr>Velfærdsstat eller konkurrencestat? </vt:lpstr>
      <vt:lpstr>Temaer: Skat, ideologier og partier</vt:lpstr>
      <vt:lpstr>PowerPoint-præsentation</vt:lpstr>
      <vt:lpstr>Progressiv beskatning og flad skat</vt:lpstr>
      <vt:lpstr> Analyse (gruppeopgave): Hvad er ideologiernes overordnede holdninger til progressiv og flad skat? Brug hjælpeark 5</vt:lpstr>
      <vt:lpstr>Partianalyse (gruppeopgave med oplæg):  Hvad er partiernes holdninger til skattepolitik?  1) Grupperne får forskellige partier 2) Grupperne undersøger partiernes skattepolitik fx via partiernes hjemmesider.  3) Grupperne holder oplæg om partierne  Brug hjælpeark 6</vt:lpstr>
      <vt:lpstr>Fælles opsamling på klassen</vt:lpstr>
      <vt:lpstr>Temaer: Velfærdtrekanten: stat, marked og civilsamfund </vt:lpstr>
      <vt:lpstr>Velstand og velfærd</vt:lpstr>
      <vt:lpstr>Velfærdstrekanten viser, hvor danskerne får deres velstand og velfærd fra:</vt:lpstr>
      <vt:lpstr>Undersøg: Dig og velfærdstrekanten (individuel opgave) Find dit regnskab for sidste måned frem og analysér, hvor dine indtægter kommer fra – anvend hjælpeark 3 eller Excelark 3.</vt:lpstr>
      <vt:lpstr>Undersøg: Din velstand og velfærd (individuel opgave) Lav en brainstorm over den velstand og velfærd du har modtaget den sidste måned. Hvor har du fået velstand og velfærd fra? Anvend hjælpeark 7</vt:lpstr>
      <vt:lpstr>Undersøg: Gå sammen i ”husstandene” fra sidste modul.  Analysér jeres fælles velstand og velfærd ud fra velfærdstrekanten. Anvend hjælpeark 7 </vt:lpstr>
      <vt:lpstr>Præsentationer og fælles opsamling på klassen</vt:lpstr>
      <vt:lpstr>  Analyse (gruppeopgave): Hvad er ideologiernes overordnede holdninger til statens rolle, markeds rolle og civilsamfundets rolle i samfundet og indflydelse på, hvordan borgerne får deres velfærd? Brug hjælpeark 5</vt:lpstr>
      <vt:lpstr>Diskussion velfærdsstaten og social mobilitet (grupper og fælles på klassen)  1) Se videoen:  https://vimeo.com/588324952/c08a662aa5  2) Diskutér statens, markedets og civilsamfundets styrker og svagheder, muligheder og begrænsninger i forbindelse med social mobilitet – Brug hjælpeark 9 (gruppeopgave)  3) Opsummér diskussionen på klassen  </vt:lpstr>
      <vt:lpstr>Velfærdsstat eller konkurrencestat? </vt:lpstr>
      <vt:lpstr>Temaer: Velfærdsmodeller og ideologier</vt:lpstr>
      <vt:lpstr>PowerPoint-præsentation</vt:lpstr>
      <vt:lpstr>PowerPoint-præsentation</vt:lpstr>
      <vt:lpstr>PowerPoint-præsentation</vt:lpstr>
      <vt:lpstr>Undersøg: Gå sammen i ”husstandene” fra sidste modul (gruppeopgave).   Forklar grundigt, hvad det betyder, at velfærdsmodellen er universel </vt:lpstr>
      <vt:lpstr>Diskutér i ”husstandene”: Hvad sker der i jeres husholdning, hvis velstand og velfærd flyttes fra marked og civilsamfundet til staten?</vt:lpstr>
      <vt:lpstr>   Hvad er argumentet? (gruppeopgave i ”husstandene”): Hvordan vil de forskellige ideologier argumentere for og imod den universelle velfærdsmodel? Brug hjælpeark 5</vt:lpstr>
      <vt:lpstr>Fælles opsamling </vt:lpstr>
      <vt:lpstr>Undersøg: Gå sammen i ”husstandene” fra sidste modul (gruppeopgave).   Forklar grundigt, hvad det betyder, at velfærdsmodellen er residual </vt:lpstr>
      <vt:lpstr>Diskutér i ”husstandene”: Hvad sker der i jeres husholdning, hvis velstand og velfærd flyttes fra staten og civilsamfundet til marked?</vt:lpstr>
      <vt:lpstr>   Hvad er argumentet? (gruppeopgave i ”husstandene”): Hvordan vil de forskellige ideologier argumentere for og imod den residuale velfærdsmodel? Brug hjælpeark 5</vt:lpstr>
      <vt:lpstr>Fælles opsamling </vt:lpstr>
      <vt:lpstr>Undersøg: Gå sammen i ”husstandene” fra sidste modul (gruppeopgave).   Forklar grundigt, hvad det betyder, at velfærdsmodellen er korporativ (den bliver også kaldet selektiv) </vt:lpstr>
      <vt:lpstr>Diskutér i ”husstandene”: Hvad sker der i jeres husholdning, hvis velstand og velfærd flyttes fra staten og marked til civilsamfundet?</vt:lpstr>
      <vt:lpstr>   Hvad er argumentet? (gruppeopgave i ”husstandene”): Hvordan vil de forskellige ideologier argumentere for og imod den korporative velfærdsmodel? Brug hjælpeark 5</vt:lpstr>
      <vt:lpstr>Fælles opsamling </vt:lpstr>
      <vt:lpstr>Temaer: Konkrete velfærdsudfordringer, velfærdsmodeller og partier</vt:lpstr>
      <vt:lpstr>Se KL’s video: ”Flere ældre og børn”</vt:lpstr>
      <vt:lpstr>Undersøg forskellige løsninger (gruppeopgave med fælles opsamling)  Hvordan vil forskellige velfærdsmodeller håndtere udfordringen med flere ældre og børn?  Brug hjælpeark 9 </vt:lpstr>
      <vt:lpstr>Partianalyse (gruppeopgave med oplæg):   1) Grupperne får forskellige partier 2) Grupperne undersøger partiernes holdninger til velfærd og velfærdsmodeller og mulige holdninger til, at der kommer flere ældre og børn fx via partiernes hjemmesider.  3) Grupperne holder oplæg om partierne 4) Diskutér på klassen  Brug hjælpeark 6</vt:lpstr>
      <vt:lpstr>Velfærdsstat eller konkurrencestat? </vt:lpstr>
      <vt:lpstr>Temaer: Økonomiske mål og dansk økonomi lige nu</vt:lpstr>
      <vt:lpstr>Præsentér kort Danmarks Statistik: Danmarks økonomi lige nu</vt:lpstr>
      <vt:lpstr>Overblik over økonomiske mål  – Hvad er god økonomi?</vt:lpstr>
      <vt:lpstr>1. Økonomisk vækst og BNP</vt:lpstr>
      <vt:lpstr>Undersøg det økonomiske mål:  1. Økonomisk vækst og BNP  (Gruppeopgave – brug hjælpeark 10)  1) Forklar, hvordan det økonomiske mål påvirker samfundsøkonomien – brug kredsløbet  2) Overvej, hvordan det økonomiske mål påvirker den danske velfærdsmodel.  3) Hvad er status pt for det økonomiske mål og hvordan det påvirker dansk økonomi og borgernes velfærd? Brug Danmarks Statistik: https://www.dst.dk/da/Statistik/temaer/overblik-dansk-oekonomi)</vt:lpstr>
      <vt:lpstr>2. Lav arbejdsløshed/høj beskæftigelse</vt:lpstr>
      <vt:lpstr>PowerPoint-præsentation</vt:lpstr>
      <vt:lpstr>Undersøg det økonomiske mål:  2. Lav arbejdsløshed/høj beskæftigelse (Gruppeopgave – brug hjælpeark 10)  1) Forklar, hvordan det økonomiske mål påvirker samfundsøkonomien – brug kredsløbet 2) Overvej, hvordan det økonomiske mål påvirker den danske velfærdsmodel. 3) Hvad er status pt for det økonomiske mål og hvordan det påvirker dansk økonomi og borgernes velfærd? Brug Danmarks Statistik: https://www.dst.dk/da/Statistik/temaer/overblik-dansk-oekonomi)</vt:lpstr>
      <vt:lpstr>3. Lav inflation</vt:lpstr>
      <vt:lpstr>Undersøg det økonomiske mål:  3. Lav inflation (Gruppeopgave – brug hjælpeark 10)  1) Forklar, hvordan det økonomiske mål påvirker samfundsøkonomien – brug kredsløbet 2) Overvej, hvordan det økonomiske mål påvirker den danske velfærdsmodel. 3) Hvad er status pt for det økonomiske mål og hvordan det påvirker dansk økonomi og borgernes velfærd? Brug Danmarks Statistik: https://www.dst.dk/da/Statistik/temaer/overblik-dansk-oekonomi)</vt:lpstr>
      <vt:lpstr>4. Ligevægt på betalingsbalancen</vt:lpstr>
      <vt:lpstr>Undersøg det økonomiske mål:  4. Ligevægt på betalingsbalancen (Gruppeopgave – brug hjælpeark 10)  1) Forklar, hvordan det økonomiske mål påvirker samfundsøkonomien – brug kredsløbet 2) Overvej, hvordan det økonomiske mål påvirker den danske velfærdsmodel. 3) Hvad er status pt for det økonomiske mål og hvordan det påvirker dansk økonomi og borgernes velfærd? Brug Danmarks Statistik: https://www.dst.dk/da/Statistik/temaer/overblik-dansk-oekonomi)</vt:lpstr>
      <vt:lpstr>5. Balance i det offentlige budget</vt:lpstr>
      <vt:lpstr>Undersøg det økonomiske mål:  5. Balance i det offentlige budget (Gruppeopgave – brug hjælpeark 10)  1) Forklar, hvordan det økonomiske mål påvirker samfundsøkonomien – brug kredsløbet 2) Overvej, hvordan det økonomiske mål påvirker den danske velfærdsmodel. 3) Hvad er status pt for det økonomiske mål og hvordan det påvirker dansk økonomi og borgernes velfærd? Brug Danmarks Statistik: https://www.dst.dk/da/Statistik/temaer/overblik-dansk-oekonomi)</vt:lpstr>
      <vt:lpstr>6. Bæredygtig udvikling og grøn vækst</vt:lpstr>
      <vt:lpstr> I Brundtland-rapporten defineres bæredygtig udvikling som den målsætning, at:</vt:lpstr>
      <vt:lpstr>PowerPoint-præsentation</vt:lpstr>
      <vt:lpstr>Undersøg det økonomiske mål:  6. Bæredygtig udvikling og grøn vækst (Gruppeopgave – brug hjælpeark 10)  1) Forklar, hvordan det økonomiske mål påvirker samfundsøkonomien – brug kredsløbet 2) Overvej, hvordan det økonomiske mål påvirker den danske velfærdsmodel. 3) Hvad er status pt for det økonomiske mål og hvordan det påvirker dansk økonomi og borgernes velfærd? Brug Danmarks Statistik: https://www.dst.dk/da/Statistik/temaer/overblik-dansk-oekonomi)</vt:lpstr>
      <vt:lpstr>Temaer: Økonomiske mål og partier</vt:lpstr>
      <vt:lpstr> Partianalyse (gruppeopgave med oplæg) Brug hjælpeark 6  1) Grupperne får forskellige partier 2) Grupperne ser partifilm: https://luksamfundetop.dk/kapitel-1/partifilm-1-1-1-1-1-1-1 og undersøger partiernes holdninger til de økonomiske mål. Er nogle mål vigtigere end andre?  3) Grupperne holder oplæg om partierne og deres holdninger til dansk økonomi</vt:lpstr>
      <vt:lpstr>Diskussion og opsamling. (Klasse)  Hvordan påvirker økonomiske mål dansk økonomi?  Hvordan påvirker økonomiske mål borgernes velstand og velfærd?  Hænger partier og ideologier sammen med bestemte økonomiske mål og prioriteringer?  Er der konflikter mellem forskellige økonomiske mål?  </vt:lpstr>
      <vt:lpstr>Velfærdsstat eller konkurrencestat? </vt:lpstr>
      <vt:lpstr>PowerPoint-præsentation</vt:lpstr>
      <vt:lpstr>Konjunktursvingninger</vt:lpstr>
      <vt:lpstr>PowerPoint-præsentation</vt:lpstr>
      <vt:lpstr>Undersøg den aktuelle konjunktur for dansk økonomi (Gruppeopgave med fælles opsamling)  1) Forklar, hvilken konjunktur dansk økonomi er i lige nu? Brug Danmarks Statistik: https://www.dst.dk/da/Statistik/temaer/overblik-dansk-oekonomi)   2) Overvej, hvordan den aktuelle økonomiske konjunktur påvirker samfundsøkonomien og den danske velfærdsmodel.</vt:lpstr>
      <vt:lpstr>Økonomisk politik</vt:lpstr>
      <vt:lpstr>PowerPoint-præsentation</vt:lpstr>
      <vt:lpstr>Undersøg ekspansiv finanspolitik (Gruppeopgave med fælles opsamling) Brug hjælpeark 11  1) Definér kort ekspansiv finanspolitik. 2) Undersøg, hvordan ekspansiv finanspolitik vil påvirke dansk økonomi – brug det økonomiske kredsløb og viden om den aktuelle konjunktur i dansk økonomi. 3) Overvej, hvordan ekspansiv finanspolitik vil påvirke borgernes velfærd? </vt:lpstr>
      <vt:lpstr>PowerPoint-præsentation</vt:lpstr>
      <vt:lpstr>Undersøg kontraktiv finanspolitik (Gruppeopgave med fælles opsamling) Brug hjælpeark 11  1) Definér kort kontraktiv finanspolitik. 2) Undersøg, hvordan kontraktiv finanspolitik vil påvirke dansk økonomi – brug det økonomiske kredsløb og viden om den aktuelle konjunktur i dansk økonomi. 3) Overvej, hvordan kontraktiv finanspolitik vil påvirke borgernes velfærd? </vt:lpstr>
      <vt:lpstr>Pengepolitik</vt:lpstr>
      <vt:lpstr>Undersøg ekspansiv og kontraktiv pengepolitik (Gruppeopgave med fælles opsamling) Brug hjælpeark 11  1) Definér kort ekspansiv og kontraktiv pengepolitik. 2) Undersøg, hvordan ekspansiv og kontraktiv pengepolitik vil påvirke dansk økonomi – brug det økonomiske kredsløb og viden om den aktuelle konjunktur i dansk økonomi. 3) Overvej, hvordan ekspansiv og kontraktiv pengepolitik vil påvirke borgernes velfærd? </vt:lpstr>
      <vt:lpstr>PowerPoint-præsentation</vt:lpstr>
      <vt:lpstr>Undersøg strukturpolitik (Gruppeopgave med fælles opsamling) Brug hjælpeark 11  1) Definér kort stramningsstrategien og opkvalificeringsstrategien. 2) Undersøg, hvordan stramningsstrategien og opkvalificeringsstrategien vil påvirke dansk økonomi – brug det økonomiske kredsløb og viden om den aktuelle konjunktur i dansk økonomi. 3) Overvej, hvordan stramningsstrategien og opkvalificeringsstrategien vil påvirke borgernes velfærd? </vt:lpstr>
      <vt:lpstr>Temaer: Økonomisk politik og partier</vt:lpstr>
      <vt:lpstr> Partianalyse (gruppeopgave med oplæg) Brug hjælpeark 6  1) Grupperne får forskellige partier 2) Grupperne undersøger partiernes holdninger til de økonomisk politik 3) Undersøg, hvordan det vil påvirke dansk økonomi – brug det økonomiske kredsløb og viden om den aktuelle konjunktur i dansk økonomi. 4) Grupperne holder oplæg om partierne og deres holdninger til dansk økonomi</vt:lpstr>
      <vt:lpstr>Fælles diskussion  Hvilken økonomisk politik bør regeringen føre lige nu? Hvordan vil det påvirke dansk økonomi? Hvilke økonomiske mål er vigtigst? </vt:lpstr>
      <vt:lpstr> Økonomiske systemer</vt:lpstr>
      <vt:lpstr>PowerPoint-præsentation</vt:lpstr>
      <vt:lpstr>PowerPoint-præsentation</vt:lpstr>
      <vt:lpstr>PowerPoint-præsentation</vt:lpstr>
      <vt:lpstr>Debat: Økonomiske systemer  Diskuter styrker og svagheder ved de tre økonomiske systemer   Hvor meget skal politikerne blande sig i husholdningerne og virksomhedernes økonomi?</vt:lpstr>
      <vt:lpstr>Velfærdsstat eller konkurrencestat? </vt:lpstr>
      <vt:lpstr>PowerPoint-præsentation</vt:lpstr>
      <vt:lpstr>Temaer: Velfærdsstatens interne udfordringer</vt:lpstr>
      <vt:lpstr>1. Den demografiske udfordring</vt:lpstr>
      <vt:lpstr>Forsørgerbyrden </vt:lpstr>
      <vt:lpstr>PowerPoint-præsentation</vt:lpstr>
      <vt:lpstr>PowerPoint-præsentation</vt:lpstr>
      <vt:lpstr> Tag udfordringen op:  Den demografiske udfordring</vt:lpstr>
      <vt:lpstr>2. Ændrede familiemønstre</vt:lpstr>
      <vt:lpstr> Tag udfordringen op:  Ændrede familiemønstre</vt:lpstr>
      <vt:lpstr>3. Udfordringerne med borgernes forventninger og stigende ulighed </vt:lpstr>
      <vt:lpstr>Stigende ulighed</vt:lpstr>
      <vt:lpstr>Individualisering</vt:lpstr>
      <vt:lpstr> Tag udfordringen op:  Borgernes forventninger og stigende ulighed</vt:lpstr>
      <vt:lpstr>4. Forandringer på det danske arbejdsmarked</vt:lpstr>
      <vt:lpstr>Flexicuritymodellen</vt:lpstr>
      <vt:lpstr>PowerPoint-præsentation</vt:lpstr>
      <vt:lpstr> Tag udfordringen op:  Forandringer på det danske arbejdsmarked</vt:lpstr>
      <vt:lpstr>Velfærdsstat eller konkurrencestat? </vt:lpstr>
      <vt:lpstr>PowerPoint-præsentation</vt:lpstr>
      <vt:lpstr>Temaer: Velfærdsstatens eksterne udfordringer</vt:lpstr>
      <vt:lpstr>Den økonomiske globalisering</vt:lpstr>
      <vt:lpstr>1. Outsourcing</vt:lpstr>
      <vt:lpstr> Tag udfordringen op:  Outsourcing</vt:lpstr>
      <vt:lpstr>2. Social dumping</vt:lpstr>
      <vt:lpstr> Tag udfordringen op:  Social dumping</vt:lpstr>
      <vt:lpstr>3. Immigration kan udfordre den universelle velfærdsstatsmodel </vt:lpstr>
      <vt:lpstr> Tag udfordringen op:  Immigration</vt:lpstr>
      <vt:lpstr>Temaer: Strategier</vt:lpstr>
      <vt:lpstr>Nedskæringsstrategien</vt:lpstr>
      <vt:lpstr>Udvidelsesstrategien</vt:lpstr>
      <vt:lpstr>Omprioriteringsstrategien</vt:lpstr>
      <vt:lpstr> Tag strategierne op Hvordan vil strategierne kunne bidrage til løsning på udfordringerne?  </vt:lpstr>
      <vt:lpstr>Velfærdsstat eller konkurrencestat? </vt:lpstr>
      <vt:lpstr>Temaer: Velfærdsstat, konkurrencestat og partier</vt:lpstr>
      <vt:lpstr>PowerPoint-præsentation</vt:lpstr>
      <vt:lpstr>Konkurrencestaten er, en stat der:</vt:lpstr>
      <vt:lpstr>PowerPoint-præsentation</vt:lpstr>
      <vt:lpstr>PowerPoint-præsentation</vt:lpstr>
      <vt:lpstr>PowerPoint-præsentation</vt:lpstr>
      <vt:lpstr>Partianalyse (gruppeopgave med oplæg):   1) Grupperne får forskellige partier 2) Grupperne undersøger partiernes holdninger til velfærdsstaten og konkurrencestaten ved hjælp af partifilmene og fx via partiernes hjemmesider.  3) Grupperne holder oplæg om partierne 4) Diskutér på klassen  Brug hjælpeark 6</vt:lpstr>
      <vt:lpstr>PowerPoint-præsentation</vt:lpstr>
      <vt:lpstr>Temaer: Danmarks handel og velfærd sammenlignet med andre lande</vt:lpstr>
      <vt:lpstr>Hvad kan du finde på Internettet på 5 minutter? (individuel opgave med fælles opsamling) Der findes mange forskellige målinger af landes konkurrenceevne mellem verdens lande.  Hvad kan du finde om Danmarks landes konkurrenceevne Internettet på 5 minutter?  Fælles opsamling og vurdering af kilder og informationer.</vt:lpstr>
      <vt:lpstr>Undersøg facts: Dansk handel (gruppeopgave med fælles opsamling)  Hvordan går det med Danmarks udenrigshandel, eksport og import? Brug Danmarks Statistik. https://www.dst.dk/da/Statistik/emner/oekonomi/betalingsbalance-og-udenrigshandel/import-og-eksport-af-varer-og-tjenester  https://www.dst.dk/da/Statistik/emner/erhvervsliv/internationale-virksomheder/oekonomisk-globalisering  Fælles opsamling</vt:lpstr>
      <vt:lpstr>PowerPoint-præsentation</vt:lpstr>
      <vt:lpstr>Undersøgelse og diskussion (gruppeopgave med fælles opsamling). Brug hjælpeark 15  Hvad er forskellige velfærdsmodellernes styrker og svagheder, muligheder og begrænsninger i den internationale konkurrence og skabelse af velfærd for borgerne?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Senmoderne samfund – perfekthedskultur eller præstationssamfund? </dc:title>
  <dc:creator>Peter-Christian Brøndum</dc:creator>
  <cp:lastModifiedBy>Thor Banke Hansen</cp:lastModifiedBy>
  <cp:revision>71</cp:revision>
  <dcterms:created xsi:type="dcterms:W3CDTF">2021-10-27T10:58:41Z</dcterms:created>
  <dcterms:modified xsi:type="dcterms:W3CDTF">2022-03-02T13:06:08Z</dcterms:modified>
</cp:coreProperties>
</file>