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71"/>
  </p:notesMasterIdLst>
  <p:sldIdLst>
    <p:sldId id="256" r:id="rId2"/>
    <p:sldId id="257" r:id="rId3"/>
    <p:sldId id="330" r:id="rId4"/>
    <p:sldId id="258" r:id="rId5"/>
    <p:sldId id="340" r:id="rId6"/>
    <p:sldId id="261" r:id="rId7"/>
    <p:sldId id="285" r:id="rId8"/>
    <p:sldId id="259" r:id="rId9"/>
    <p:sldId id="260" r:id="rId10"/>
    <p:sldId id="262" r:id="rId11"/>
    <p:sldId id="263" r:id="rId12"/>
    <p:sldId id="264" r:id="rId13"/>
    <p:sldId id="279" r:id="rId14"/>
    <p:sldId id="280" r:id="rId15"/>
    <p:sldId id="281" r:id="rId16"/>
    <p:sldId id="282" r:id="rId17"/>
    <p:sldId id="265" r:id="rId18"/>
    <p:sldId id="271" r:id="rId19"/>
    <p:sldId id="283" r:id="rId20"/>
    <p:sldId id="284" r:id="rId21"/>
    <p:sldId id="286" r:id="rId22"/>
    <p:sldId id="287" r:id="rId23"/>
    <p:sldId id="341" r:id="rId24"/>
    <p:sldId id="342" r:id="rId25"/>
    <p:sldId id="343" r:id="rId26"/>
    <p:sldId id="344" r:id="rId27"/>
    <p:sldId id="288" r:id="rId28"/>
    <p:sldId id="266" r:id="rId29"/>
    <p:sldId id="272" r:id="rId30"/>
    <p:sldId id="289" r:id="rId31"/>
    <p:sldId id="290" r:id="rId32"/>
    <p:sldId id="291" r:id="rId33"/>
    <p:sldId id="292" r:id="rId34"/>
    <p:sldId id="293" r:id="rId35"/>
    <p:sldId id="267" r:id="rId36"/>
    <p:sldId id="273" r:id="rId37"/>
    <p:sldId id="294" r:id="rId38"/>
    <p:sldId id="296" r:id="rId39"/>
    <p:sldId id="295" r:id="rId40"/>
    <p:sldId id="297" r:id="rId41"/>
    <p:sldId id="298" r:id="rId42"/>
    <p:sldId id="299" r:id="rId43"/>
    <p:sldId id="268" r:id="rId44"/>
    <p:sldId id="274" r:id="rId45"/>
    <p:sldId id="300" r:id="rId46"/>
    <p:sldId id="301" r:id="rId47"/>
    <p:sldId id="302" r:id="rId48"/>
    <p:sldId id="303" r:id="rId49"/>
    <p:sldId id="304" r:id="rId50"/>
    <p:sldId id="269" r:id="rId51"/>
    <p:sldId id="305" r:id="rId52"/>
    <p:sldId id="309" r:id="rId53"/>
    <p:sldId id="310" r:id="rId54"/>
    <p:sldId id="311" r:id="rId55"/>
    <p:sldId id="331" r:id="rId56"/>
    <p:sldId id="328" r:id="rId57"/>
    <p:sldId id="333" r:id="rId58"/>
    <p:sldId id="270" r:id="rId59"/>
    <p:sldId id="312" r:id="rId60"/>
    <p:sldId id="345" r:id="rId61"/>
    <p:sldId id="346" r:id="rId62"/>
    <p:sldId id="337" r:id="rId63"/>
    <p:sldId id="347" r:id="rId64"/>
    <p:sldId id="317" r:id="rId65"/>
    <p:sldId id="277" r:id="rId66"/>
    <p:sldId id="323" r:id="rId67"/>
    <p:sldId id="348" r:id="rId68"/>
    <p:sldId id="349" r:id="rId69"/>
    <p:sldId id="350" r:id="rId7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8"/>
    <p:restoredTop sz="94648"/>
  </p:normalViewPr>
  <p:slideViewPr>
    <p:cSldViewPr snapToGrid="0" snapToObjects="1">
      <p:cViewPr varScale="1">
        <p:scale>
          <a:sx n="85" d="100"/>
          <a:sy n="85" d="100"/>
        </p:scale>
        <p:origin x="192"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7D47E-B071-46D5-9613-B1D1DA0AC3B1}"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FC0A87BF-FF6A-4886-8DAF-BC010F5930CB}">
      <dgm:prSet custT="1"/>
      <dgm:spPr/>
      <dgm:t>
        <a:bodyPr/>
        <a:lstStyle/>
        <a:p>
          <a:pPr>
            <a:lnSpc>
              <a:spcPct val="100000"/>
            </a:lnSpc>
          </a:pPr>
          <a:r>
            <a:rPr lang="da-DK" sz="1800" dirty="0"/>
            <a:t>Når vi arbejder med økonomi – så er vi særligt interesseret i alt det der sker på </a:t>
          </a:r>
          <a:r>
            <a:rPr lang="da-DK" sz="1800" b="1" dirty="0"/>
            <a:t>markedet</a:t>
          </a:r>
          <a:r>
            <a:rPr lang="da-DK" sz="1800" dirty="0"/>
            <a:t>. Et marked er det sted, hvor købere og sælgere mødes og udveksler varer og tjenester – som har en pris fastsat i penge. </a:t>
          </a:r>
          <a:endParaRPr lang="en-US" sz="1800" dirty="0"/>
        </a:p>
      </dgm:t>
    </dgm:pt>
    <dgm:pt modelId="{D86828B4-2EF6-4F51-B153-8AF905C5B09E}" type="parTrans" cxnId="{FBE8DE08-2591-418A-A833-ABD8A6515074}">
      <dgm:prSet/>
      <dgm:spPr/>
      <dgm:t>
        <a:bodyPr/>
        <a:lstStyle/>
        <a:p>
          <a:endParaRPr lang="en-US"/>
        </a:p>
      </dgm:t>
    </dgm:pt>
    <dgm:pt modelId="{7F47B87C-1BD9-4B95-8B94-E967125442C0}" type="sibTrans" cxnId="{FBE8DE08-2591-418A-A833-ABD8A6515074}">
      <dgm:prSet/>
      <dgm:spPr/>
      <dgm:t>
        <a:bodyPr/>
        <a:lstStyle/>
        <a:p>
          <a:pPr>
            <a:lnSpc>
              <a:spcPct val="100000"/>
            </a:lnSpc>
          </a:pPr>
          <a:endParaRPr lang="en-US"/>
        </a:p>
      </dgm:t>
    </dgm:pt>
    <dgm:pt modelId="{C8631CC0-8235-44AF-A8D2-E2C7C9675B05}">
      <dgm:prSet custT="1"/>
      <dgm:spPr/>
      <dgm:t>
        <a:bodyPr/>
        <a:lstStyle/>
        <a:p>
          <a:pPr>
            <a:lnSpc>
              <a:spcPct val="100000"/>
            </a:lnSpc>
          </a:pPr>
          <a:r>
            <a:rPr lang="da-DK" sz="1800" b="1" u="sng" dirty="0"/>
            <a:t>Udbud </a:t>
          </a:r>
          <a:r>
            <a:rPr lang="da-DK" sz="1800" dirty="0"/>
            <a:t>handler om de varer og tjenester som bliver udbudt på markedet</a:t>
          </a:r>
          <a:endParaRPr lang="en-US" sz="1800" dirty="0"/>
        </a:p>
      </dgm:t>
    </dgm:pt>
    <dgm:pt modelId="{F6B03D09-FACA-408A-A06E-FA08061FBF7C}" type="parTrans" cxnId="{C93AD858-ABE1-488D-986E-435BCB88FDB0}">
      <dgm:prSet/>
      <dgm:spPr/>
      <dgm:t>
        <a:bodyPr/>
        <a:lstStyle/>
        <a:p>
          <a:endParaRPr lang="en-US"/>
        </a:p>
      </dgm:t>
    </dgm:pt>
    <dgm:pt modelId="{A9EAE2AF-174A-4B12-BB33-51B39B47C0F4}" type="sibTrans" cxnId="{C93AD858-ABE1-488D-986E-435BCB88FDB0}">
      <dgm:prSet/>
      <dgm:spPr/>
      <dgm:t>
        <a:bodyPr/>
        <a:lstStyle/>
        <a:p>
          <a:pPr>
            <a:lnSpc>
              <a:spcPct val="100000"/>
            </a:lnSpc>
          </a:pPr>
          <a:endParaRPr lang="en-US"/>
        </a:p>
      </dgm:t>
    </dgm:pt>
    <dgm:pt modelId="{BAEA0A88-0185-4D67-8188-366DEEEBB7F7}">
      <dgm:prSet custT="1"/>
      <dgm:spPr/>
      <dgm:t>
        <a:bodyPr/>
        <a:lstStyle/>
        <a:p>
          <a:pPr>
            <a:lnSpc>
              <a:spcPct val="100000"/>
            </a:lnSpc>
          </a:pPr>
          <a:r>
            <a:rPr lang="da-DK" sz="2000" b="1" u="sng" dirty="0"/>
            <a:t>Efterspørgsel</a:t>
          </a:r>
          <a:r>
            <a:rPr lang="da-DK" sz="2000" u="sng" dirty="0"/>
            <a:t> </a:t>
          </a:r>
          <a:r>
            <a:rPr lang="da-DK" sz="2000" dirty="0"/>
            <a:t>handler om hvor meget de varer og tjenester, som bliver udbudt på markedet, som bliver efterspurgt af forbrugerne (f.eks. af os).  </a:t>
          </a:r>
          <a:endParaRPr lang="en-US" sz="2000" dirty="0"/>
        </a:p>
      </dgm:t>
    </dgm:pt>
    <dgm:pt modelId="{D39E11E3-F223-4C44-BC67-7F52760B4499}" type="parTrans" cxnId="{13522A0B-815F-4B37-A14F-595596769D32}">
      <dgm:prSet/>
      <dgm:spPr/>
      <dgm:t>
        <a:bodyPr/>
        <a:lstStyle/>
        <a:p>
          <a:endParaRPr lang="en-US"/>
        </a:p>
      </dgm:t>
    </dgm:pt>
    <dgm:pt modelId="{D767EC1B-F117-4E59-97D7-7C5F83B58DA0}" type="sibTrans" cxnId="{13522A0B-815F-4B37-A14F-595596769D32}">
      <dgm:prSet/>
      <dgm:spPr/>
      <dgm:t>
        <a:bodyPr/>
        <a:lstStyle/>
        <a:p>
          <a:pPr>
            <a:lnSpc>
              <a:spcPct val="100000"/>
            </a:lnSpc>
          </a:pPr>
          <a:endParaRPr lang="en-US"/>
        </a:p>
      </dgm:t>
    </dgm:pt>
    <dgm:pt modelId="{68A62770-A232-42E5-AEE0-4482C16F9505}">
      <dgm:prSet custT="1"/>
      <dgm:spPr/>
      <dgm:t>
        <a:bodyPr/>
        <a:lstStyle/>
        <a:p>
          <a:pPr>
            <a:lnSpc>
              <a:spcPct val="100000"/>
            </a:lnSpc>
          </a:pPr>
          <a:r>
            <a:rPr lang="da-DK" sz="1800" b="1" dirty="0"/>
            <a:t>Spørgsmål: </a:t>
          </a:r>
          <a:r>
            <a:rPr lang="da-DK" sz="1800" dirty="0"/>
            <a:t>I artiklen fra </a:t>
          </a:r>
          <a:r>
            <a:rPr lang="da-DK" sz="1800" dirty="0" err="1"/>
            <a:t>eb.dk</a:t>
          </a:r>
          <a:r>
            <a:rPr lang="da-DK" sz="1800" dirty="0"/>
            <a:t> tales der om udbud og efterspørgsel, og særligt at både udbud og efterspørgsel bliver påvirket af </a:t>
          </a:r>
          <a:r>
            <a:rPr lang="da-DK" sz="1800" dirty="0" err="1"/>
            <a:t>corona</a:t>
          </a:r>
          <a:r>
            <a:rPr lang="da-DK" sz="1800" dirty="0"/>
            <a:t>-krisen – hvorfor bliver både udbud og efterspørgsel påvirket af </a:t>
          </a:r>
          <a:r>
            <a:rPr lang="da-DK" sz="1800" dirty="0" err="1"/>
            <a:t>corona</a:t>
          </a:r>
          <a:r>
            <a:rPr lang="da-DK" sz="1800" dirty="0"/>
            <a:t>-krisen?</a:t>
          </a:r>
          <a:endParaRPr lang="en-US" sz="1800" dirty="0"/>
        </a:p>
      </dgm:t>
    </dgm:pt>
    <dgm:pt modelId="{A2F55755-0B41-42E7-9287-00C91DA6FFAA}" type="parTrans" cxnId="{1575C7F5-9674-4272-8CBF-60E446D8C2B3}">
      <dgm:prSet/>
      <dgm:spPr/>
      <dgm:t>
        <a:bodyPr/>
        <a:lstStyle/>
        <a:p>
          <a:endParaRPr lang="en-US"/>
        </a:p>
      </dgm:t>
    </dgm:pt>
    <dgm:pt modelId="{E0773847-F6EA-4654-BEE2-12932B7E5728}" type="sibTrans" cxnId="{1575C7F5-9674-4272-8CBF-60E446D8C2B3}">
      <dgm:prSet/>
      <dgm:spPr/>
      <dgm:t>
        <a:bodyPr/>
        <a:lstStyle/>
        <a:p>
          <a:endParaRPr lang="en-US"/>
        </a:p>
      </dgm:t>
    </dgm:pt>
    <dgm:pt modelId="{F8687DD4-B51A-41CD-ACD2-0D45219BB88A}" type="pres">
      <dgm:prSet presAssocID="{D0C7D47E-B071-46D5-9613-B1D1DA0AC3B1}" presName="root" presStyleCnt="0">
        <dgm:presLayoutVars>
          <dgm:dir/>
          <dgm:resizeHandles val="exact"/>
        </dgm:presLayoutVars>
      </dgm:prSet>
      <dgm:spPr/>
    </dgm:pt>
    <dgm:pt modelId="{6805D6AD-F2B7-4158-93B6-5B8447515639}" type="pres">
      <dgm:prSet presAssocID="{D0C7D47E-B071-46D5-9613-B1D1DA0AC3B1}" presName="container" presStyleCnt="0">
        <dgm:presLayoutVars>
          <dgm:dir/>
          <dgm:resizeHandles val="exact"/>
        </dgm:presLayoutVars>
      </dgm:prSet>
      <dgm:spPr/>
    </dgm:pt>
    <dgm:pt modelId="{F6799F9B-A37D-4893-8295-1D5C8FD07F3F}" type="pres">
      <dgm:prSet presAssocID="{FC0A87BF-FF6A-4886-8DAF-BC010F5930CB}" presName="compNode" presStyleCnt="0"/>
      <dgm:spPr/>
    </dgm:pt>
    <dgm:pt modelId="{1B6BDA4B-DDAA-4330-BBAE-C7F2B494333F}" type="pres">
      <dgm:prSet presAssocID="{FC0A87BF-FF6A-4886-8DAF-BC010F5930CB}" presName="iconBgRect" presStyleLbl="bgShp" presStyleIdx="0" presStyleCnt="4"/>
      <dgm:spPr/>
    </dgm:pt>
    <dgm:pt modelId="{F7D21ED0-7F7A-4DDD-A5CC-5E5AF5573E8C}" type="pres">
      <dgm:prSet presAssocID="{FC0A87BF-FF6A-4886-8DAF-BC010F5930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47F8E8C3-F143-4378-8A01-14DE478FDC81}" type="pres">
      <dgm:prSet presAssocID="{FC0A87BF-FF6A-4886-8DAF-BC010F5930CB}" presName="spaceRect" presStyleCnt="0"/>
      <dgm:spPr/>
    </dgm:pt>
    <dgm:pt modelId="{931E4274-2BBF-4B70-9BBC-97660880AB30}" type="pres">
      <dgm:prSet presAssocID="{FC0A87BF-FF6A-4886-8DAF-BC010F5930CB}" presName="textRect" presStyleLbl="revTx" presStyleIdx="0" presStyleCnt="4">
        <dgm:presLayoutVars>
          <dgm:chMax val="1"/>
          <dgm:chPref val="1"/>
        </dgm:presLayoutVars>
      </dgm:prSet>
      <dgm:spPr/>
    </dgm:pt>
    <dgm:pt modelId="{C05BD6D1-992A-4697-8CCA-A36447C22A3E}" type="pres">
      <dgm:prSet presAssocID="{7F47B87C-1BD9-4B95-8B94-E967125442C0}" presName="sibTrans" presStyleLbl="sibTrans2D1" presStyleIdx="0" presStyleCnt="0"/>
      <dgm:spPr/>
    </dgm:pt>
    <dgm:pt modelId="{933D55EE-34F7-4B17-A36B-957F1C8556A3}" type="pres">
      <dgm:prSet presAssocID="{C8631CC0-8235-44AF-A8D2-E2C7C9675B05}" presName="compNode" presStyleCnt="0"/>
      <dgm:spPr/>
    </dgm:pt>
    <dgm:pt modelId="{56DAFAE2-8A2D-4697-B6A2-ABFDA4FE3502}" type="pres">
      <dgm:prSet presAssocID="{C8631CC0-8235-44AF-A8D2-E2C7C9675B05}" presName="iconBgRect" presStyleLbl="bgShp" presStyleIdx="1" presStyleCnt="4"/>
      <dgm:spPr/>
    </dgm:pt>
    <dgm:pt modelId="{F5BCD182-C01A-4E6E-B283-EC7C488CA7EA}" type="pres">
      <dgm:prSet presAssocID="{C8631CC0-8235-44AF-A8D2-E2C7C9675B0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uck"/>
        </a:ext>
      </dgm:extLst>
    </dgm:pt>
    <dgm:pt modelId="{DBFEE771-4391-48FE-BDCD-2833619DFEE8}" type="pres">
      <dgm:prSet presAssocID="{C8631CC0-8235-44AF-A8D2-E2C7C9675B05}" presName="spaceRect" presStyleCnt="0"/>
      <dgm:spPr/>
    </dgm:pt>
    <dgm:pt modelId="{58236986-9C90-4E5D-920C-7A58F543434D}" type="pres">
      <dgm:prSet presAssocID="{C8631CC0-8235-44AF-A8D2-E2C7C9675B05}" presName="textRect" presStyleLbl="revTx" presStyleIdx="1" presStyleCnt="4">
        <dgm:presLayoutVars>
          <dgm:chMax val="1"/>
          <dgm:chPref val="1"/>
        </dgm:presLayoutVars>
      </dgm:prSet>
      <dgm:spPr/>
    </dgm:pt>
    <dgm:pt modelId="{61F06C78-DC62-4231-9737-6F7AE247BDFE}" type="pres">
      <dgm:prSet presAssocID="{A9EAE2AF-174A-4B12-BB33-51B39B47C0F4}" presName="sibTrans" presStyleLbl="sibTrans2D1" presStyleIdx="0" presStyleCnt="0"/>
      <dgm:spPr/>
    </dgm:pt>
    <dgm:pt modelId="{9020606F-FA55-4DFF-8355-07AA2A13856F}" type="pres">
      <dgm:prSet presAssocID="{BAEA0A88-0185-4D67-8188-366DEEEBB7F7}" presName="compNode" presStyleCnt="0"/>
      <dgm:spPr/>
    </dgm:pt>
    <dgm:pt modelId="{4E6F785C-9358-4A9E-96F1-2CD0C5AF9E8A}" type="pres">
      <dgm:prSet presAssocID="{BAEA0A88-0185-4D67-8188-366DEEEBB7F7}" presName="iconBgRect" presStyleLbl="bgShp" presStyleIdx="2" presStyleCnt="4"/>
      <dgm:spPr/>
    </dgm:pt>
    <dgm:pt modelId="{CDFAEA5B-CDA0-4A63-AE2E-C9B73F7ECD16}" type="pres">
      <dgm:prSet presAssocID="{BAEA0A88-0185-4D67-8188-366DEEEBB7F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osk"/>
        </a:ext>
      </dgm:extLst>
    </dgm:pt>
    <dgm:pt modelId="{7F967CE8-F9C8-4AE7-9B4E-1BF4AFC5C48C}" type="pres">
      <dgm:prSet presAssocID="{BAEA0A88-0185-4D67-8188-366DEEEBB7F7}" presName="spaceRect" presStyleCnt="0"/>
      <dgm:spPr/>
    </dgm:pt>
    <dgm:pt modelId="{0967F19E-7ABC-49A8-B137-D86026307E28}" type="pres">
      <dgm:prSet presAssocID="{BAEA0A88-0185-4D67-8188-366DEEEBB7F7}" presName="textRect" presStyleLbl="revTx" presStyleIdx="2" presStyleCnt="4">
        <dgm:presLayoutVars>
          <dgm:chMax val="1"/>
          <dgm:chPref val="1"/>
        </dgm:presLayoutVars>
      </dgm:prSet>
      <dgm:spPr/>
    </dgm:pt>
    <dgm:pt modelId="{0F6F7F5E-62C5-448B-9D02-A78AEBD990C0}" type="pres">
      <dgm:prSet presAssocID="{D767EC1B-F117-4E59-97D7-7C5F83B58DA0}" presName="sibTrans" presStyleLbl="sibTrans2D1" presStyleIdx="0" presStyleCnt="0"/>
      <dgm:spPr/>
    </dgm:pt>
    <dgm:pt modelId="{2FBA0227-4726-4D39-902C-339DAEC9C837}" type="pres">
      <dgm:prSet presAssocID="{68A62770-A232-42E5-AEE0-4482C16F9505}" presName="compNode" presStyleCnt="0"/>
      <dgm:spPr/>
    </dgm:pt>
    <dgm:pt modelId="{C90F6875-FCB6-450D-A23D-1415EDA7AD53}" type="pres">
      <dgm:prSet presAssocID="{68A62770-A232-42E5-AEE0-4482C16F9505}" presName="iconBgRect" presStyleLbl="bgShp" presStyleIdx="3" presStyleCnt="4"/>
      <dgm:spPr/>
    </dgm:pt>
    <dgm:pt modelId="{33E241C8-7CF0-47AD-A447-F001CE282DEC}" type="pres">
      <dgm:prSet presAssocID="{68A62770-A232-42E5-AEE0-4482C16F95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91147CB4-7A06-4CD7-8437-681EFD1ADE62}" type="pres">
      <dgm:prSet presAssocID="{68A62770-A232-42E5-AEE0-4482C16F9505}" presName="spaceRect" presStyleCnt="0"/>
      <dgm:spPr/>
    </dgm:pt>
    <dgm:pt modelId="{37B27DDF-3D62-45FB-A691-006119A78793}" type="pres">
      <dgm:prSet presAssocID="{68A62770-A232-42E5-AEE0-4482C16F9505}" presName="textRect" presStyleLbl="revTx" presStyleIdx="3" presStyleCnt="4">
        <dgm:presLayoutVars>
          <dgm:chMax val="1"/>
          <dgm:chPref val="1"/>
        </dgm:presLayoutVars>
      </dgm:prSet>
      <dgm:spPr/>
    </dgm:pt>
  </dgm:ptLst>
  <dgm:cxnLst>
    <dgm:cxn modelId="{FBE8DE08-2591-418A-A833-ABD8A6515074}" srcId="{D0C7D47E-B071-46D5-9613-B1D1DA0AC3B1}" destId="{FC0A87BF-FF6A-4886-8DAF-BC010F5930CB}" srcOrd="0" destOrd="0" parTransId="{D86828B4-2EF6-4F51-B153-8AF905C5B09E}" sibTransId="{7F47B87C-1BD9-4B95-8B94-E967125442C0}"/>
    <dgm:cxn modelId="{13522A0B-815F-4B37-A14F-595596769D32}" srcId="{D0C7D47E-B071-46D5-9613-B1D1DA0AC3B1}" destId="{BAEA0A88-0185-4D67-8188-366DEEEBB7F7}" srcOrd="2" destOrd="0" parTransId="{D39E11E3-F223-4C44-BC67-7F52760B4499}" sibTransId="{D767EC1B-F117-4E59-97D7-7C5F83B58DA0}"/>
    <dgm:cxn modelId="{3D303D11-213F-5645-AA13-EEA889B33C39}" type="presOf" srcId="{BAEA0A88-0185-4D67-8188-366DEEEBB7F7}" destId="{0967F19E-7ABC-49A8-B137-D86026307E28}" srcOrd="0" destOrd="0" presId="urn:microsoft.com/office/officeart/2018/2/layout/IconCircleList"/>
    <dgm:cxn modelId="{C93AD858-ABE1-488D-986E-435BCB88FDB0}" srcId="{D0C7D47E-B071-46D5-9613-B1D1DA0AC3B1}" destId="{C8631CC0-8235-44AF-A8D2-E2C7C9675B05}" srcOrd="1" destOrd="0" parTransId="{F6B03D09-FACA-408A-A06E-FA08061FBF7C}" sibTransId="{A9EAE2AF-174A-4B12-BB33-51B39B47C0F4}"/>
    <dgm:cxn modelId="{77C2AF60-CD9E-C649-893F-E43AFB68C3DC}" type="presOf" srcId="{D0C7D47E-B071-46D5-9613-B1D1DA0AC3B1}" destId="{F8687DD4-B51A-41CD-ACD2-0D45219BB88A}" srcOrd="0" destOrd="0" presId="urn:microsoft.com/office/officeart/2018/2/layout/IconCircleList"/>
    <dgm:cxn modelId="{FB1269AE-0463-8943-87D6-FA5AEBF88344}" type="presOf" srcId="{68A62770-A232-42E5-AEE0-4482C16F9505}" destId="{37B27DDF-3D62-45FB-A691-006119A78793}" srcOrd="0" destOrd="0" presId="urn:microsoft.com/office/officeart/2018/2/layout/IconCircleList"/>
    <dgm:cxn modelId="{AF1547B4-1501-0E49-8425-4A3F158EA1B0}" type="presOf" srcId="{FC0A87BF-FF6A-4886-8DAF-BC010F5930CB}" destId="{931E4274-2BBF-4B70-9BBC-97660880AB30}" srcOrd="0" destOrd="0" presId="urn:microsoft.com/office/officeart/2018/2/layout/IconCircleList"/>
    <dgm:cxn modelId="{53146ED6-FAE1-4346-BC40-A26B2ED2848B}" type="presOf" srcId="{7F47B87C-1BD9-4B95-8B94-E967125442C0}" destId="{C05BD6D1-992A-4697-8CCA-A36447C22A3E}" srcOrd="0" destOrd="0" presId="urn:microsoft.com/office/officeart/2018/2/layout/IconCircleList"/>
    <dgm:cxn modelId="{FCCA77DC-9716-2749-9A6F-2CFF84CDC6BE}" type="presOf" srcId="{D767EC1B-F117-4E59-97D7-7C5F83B58DA0}" destId="{0F6F7F5E-62C5-448B-9D02-A78AEBD990C0}" srcOrd="0" destOrd="0" presId="urn:microsoft.com/office/officeart/2018/2/layout/IconCircleList"/>
    <dgm:cxn modelId="{F2A48CE0-ACFD-7040-8C47-1C6E41E63372}" type="presOf" srcId="{C8631CC0-8235-44AF-A8D2-E2C7C9675B05}" destId="{58236986-9C90-4E5D-920C-7A58F543434D}" srcOrd="0" destOrd="0" presId="urn:microsoft.com/office/officeart/2018/2/layout/IconCircleList"/>
    <dgm:cxn modelId="{1575C7F5-9674-4272-8CBF-60E446D8C2B3}" srcId="{D0C7D47E-B071-46D5-9613-B1D1DA0AC3B1}" destId="{68A62770-A232-42E5-AEE0-4482C16F9505}" srcOrd="3" destOrd="0" parTransId="{A2F55755-0B41-42E7-9287-00C91DA6FFAA}" sibTransId="{E0773847-F6EA-4654-BEE2-12932B7E5728}"/>
    <dgm:cxn modelId="{CDE048F8-6125-5842-8DF3-0DAB4A12C4C9}" type="presOf" srcId="{A9EAE2AF-174A-4B12-BB33-51B39B47C0F4}" destId="{61F06C78-DC62-4231-9737-6F7AE247BDFE}" srcOrd="0" destOrd="0" presId="urn:microsoft.com/office/officeart/2018/2/layout/IconCircleList"/>
    <dgm:cxn modelId="{3018B30E-074B-294E-A1A5-D8911F24EEE1}" type="presParOf" srcId="{F8687DD4-B51A-41CD-ACD2-0D45219BB88A}" destId="{6805D6AD-F2B7-4158-93B6-5B8447515639}" srcOrd="0" destOrd="0" presId="urn:microsoft.com/office/officeart/2018/2/layout/IconCircleList"/>
    <dgm:cxn modelId="{7470A935-DC02-804C-92E8-98FF4AF6E10C}" type="presParOf" srcId="{6805D6AD-F2B7-4158-93B6-5B8447515639}" destId="{F6799F9B-A37D-4893-8295-1D5C8FD07F3F}" srcOrd="0" destOrd="0" presId="urn:microsoft.com/office/officeart/2018/2/layout/IconCircleList"/>
    <dgm:cxn modelId="{9DDA19EB-994B-D741-AD77-46BF6DEDD193}" type="presParOf" srcId="{F6799F9B-A37D-4893-8295-1D5C8FD07F3F}" destId="{1B6BDA4B-DDAA-4330-BBAE-C7F2B494333F}" srcOrd="0" destOrd="0" presId="urn:microsoft.com/office/officeart/2018/2/layout/IconCircleList"/>
    <dgm:cxn modelId="{BCB7E66D-EFC3-4D4C-8E04-ED96298F3CD8}" type="presParOf" srcId="{F6799F9B-A37D-4893-8295-1D5C8FD07F3F}" destId="{F7D21ED0-7F7A-4DDD-A5CC-5E5AF5573E8C}" srcOrd="1" destOrd="0" presId="urn:microsoft.com/office/officeart/2018/2/layout/IconCircleList"/>
    <dgm:cxn modelId="{835BB587-54E3-6F4D-96B5-456215D0C216}" type="presParOf" srcId="{F6799F9B-A37D-4893-8295-1D5C8FD07F3F}" destId="{47F8E8C3-F143-4378-8A01-14DE478FDC81}" srcOrd="2" destOrd="0" presId="urn:microsoft.com/office/officeart/2018/2/layout/IconCircleList"/>
    <dgm:cxn modelId="{6C590260-9750-574D-9FC0-334B6B38732E}" type="presParOf" srcId="{F6799F9B-A37D-4893-8295-1D5C8FD07F3F}" destId="{931E4274-2BBF-4B70-9BBC-97660880AB30}" srcOrd="3" destOrd="0" presId="urn:microsoft.com/office/officeart/2018/2/layout/IconCircleList"/>
    <dgm:cxn modelId="{4FF9A949-6536-DC4E-9DE7-0FC3A36327DB}" type="presParOf" srcId="{6805D6AD-F2B7-4158-93B6-5B8447515639}" destId="{C05BD6D1-992A-4697-8CCA-A36447C22A3E}" srcOrd="1" destOrd="0" presId="urn:microsoft.com/office/officeart/2018/2/layout/IconCircleList"/>
    <dgm:cxn modelId="{C206DB48-93DE-2946-8F17-63055E89F924}" type="presParOf" srcId="{6805D6AD-F2B7-4158-93B6-5B8447515639}" destId="{933D55EE-34F7-4B17-A36B-957F1C8556A3}" srcOrd="2" destOrd="0" presId="urn:microsoft.com/office/officeart/2018/2/layout/IconCircleList"/>
    <dgm:cxn modelId="{BC492818-5CD8-614A-B8E7-CFEE11B860E6}" type="presParOf" srcId="{933D55EE-34F7-4B17-A36B-957F1C8556A3}" destId="{56DAFAE2-8A2D-4697-B6A2-ABFDA4FE3502}" srcOrd="0" destOrd="0" presId="urn:microsoft.com/office/officeart/2018/2/layout/IconCircleList"/>
    <dgm:cxn modelId="{84215E3C-7489-1048-A0FD-789DA0ACE614}" type="presParOf" srcId="{933D55EE-34F7-4B17-A36B-957F1C8556A3}" destId="{F5BCD182-C01A-4E6E-B283-EC7C488CA7EA}" srcOrd="1" destOrd="0" presId="urn:microsoft.com/office/officeart/2018/2/layout/IconCircleList"/>
    <dgm:cxn modelId="{39465B6E-23EC-8641-8D3F-0FF374D79046}" type="presParOf" srcId="{933D55EE-34F7-4B17-A36B-957F1C8556A3}" destId="{DBFEE771-4391-48FE-BDCD-2833619DFEE8}" srcOrd="2" destOrd="0" presId="urn:microsoft.com/office/officeart/2018/2/layout/IconCircleList"/>
    <dgm:cxn modelId="{043515B6-98C6-EF4A-991E-AFE6595EA895}" type="presParOf" srcId="{933D55EE-34F7-4B17-A36B-957F1C8556A3}" destId="{58236986-9C90-4E5D-920C-7A58F543434D}" srcOrd="3" destOrd="0" presId="urn:microsoft.com/office/officeart/2018/2/layout/IconCircleList"/>
    <dgm:cxn modelId="{D8848308-F6D1-7E44-9CFF-FFD9F51E9908}" type="presParOf" srcId="{6805D6AD-F2B7-4158-93B6-5B8447515639}" destId="{61F06C78-DC62-4231-9737-6F7AE247BDFE}" srcOrd="3" destOrd="0" presId="urn:microsoft.com/office/officeart/2018/2/layout/IconCircleList"/>
    <dgm:cxn modelId="{8866E6B6-993A-B346-B73E-5B4894810795}" type="presParOf" srcId="{6805D6AD-F2B7-4158-93B6-5B8447515639}" destId="{9020606F-FA55-4DFF-8355-07AA2A13856F}" srcOrd="4" destOrd="0" presId="urn:microsoft.com/office/officeart/2018/2/layout/IconCircleList"/>
    <dgm:cxn modelId="{B5FAE66F-944E-3640-9EDA-1E8D27C99261}" type="presParOf" srcId="{9020606F-FA55-4DFF-8355-07AA2A13856F}" destId="{4E6F785C-9358-4A9E-96F1-2CD0C5AF9E8A}" srcOrd="0" destOrd="0" presId="urn:microsoft.com/office/officeart/2018/2/layout/IconCircleList"/>
    <dgm:cxn modelId="{E1BA25F3-9F8F-9747-821A-9FE1D03F1091}" type="presParOf" srcId="{9020606F-FA55-4DFF-8355-07AA2A13856F}" destId="{CDFAEA5B-CDA0-4A63-AE2E-C9B73F7ECD16}" srcOrd="1" destOrd="0" presId="urn:microsoft.com/office/officeart/2018/2/layout/IconCircleList"/>
    <dgm:cxn modelId="{BAA946F3-5890-6142-B8FD-6028C61239B2}" type="presParOf" srcId="{9020606F-FA55-4DFF-8355-07AA2A13856F}" destId="{7F967CE8-F9C8-4AE7-9B4E-1BF4AFC5C48C}" srcOrd="2" destOrd="0" presId="urn:microsoft.com/office/officeart/2018/2/layout/IconCircleList"/>
    <dgm:cxn modelId="{11D874BB-3F1C-E541-9177-1C2E2F22D41B}" type="presParOf" srcId="{9020606F-FA55-4DFF-8355-07AA2A13856F}" destId="{0967F19E-7ABC-49A8-B137-D86026307E28}" srcOrd="3" destOrd="0" presId="urn:microsoft.com/office/officeart/2018/2/layout/IconCircleList"/>
    <dgm:cxn modelId="{83303C3C-4D17-2B4E-9958-2AC6B4D88AF3}" type="presParOf" srcId="{6805D6AD-F2B7-4158-93B6-5B8447515639}" destId="{0F6F7F5E-62C5-448B-9D02-A78AEBD990C0}" srcOrd="5" destOrd="0" presId="urn:microsoft.com/office/officeart/2018/2/layout/IconCircleList"/>
    <dgm:cxn modelId="{A385BE1E-76CE-2944-9DE6-D41677DD6A24}" type="presParOf" srcId="{6805D6AD-F2B7-4158-93B6-5B8447515639}" destId="{2FBA0227-4726-4D39-902C-339DAEC9C837}" srcOrd="6" destOrd="0" presId="urn:microsoft.com/office/officeart/2018/2/layout/IconCircleList"/>
    <dgm:cxn modelId="{5D6EAB93-8883-584E-B518-6EBA888C887F}" type="presParOf" srcId="{2FBA0227-4726-4D39-902C-339DAEC9C837}" destId="{C90F6875-FCB6-450D-A23D-1415EDA7AD53}" srcOrd="0" destOrd="0" presId="urn:microsoft.com/office/officeart/2018/2/layout/IconCircleList"/>
    <dgm:cxn modelId="{9E977714-2FB7-FD42-A952-CF6EFD3AF02D}" type="presParOf" srcId="{2FBA0227-4726-4D39-902C-339DAEC9C837}" destId="{33E241C8-7CF0-47AD-A447-F001CE282DEC}" srcOrd="1" destOrd="0" presId="urn:microsoft.com/office/officeart/2018/2/layout/IconCircleList"/>
    <dgm:cxn modelId="{489CCF20-6422-964A-97C4-C5768FD3EF3A}" type="presParOf" srcId="{2FBA0227-4726-4D39-902C-339DAEC9C837}" destId="{91147CB4-7A06-4CD7-8437-681EFD1ADE62}" srcOrd="2" destOrd="0" presId="urn:microsoft.com/office/officeart/2018/2/layout/IconCircleList"/>
    <dgm:cxn modelId="{DA71DA9B-0795-8D4D-BA3F-F4E50B48E9A3}" type="presParOf" srcId="{2FBA0227-4726-4D39-902C-339DAEC9C837}" destId="{37B27DDF-3D62-45FB-A691-006119A7879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41530-83B6-9140-98D2-983C33CF8CE0}" type="doc">
      <dgm:prSet loTypeId="urn:microsoft.com/office/officeart/2005/8/layout/venn1" loCatId="" qsTypeId="urn:microsoft.com/office/officeart/2005/8/quickstyle/simple1" qsCatId="simple" csTypeId="urn:microsoft.com/office/officeart/2005/8/colors/accent1_5" csCatId="accent1" phldr="1"/>
      <dgm:spPr/>
    </dgm:pt>
    <dgm:pt modelId="{874D517F-E427-2C49-9EB0-A1551CFA0DFE}">
      <dgm:prSet phldrT="[Tekst]"/>
      <dgm:spPr>
        <a:solidFill>
          <a:schemeClr val="accent4">
            <a:alpha val="50000"/>
          </a:schemeClr>
        </a:solidFill>
      </dgm:spPr>
      <dgm:t>
        <a:bodyPr/>
        <a:lstStyle/>
        <a:p>
          <a:r>
            <a:rPr lang="da-DK" b="1" u="sng"/>
            <a:t>Politik</a:t>
          </a:r>
        </a:p>
        <a:p>
          <a:r>
            <a:rPr lang="da-DK"/>
            <a:t>Politiske partier i Danmark og politiske ideologier</a:t>
          </a:r>
        </a:p>
      </dgm:t>
    </dgm:pt>
    <dgm:pt modelId="{62A5D0F7-55C7-A047-AEF2-624D7D86A3D8}" type="parTrans" cxnId="{F9C4518E-E5DF-2948-B9FE-E897CFBBE3D6}">
      <dgm:prSet/>
      <dgm:spPr/>
      <dgm:t>
        <a:bodyPr/>
        <a:lstStyle/>
        <a:p>
          <a:endParaRPr lang="da-DK"/>
        </a:p>
      </dgm:t>
    </dgm:pt>
    <dgm:pt modelId="{A72684DC-7C87-4440-B8BC-070F46AF363A}" type="sibTrans" cxnId="{F9C4518E-E5DF-2948-B9FE-E897CFBBE3D6}">
      <dgm:prSet/>
      <dgm:spPr/>
      <dgm:t>
        <a:bodyPr/>
        <a:lstStyle/>
        <a:p>
          <a:endParaRPr lang="da-DK"/>
        </a:p>
      </dgm:t>
    </dgm:pt>
    <dgm:pt modelId="{B65DE026-4E75-B244-809B-471B7483B9B6}">
      <dgm:prSet phldrT="[Tekst]"/>
      <dgm:spPr>
        <a:solidFill>
          <a:srgbClr val="7030A0">
            <a:alpha val="65000"/>
          </a:srgbClr>
        </a:solidFill>
      </dgm:spPr>
      <dgm:t>
        <a:bodyPr/>
        <a:lstStyle/>
        <a:p>
          <a:r>
            <a:rPr lang="da-DK" b="1" u="sng"/>
            <a:t>Sociologi</a:t>
          </a:r>
        </a:p>
        <a:p>
          <a:r>
            <a:rPr lang="da-DK"/>
            <a:t>Identitetsdannelse og socialisering</a:t>
          </a:r>
        </a:p>
      </dgm:t>
    </dgm:pt>
    <dgm:pt modelId="{4D2BE7E1-2FFA-7246-AAA8-05112FC310DD}" type="parTrans" cxnId="{3CD48704-3DBA-E743-B874-1D9E571741D8}">
      <dgm:prSet/>
      <dgm:spPr/>
      <dgm:t>
        <a:bodyPr/>
        <a:lstStyle/>
        <a:p>
          <a:endParaRPr lang="da-DK"/>
        </a:p>
      </dgm:t>
    </dgm:pt>
    <dgm:pt modelId="{15228872-42FF-F444-A154-EC396EB2A3B6}" type="sibTrans" cxnId="{3CD48704-3DBA-E743-B874-1D9E571741D8}">
      <dgm:prSet/>
      <dgm:spPr/>
      <dgm:t>
        <a:bodyPr/>
        <a:lstStyle/>
        <a:p>
          <a:endParaRPr lang="da-DK"/>
        </a:p>
      </dgm:t>
    </dgm:pt>
    <dgm:pt modelId="{B68CD058-2BE6-7642-A914-C129F5662A9C}">
      <dgm:prSet phldrT="[Tekst]"/>
      <dgm:spPr/>
      <dgm:t>
        <a:bodyPr/>
        <a:lstStyle/>
        <a:p>
          <a:r>
            <a:rPr lang="da-DK" b="1" u="sng"/>
            <a:t>Økonomi</a:t>
          </a:r>
          <a:endParaRPr lang="da-DK"/>
        </a:p>
        <a:p>
          <a:pPr>
            <a:buFont typeface="Calibri" panose="020F0502020204030204" pitchFamily="34" charset="0"/>
            <a:buChar char="-"/>
          </a:pPr>
          <a:r>
            <a:rPr lang="da-DK"/>
            <a:t>Det økonomiske kredsløb, økonomiske mål </a:t>
          </a:r>
        </a:p>
      </dgm:t>
    </dgm:pt>
    <dgm:pt modelId="{A6C39F27-6240-3D42-875B-8D4276363EBD}" type="parTrans" cxnId="{9BAB8980-D8DA-F04D-BB07-54707D04C479}">
      <dgm:prSet/>
      <dgm:spPr/>
      <dgm:t>
        <a:bodyPr/>
        <a:lstStyle/>
        <a:p>
          <a:endParaRPr lang="da-DK"/>
        </a:p>
      </dgm:t>
    </dgm:pt>
    <dgm:pt modelId="{87D1FD32-20FE-A34B-8372-684E45FD0262}" type="sibTrans" cxnId="{9BAB8980-D8DA-F04D-BB07-54707D04C479}">
      <dgm:prSet/>
      <dgm:spPr/>
      <dgm:t>
        <a:bodyPr/>
        <a:lstStyle/>
        <a:p>
          <a:endParaRPr lang="da-DK"/>
        </a:p>
      </dgm:t>
    </dgm:pt>
    <dgm:pt modelId="{B429DC44-8BEB-6D4E-B03F-2032EDE32170}" type="pres">
      <dgm:prSet presAssocID="{35041530-83B6-9140-98D2-983C33CF8CE0}" presName="compositeShape" presStyleCnt="0">
        <dgm:presLayoutVars>
          <dgm:chMax val="7"/>
          <dgm:dir/>
          <dgm:resizeHandles val="exact"/>
        </dgm:presLayoutVars>
      </dgm:prSet>
      <dgm:spPr/>
    </dgm:pt>
    <dgm:pt modelId="{B8B75079-BC6C-634B-85AA-9CA4EEEC1902}" type="pres">
      <dgm:prSet presAssocID="{874D517F-E427-2C49-9EB0-A1551CFA0DFE}" presName="circ1" presStyleLbl="vennNode1" presStyleIdx="0" presStyleCnt="3"/>
      <dgm:spPr/>
    </dgm:pt>
    <dgm:pt modelId="{896B23B2-181C-C843-BAC4-D6544F84E099}" type="pres">
      <dgm:prSet presAssocID="{874D517F-E427-2C49-9EB0-A1551CFA0DFE}" presName="circ1Tx" presStyleLbl="revTx" presStyleIdx="0" presStyleCnt="0">
        <dgm:presLayoutVars>
          <dgm:chMax val="0"/>
          <dgm:chPref val="0"/>
          <dgm:bulletEnabled val="1"/>
        </dgm:presLayoutVars>
      </dgm:prSet>
      <dgm:spPr/>
    </dgm:pt>
    <dgm:pt modelId="{6A53EC70-2407-2340-97C2-A4BA88D71E5B}" type="pres">
      <dgm:prSet presAssocID="{B65DE026-4E75-B244-809B-471B7483B9B6}" presName="circ2" presStyleLbl="vennNode1" presStyleIdx="1" presStyleCnt="3"/>
      <dgm:spPr/>
    </dgm:pt>
    <dgm:pt modelId="{18BE02B9-D638-034C-B7AB-D4B675BB3939}" type="pres">
      <dgm:prSet presAssocID="{B65DE026-4E75-B244-809B-471B7483B9B6}" presName="circ2Tx" presStyleLbl="revTx" presStyleIdx="0" presStyleCnt="0">
        <dgm:presLayoutVars>
          <dgm:chMax val="0"/>
          <dgm:chPref val="0"/>
          <dgm:bulletEnabled val="1"/>
        </dgm:presLayoutVars>
      </dgm:prSet>
      <dgm:spPr/>
    </dgm:pt>
    <dgm:pt modelId="{86E2DE98-B857-4F45-8C27-FAC39E44700E}" type="pres">
      <dgm:prSet presAssocID="{B68CD058-2BE6-7642-A914-C129F5662A9C}" presName="circ3" presStyleLbl="vennNode1" presStyleIdx="2" presStyleCnt="3"/>
      <dgm:spPr/>
    </dgm:pt>
    <dgm:pt modelId="{B3B0A67A-84FA-5D4F-8EB9-1AB30044BAD2}" type="pres">
      <dgm:prSet presAssocID="{B68CD058-2BE6-7642-A914-C129F5662A9C}" presName="circ3Tx" presStyleLbl="revTx" presStyleIdx="0" presStyleCnt="0">
        <dgm:presLayoutVars>
          <dgm:chMax val="0"/>
          <dgm:chPref val="0"/>
          <dgm:bulletEnabled val="1"/>
        </dgm:presLayoutVars>
      </dgm:prSet>
      <dgm:spPr/>
    </dgm:pt>
  </dgm:ptLst>
  <dgm:cxnLst>
    <dgm:cxn modelId="{3CD48704-3DBA-E743-B874-1D9E571741D8}" srcId="{35041530-83B6-9140-98D2-983C33CF8CE0}" destId="{B65DE026-4E75-B244-809B-471B7483B9B6}" srcOrd="1" destOrd="0" parTransId="{4D2BE7E1-2FFA-7246-AAA8-05112FC310DD}" sibTransId="{15228872-42FF-F444-A154-EC396EB2A3B6}"/>
    <dgm:cxn modelId="{6F494506-E35E-EE41-BF60-45BE8CE00F85}" type="presOf" srcId="{874D517F-E427-2C49-9EB0-A1551CFA0DFE}" destId="{896B23B2-181C-C843-BAC4-D6544F84E099}" srcOrd="1" destOrd="0" presId="urn:microsoft.com/office/officeart/2005/8/layout/venn1"/>
    <dgm:cxn modelId="{155F8C11-10B1-1240-9D73-E8BABAA9BBCE}" type="presOf" srcId="{B65DE026-4E75-B244-809B-471B7483B9B6}" destId="{6A53EC70-2407-2340-97C2-A4BA88D71E5B}" srcOrd="0" destOrd="0" presId="urn:microsoft.com/office/officeart/2005/8/layout/venn1"/>
    <dgm:cxn modelId="{634E9C1D-39FA-D74C-A6E7-82C5A07ED3EE}" type="presOf" srcId="{B68CD058-2BE6-7642-A914-C129F5662A9C}" destId="{B3B0A67A-84FA-5D4F-8EB9-1AB30044BAD2}" srcOrd="1" destOrd="0" presId="urn:microsoft.com/office/officeart/2005/8/layout/venn1"/>
    <dgm:cxn modelId="{37BDFC2F-CEB9-064B-90CD-2C3BDF8030B8}" type="presOf" srcId="{35041530-83B6-9140-98D2-983C33CF8CE0}" destId="{B429DC44-8BEB-6D4E-B03F-2032EDE32170}" srcOrd="0" destOrd="0" presId="urn:microsoft.com/office/officeart/2005/8/layout/venn1"/>
    <dgm:cxn modelId="{9BAB8980-D8DA-F04D-BB07-54707D04C479}" srcId="{35041530-83B6-9140-98D2-983C33CF8CE0}" destId="{B68CD058-2BE6-7642-A914-C129F5662A9C}" srcOrd="2" destOrd="0" parTransId="{A6C39F27-6240-3D42-875B-8D4276363EBD}" sibTransId="{87D1FD32-20FE-A34B-8372-684E45FD0262}"/>
    <dgm:cxn modelId="{F9C4518E-E5DF-2948-B9FE-E897CFBBE3D6}" srcId="{35041530-83B6-9140-98D2-983C33CF8CE0}" destId="{874D517F-E427-2C49-9EB0-A1551CFA0DFE}" srcOrd="0" destOrd="0" parTransId="{62A5D0F7-55C7-A047-AEF2-624D7D86A3D8}" sibTransId="{A72684DC-7C87-4440-B8BC-070F46AF363A}"/>
    <dgm:cxn modelId="{2D2C8A90-1F89-2241-A68C-A0E85BF9F99D}" type="presOf" srcId="{B68CD058-2BE6-7642-A914-C129F5662A9C}" destId="{86E2DE98-B857-4F45-8C27-FAC39E44700E}" srcOrd="0" destOrd="0" presId="urn:microsoft.com/office/officeart/2005/8/layout/venn1"/>
    <dgm:cxn modelId="{0917B19B-B133-6941-9ED9-BF567ED47E93}" type="presOf" srcId="{874D517F-E427-2C49-9EB0-A1551CFA0DFE}" destId="{B8B75079-BC6C-634B-85AA-9CA4EEEC1902}" srcOrd="0" destOrd="0" presId="urn:microsoft.com/office/officeart/2005/8/layout/venn1"/>
    <dgm:cxn modelId="{381388AE-A15B-D04F-B2DC-AAA7ED6219E3}" type="presOf" srcId="{B65DE026-4E75-B244-809B-471B7483B9B6}" destId="{18BE02B9-D638-034C-B7AB-D4B675BB3939}" srcOrd="1" destOrd="0" presId="urn:microsoft.com/office/officeart/2005/8/layout/venn1"/>
    <dgm:cxn modelId="{0FABBBF6-73F4-9B49-B0AA-1E6DA61B382E}" type="presParOf" srcId="{B429DC44-8BEB-6D4E-B03F-2032EDE32170}" destId="{B8B75079-BC6C-634B-85AA-9CA4EEEC1902}" srcOrd="0" destOrd="0" presId="urn:microsoft.com/office/officeart/2005/8/layout/venn1"/>
    <dgm:cxn modelId="{AE8137A6-92F7-5143-9B54-5DCDCED1E4E3}" type="presParOf" srcId="{B429DC44-8BEB-6D4E-B03F-2032EDE32170}" destId="{896B23B2-181C-C843-BAC4-D6544F84E099}" srcOrd="1" destOrd="0" presId="urn:microsoft.com/office/officeart/2005/8/layout/venn1"/>
    <dgm:cxn modelId="{CA957D13-7A24-4A4A-8182-EC1DB2F6DE80}" type="presParOf" srcId="{B429DC44-8BEB-6D4E-B03F-2032EDE32170}" destId="{6A53EC70-2407-2340-97C2-A4BA88D71E5B}" srcOrd="2" destOrd="0" presId="urn:microsoft.com/office/officeart/2005/8/layout/venn1"/>
    <dgm:cxn modelId="{4F843406-A551-2541-AD12-7D8C27960374}" type="presParOf" srcId="{B429DC44-8BEB-6D4E-B03F-2032EDE32170}" destId="{18BE02B9-D638-034C-B7AB-D4B675BB3939}" srcOrd="3" destOrd="0" presId="urn:microsoft.com/office/officeart/2005/8/layout/venn1"/>
    <dgm:cxn modelId="{B49F964B-C65D-924A-A975-788139EFC3D5}" type="presParOf" srcId="{B429DC44-8BEB-6D4E-B03F-2032EDE32170}" destId="{86E2DE98-B857-4F45-8C27-FAC39E44700E}" srcOrd="4" destOrd="0" presId="urn:microsoft.com/office/officeart/2005/8/layout/venn1"/>
    <dgm:cxn modelId="{F4DC7FBF-0688-4148-8908-077900AC1F12}" type="presParOf" srcId="{B429DC44-8BEB-6D4E-B03F-2032EDE32170}" destId="{B3B0A67A-84FA-5D4F-8EB9-1AB30044BAD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53399D-2A7C-47C7-B2AE-36836FDFBB7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E4F0C2F-9630-48C8-8FA6-F64A964AB334}">
      <dgm:prSet/>
      <dgm:spPr/>
      <dgm:t>
        <a:bodyPr/>
        <a:lstStyle/>
        <a:p>
          <a:r>
            <a:rPr lang="da-DK" b="1" u="sng" dirty="0"/>
            <a:t>Økonomi </a:t>
          </a:r>
          <a:r>
            <a:rPr lang="da-DK" dirty="0"/>
            <a:t>handler i grove træk om knappe ressourcer, forbrug og fordeling af samfundets ressourcer.</a:t>
          </a:r>
          <a:endParaRPr lang="en-US" dirty="0"/>
        </a:p>
      </dgm:t>
    </dgm:pt>
    <dgm:pt modelId="{83C0F48E-FA28-4C25-BD7C-F006626B11FF}" type="parTrans" cxnId="{E7775046-4F87-49BD-935C-9513DB1A1095}">
      <dgm:prSet/>
      <dgm:spPr/>
      <dgm:t>
        <a:bodyPr/>
        <a:lstStyle/>
        <a:p>
          <a:endParaRPr lang="en-US"/>
        </a:p>
      </dgm:t>
    </dgm:pt>
    <dgm:pt modelId="{C991A01B-C721-4615-8521-8F492CA14AAE}" type="sibTrans" cxnId="{E7775046-4F87-49BD-935C-9513DB1A1095}">
      <dgm:prSet/>
      <dgm:spPr/>
      <dgm:t>
        <a:bodyPr/>
        <a:lstStyle/>
        <a:p>
          <a:endParaRPr lang="en-US"/>
        </a:p>
      </dgm:t>
    </dgm:pt>
    <dgm:pt modelId="{68D72401-F2C0-468E-9ADF-D112A96DA7EA}">
      <dgm:prSet/>
      <dgm:spPr/>
      <dgm:t>
        <a:bodyPr/>
        <a:lstStyle/>
        <a:p>
          <a:pPr algn="ctr"/>
          <a:r>
            <a:rPr lang="da-DK" b="1" i="0" dirty="0"/>
            <a:t>Spørgsmål:</a:t>
          </a:r>
          <a:r>
            <a:rPr lang="da-DK" i="0" dirty="0"/>
            <a:t> </a:t>
          </a:r>
        </a:p>
        <a:p>
          <a:pPr algn="l"/>
          <a:r>
            <a:rPr lang="da-DK" i="0" dirty="0"/>
            <a:t>Men hvorfor er økonomi vigtigt? </a:t>
          </a:r>
          <a:endParaRPr lang="en-US" i="0" dirty="0"/>
        </a:p>
      </dgm:t>
    </dgm:pt>
    <dgm:pt modelId="{EA89F81B-3DC9-43AA-B133-C3257FFFD082}" type="parTrans" cxnId="{854CD52E-3A48-46AC-BB6B-572092E0B1E9}">
      <dgm:prSet/>
      <dgm:spPr/>
      <dgm:t>
        <a:bodyPr/>
        <a:lstStyle/>
        <a:p>
          <a:endParaRPr lang="en-US"/>
        </a:p>
      </dgm:t>
    </dgm:pt>
    <dgm:pt modelId="{E6AA3F06-4EBF-4029-8210-D1CC198FF0DC}" type="sibTrans" cxnId="{854CD52E-3A48-46AC-BB6B-572092E0B1E9}">
      <dgm:prSet/>
      <dgm:spPr/>
      <dgm:t>
        <a:bodyPr/>
        <a:lstStyle/>
        <a:p>
          <a:endParaRPr lang="en-US"/>
        </a:p>
      </dgm:t>
    </dgm:pt>
    <dgm:pt modelId="{30F1B961-4651-4715-96CB-7C673ED893B0}" type="pres">
      <dgm:prSet presAssocID="{9B53399D-2A7C-47C7-B2AE-36836FDFBB7A}" presName="root" presStyleCnt="0">
        <dgm:presLayoutVars>
          <dgm:dir/>
          <dgm:resizeHandles val="exact"/>
        </dgm:presLayoutVars>
      </dgm:prSet>
      <dgm:spPr/>
    </dgm:pt>
    <dgm:pt modelId="{A6747955-1BF5-4250-8D73-98A62F0B0A40}" type="pres">
      <dgm:prSet presAssocID="{BE4F0C2F-9630-48C8-8FA6-F64A964AB334}" presName="compNode" presStyleCnt="0"/>
      <dgm:spPr/>
    </dgm:pt>
    <dgm:pt modelId="{D5D58B1C-E52E-45EC-9374-3F07A5E6D1C9}" type="pres">
      <dgm:prSet presAssocID="{BE4F0C2F-9630-48C8-8FA6-F64A964AB334}" presName="bgRect" presStyleLbl="bgShp" presStyleIdx="0" presStyleCnt="2"/>
      <dgm:spPr/>
    </dgm:pt>
    <dgm:pt modelId="{28FD56D8-4A9D-4688-A17D-3F4502C6F4B1}" type="pres">
      <dgm:prSet presAssocID="{BE4F0C2F-9630-48C8-8FA6-F64A964AB3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CC5F7774-B5DC-418E-9E44-12E42F5F2664}" type="pres">
      <dgm:prSet presAssocID="{BE4F0C2F-9630-48C8-8FA6-F64A964AB334}" presName="spaceRect" presStyleCnt="0"/>
      <dgm:spPr/>
    </dgm:pt>
    <dgm:pt modelId="{896C25EA-53D4-43C7-AB27-120AE0938EA7}" type="pres">
      <dgm:prSet presAssocID="{BE4F0C2F-9630-48C8-8FA6-F64A964AB334}" presName="parTx" presStyleLbl="revTx" presStyleIdx="0" presStyleCnt="2">
        <dgm:presLayoutVars>
          <dgm:chMax val="0"/>
          <dgm:chPref val="0"/>
        </dgm:presLayoutVars>
      </dgm:prSet>
      <dgm:spPr/>
    </dgm:pt>
    <dgm:pt modelId="{58EFA359-ADD7-4C99-94C2-EE81B4A9F9E7}" type="pres">
      <dgm:prSet presAssocID="{C991A01B-C721-4615-8521-8F492CA14AAE}" presName="sibTrans" presStyleCnt="0"/>
      <dgm:spPr/>
    </dgm:pt>
    <dgm:pt modelId="{093CEA5A-1A1D-41CA-81B4-DB39C36E821F}" type="pres">
      <dgm:prSet presAssocID="{68D72401-F2C0-468E-9ADF-D112A96DA7EA}" presName="compNode" presStyleCnt="0"/>
      <dgm:spPr/>
    </dgm:pt>
    <dgm:pt modelId="{A7E7F8B3-EAC0-4087-ABDA-56CAE9DDA44E}" type="pres">
      <dgm:prSet presAssocID="{68D72401-F2C0-468E-9ADF-D112A96DA7EA}" presName="bgRect" presStyleLbl="bgShp" presStyleIdx="1" presStyleCnt="2" custLinFactNeighborX="-217"/>
      <dgm:spPr/>
    </dgm:pt>
    <dgm:pt modelId="{96F19C8A-D524-4B3A-BF00-C6EC8B16C5E0}" type="pres">
      <dgm:prSet presAssocID="{68D72401-F2C0-468E-9ADF-D112A96DA7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4B8204DD-9512-4D10-B35F-33C41B3E8996}" type="pres">
      <dgm:prSet presAssocID="{68D72401-F2C0-468E-9ADF-D112A96DA7EA}" presName="spaceRect" presStyleCnt="0"/>
      <dgm:spPr/>
    </dgm:pt>
    <dgm:pt modelId="{3E88DBE4-0E21-4EAB-A414-0EE3BA3AC1FC}" type="pres">
      <dgm:prSet presAssocID="{68D72401-F2C0-468E-9ADF-D112A96DA7EA}" presName="parTx" presStyleLbl="revTx" presStyleIdx="1" presStyleCnt="2">
        <dgm:presLayoutVars>
          <dgm:chMax val="0"/>
          <dgm:chPref val="0"/>
        </dgm:presLayoutVars>
      </dgm:prSet>
      <dgm:spPr/>
    </dgm:pt>
  </dgm:ptLst>
  <dgm:cxnLst>
    <dgm:cxn modelId="{6CE65E09-065C-460A-A865-A1C388C0242A}" type="presOf" srcId="{68D72401-F2C0-468E-9ADF-D112A96DA7EA}" destId="{3E88DBE4-0E21-4EAB-A414-0EE3BA3AC1FC}" srcOrd="0" destOrd="0" presId="urn:microsoft.com/office/officeart/2018/2/layout/IconVerticalSolidList"/>
    <dgm:cxn modelId="{D082600B-5513-46F0-9AFD-9F80057BAA8B}" type="presOf" srcId="{BE4F0C2F-9630-48C8-8FA6-F64A964AB334}" destId="{896C25EA-53D4-43C7-AB27-120AE0938EA7}" srcOrd="0" destOrd="0" presId="urn:microsoft.com/office/officeart/2018/2/layout/IconVerticalSolidList"/>
    <dgm:cxn modelId="{854CD52E-3A48-46AC-BB6B-572092E0B1E9}" srcId="{9B53399D-2A7C-47C7-B2AE-36836FDFBB7A}" destId="{68D72401-F2C0-468E-9ADF-D112A96DA7EA}" srcOrd="1" destOrd="0" parTransId="{EA89F81B-3DC9-43AA-B133-C3257FFFD082}" sibTransId="{E6AA3F06-4EBF-4029-8210-D1CC198FF0DC}"/>
    <dgm:cxn modelId="{E7775046-4F87-49BD-935C-9513DB1A1095}" srcId="{9B53399D-2A7C-47C7-B2AE-36836FDFBB7A}" destId="{BE4F0C2F-9630-48C8-8FA6-F64A964AB334}" srcOrd="0" destOrd="0" parTransId="{83C0F48E-FA28-4C25-BD7C-F006626B11FF}" sibTransId="{C991A01B-C721-4615-8521-8F492CA14AAE}"/>
    <dgm:cxn modelId="{12EE3483-216B-4C72-8240-F06B30160467}" type="presOf" srcId="{9B53399D-2A7C-47C7-B2AE-36836FDFBB7A}" destId="{30F1B961-4651-4715-96CB-7C673ED893B0}" srcOrd="0" destOrd="0" presId="urn:microsoft.com/office/officeart/2018/2/layout/IconVerticalSolidList"/>
    <dgm:cxn modelId="{164AA74D-294E-4505-B17C-9BF3DE3F516B}" type="presParOf" srcId="{30F1B961-4651-4715-96CB-7C673ED893B0}" destId="{A6747955-1BF5-4250-8D73-98A62F0B0A40}" srcOrd="0" destOrd="0" presId="urn:microsoft.com/office/officeart/2018/2/layout/IconVerticalSolidList"/>
    <dgm:cxn modelId="{9B2EB1C1-49DB-431C-BDCA-59E980FF2F3A}" type="presParOf" srcId="{A6747955-1BF5-4250-8D73-98A62F0B0A40}" destId="{D5D58B1C-E52E-45EC-9374-3F07A5E6D1C9}" srcOrd="0" destOrd="0" presId="urn:microsoft.com/office/officeart/2018/2/layout/IconVerticalSolidList"/>
    <dgm:cxn modelId="{D3FA8901-51A0-4A70-8838-6AF147DE88D7}" type="presParOf" srcId="{A6747955-1BF5-4250-8D73-98A62F0B0A40}" destId="{28FD56D8-4A9D-4688-A17D-3F4502C6F4B1}" srcOrd="1" destOrd="0" presId="urn:microsoft.com/office/officeart/2018/2/layout/IconVerticalSolidList"/>
    <dgm:cxn modelId="{0938412C-22C6-43E2-96FE-9348B5F3C5AE}" type="presParOf" srcId="{A6747955-1BF5-4250-8D73-98A62F0B0A40}" destId="{CC5F7774-B5DC-418E-9E44-12E42F5F2664}" srcOrd="2" destOrd="0" presId="urn:microsoft.com/office/officeart/2018/2/layout/IconVerticalSolidList"/>
    <dgm:cxn modelId="{E13DE0E5-DA1A-4EE8-BAE5-A3A218948AD9}" type="presParOf" srcId="{A6747955-1BF5-4250-8D73-98A62F0B0A40}" destId="{896C25EA-53D4-43C7-AB27-120AE0938EA7}" srcOrd="3" destOrd="0" presId="urn:microsoft.com/office/officeart/2018/2/layout/IconVerticalSolidList"/>
    <dgm:cxn modelId="{208C6169-3D6B-4CC1-96D5-8BB5B2081683}" type="presParOf" srcId="{30F1B961-4651-4715-96CB-7C673ED893B0}" destId="{58EFA359-ADD7-4C99-94C2-EE81B4A9F9E7}" srcOrd="1" destOrd="0" presId="urn:microsoft.com/office/officeart/2018/2/layout/IconVerticalSolidList"/>
    <dgm:cxn modelId="{56B692A9-E605-4CFB-82F3-11AF45BF5FF1}" type="presParOf" srcId="{30F1B961-4651-4715-96CB-7C673ED893B0}" destId="{093CEA5A-1A1D-41CA-81B4-DB39C36E821F}" srcOrd="2" destOrd="0" presId="urn:microsoft.com/office/officeart/2018/2/layout/IconVerticalSolidList"/>
    <dgm:cxn modelId="{4205F469-B693-4BE4-AB53-E557E3415233}" type="presParOf" srcId="{093CEA5A-1A1D-41CA-81B4-DB39C36E821F}" destId="{A7E7F8B3-EAC0-4087-ABDA-56CAE9DDA44E}" srcOrd="0" destOrd="0" presId="urn:microsoft.com/office/officeart/2018/2/layout/IconVerticalSolidList"/>
    <dgm:cxn modelId="{BBD8C96C-43E6-4ED3-8E0D-1DACDD896156}" type="presParOf" srcId="{093CEA5A-1A1D-41CA-81B4-DB39C36E821F}" destId="{96F19C8A-D524-4B3A-BF00-C6EC8B16C5E0}" srcOrd="1" destOrd="0" presId="urn:microsoft.com/office/officeart/2018/2/layout/IconVerticalSolidList"/>
    <dgm:cxn modelId="{E669DA2B-0317-456F-BD7F-9581315E2BC7}" type="presParOf" srcId="{093CEA5A-1A1D-41CA-81B4-DB39C36E821F}" destId="{4B8204DD-9512-4D10-B35F-33C41B3E8996}" srcOrd="2" destOrd="0" presId="urn:microsoft.com/office/officeart/2018/2/layout/IconVerticalSolidList"/>
    <dgm:cxn modelId="{A5DAB9C8-ADA1-4EE6-A2D5-FC9422FBFE8B}" type="presParOf" srcId="{093CEA5A-1A1D-41CA-81B4-DB39C36E821F}" destId="{3E88DBE4-0E21-4EAB-A414-0EE3BA3AC1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87DFF6-E597-40F6-9318-F0CFE573BA1B}"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AF4BFE5-5929-4DB4-80E5-D02912F5245A}">
      <dgm:prSet/>
      <dgm:spPr/>
      <dgm:t>
        <a:bodyPr/>
        <a:lstStyle/>
        <a:p>
          <a:r>
            <a:rPr lang="da-DK"/>
            <a:t>Hvad handler økonomi om? </a:t>
          </a:r>
          <a:endParaRPr lang="en-US"/>
        </a:p>
      </dgm:t>
    </dgm:pt>
    <dgm:pt modelId="{61DB5F6E-28B9-4573-A76D-9038846CE7B2}" type="parTrans" cxnId="{A6E77A6D-6268-4E13-91E0-D834014EB2DE}">
      <dgm:prSet/>
      <dgm:spPr/>
      <dgm:t>
        <a:bodyPr/>
        <a:lstStyle/>
        <a:p>
          <a:endParaRPr lang="en-US"/>
        </a:p>
      </dgm:t>
    </dgm:pt>
    <dgm:pt modelId="{0B43254B-CFC6-46D3-9B0D-B6F6C79416FB}" type="sibTrans" cxnId="{A6E77A6D-6268-4E13-91E0-D834014EB2DE}">
      <dgm:prSet/>
      <dgm:spPr/>
      <dgm:t>
        <a:bodyPr/>
        <a:lstStyle/>
        <a:p>
          <a:endParaRPr lang="en-US"/>
        </a:p>
      </dgm:t>
    </dgm:pt>
    <dgm:pt modelId="{64B1C5E3-989E-4E9E-9258-E4D3B9A683E4}">
      <dgm:prSet/>
      <dgm:spPr/>
      <dgm:t>
        <a:bodyPr/>
        <a:lstStyle/>
        <a:p>
          <a:r>
            <a:rPr lang="da-DK"/>
            <a:t>Hvad handler økonomisk vækst om?</a:t>
          </a:r>
          <a:endParaRPr lang="en-US"/>
        </a:p>
      </dgm:t>
    </dgm:pt>
    <dgm:pt modelId="{37503AE4-6BF8-4748-9BCC-5DD9C9345979}" type="parTrans" cxnId="{7B9388CA-A5A3-4E8C-B413-D445159FAE2E}">
      <dgm:prSet/>
      <dgm:spPr/>
      <dgm:t>
        <a:bodyPr/>
        <a:lstStyle/>
        <a:p>
          <a:endParaRPr lang="en-US"/>
        </a:p>
      </dgm:t>
    </dgm:pt>
    <dgm:pt modelId="{6FBD6EB6-EDD6-49A5-AC77-3968C04ED2D1}" type="sibTrans" cxnId="{7B9388CA-A5A3-4E8C-B413-D445159FAE2E}">
      <dgm:prSet/>
      <dgm:spPr/>
      <dgm:t>
        <a:bodyPr/>
        <a:lstStyle/>
        <a:p>
          <a:endParaRPr lang="en-US"/>
        </a:p>
      </dgm:t>
    </dgm:pt>
    <dgm:pt modelId="{38C90267-4CCE-449D-952F-FF386E2E6D63}">
      <dgm:prSet/>
      <dgm:spPr/>
      <dgm:t>
        <a:bodyPr/>
        <a:lstStyle/>
        <a:p>
          <a:r>
            <a:rPr lang="da-DK"/>
            <a:t>Hvad er produktivitet? </a:t>
          </a:r>
          <a:endParaRPr lang="en-US"/>
        </a:p>
      </dgm:t>
    </dgm:pt>
    <dgm:pt modelId="{9803E708-440B-4486-A028-DEAE595340E1}" type="parTrans" cxnId="{2D3294B2-BC6B-425C-91BF-26FCB6EB984A}">
      <dgm:prSet/>
      <dgm:spPr/>
      <dgm:t>
        <a:bodyPr/>
        <a:lstStyle/>
        <a:p>
          <a:endParaRPr lang="en-US"/>
        </a:p>
      </dgm:t>
    </dgm:pt>
    <dgm:pt modelId="{8E5D9819-C9CD-49E7-BD0B-EC9F207E6025}" type="sibTrans" cxnId="{2D3294B2-BC6B-425C-91BF-26FCB6EB984A}">
      <dgm:prSet/>
      <dgm:spPr/>
      <dgm:t>
        <a:bodyPr/>
        <a:lstStyle/>
        <a:p>
          <a:endParaRPr lang="en-US"/>
        </a:p>
      </dgm:t>
    </dgm:pt>
    <dgm:pt modelId="{CC65C7EF-8092-44F0-A53B-AD021C87DB72}">
      <dgm:prSet/>
      <dgm:spPr/>
      <dgm:t>
        <a:bodyPr/>
        <a:lstStyle/>
        <a:p>
          <a:r>
            <a:rPr lang="da-DK"/>
            <a:t>Hvad er arbejdsløshed? </a:t>
          </a:r>
          <a:endParaRPr lang="en-US"/>
        </a:p>
      </dgm:t>
    </dgm:pt>
    <dgm:pt modelId="{52D5B911-5319-4083-830C-779B316607E6}" type="parTrans" cxnId="{ED12CB3C-FA3A-4479-92F8-2913124A147E}">
      <dgm:prSet/>
      <dgm:spPr/>
      <dgm:t>
        <a:bodyPr/>
        <a:lstStyle/>
        <a:p>
          <a:endParaRPr lang="en-US"/>
        </a:p>
      </dgm:t>
    </dgm:pt>
    <dgm:pt modelId="{2A5CA6C5-C0D3-450B-8880-49CF88BA9457}" type="sibTrans" cxnId="{ED12CB3C-FA3A-4479-92F8-2913124A147E}">
      <dgm:prSet/>
      <dgm:spPr/>
      <dgm:t>
        <a:bodyPr/>
        <a:lstStyle/>
        <a:p>
          <a:endParaRPr lang="en-US"/>
        </a:p>
      </dgm:t>
    </dgm:pt>
    <dgm:pt modelId="{228AA25E-1F37-4F2C-B3DA-267FB9BF2B7B}">
      <dgm:prSet/>
      <dgm:spPr/>
      <dgm:t>
        <a:bodyPr/>
        <a:lstStyle/>
        <a:p>
          <a:r>
            <a:rPr lang="da-DK"/>
            <a:t>Hvad handler inflation om? </a:t>
          </a:r>
          <a:endParaRPr lang="en-US"/>
        </a:p>
      </dgm:t>
    </dgm:pt>
    <dgm:pt modelId="{69C11D3E-9619-4ABC-92FE-9963B365FB09}" type="parTrans" cxnId="{BD686E0E-8FBD-4DD5-A895-782159CA7657}">
      <dgm:prSet/>
      <dgm:spPr/>
      <dgm:t>
        <a:bodyPr/>
        <a:lstStyle/>
        <a:p>
          <a:endParaRPr lang="en-US"/>
        </a:p>
      </dgm:t>
    </dgm:pt>
    <dgm:pt modelId="{81D55CFC-0391-4906-84DB-97020C46CF1E}" type="sibTrans" cxnId="{BD686E0E-8FBD-4DD5-A895-782159CA7657}">
      <dgm:prSet/>
      <dgm:spPr/>
      <dgm:t>
        <a:bodyPr/>
        <a:lstStyle/>
        <a:p>
          <a:endParaRPr lang="en-US"/>
        </a:p>
      </dgm:t>
    </dgm:pt>
    <dgm:pt modelId="{DE31A00A-1807-4610-B2C7-24E0B7C96EB8}">
      <dgm:prSet/>
      <dgm:spPr/>
      <dgm:t>
        <a:bodyPr/>
        <a:lstStyle/>
        <a:p>
          <a:r>
            <a:rPr lang="da-DK"/>
            <a:t>Hvad er forskellen på eksport og import?   </a:t>
          </a:r>
          <a:endParaRPr lang="en-US"/>
        </a:p>
      </dgm:t>
    </dgm:pt>
    <dgm:pt modelId="{E8E79DC8-5AFD-48A3-9CDB-36340DE1E3BE}" type="parTrans" cxnId="{FB1F72AA-9F9E-42CA-A36E-CC0D914700BA}">
      <dgm:prSet/>
      <dgm:spPr/>
      <dgm:t>
        <a:bodyPr/>
        <a:lstStyle/>
        <a:p>
          <a:endParaRPr lang="en-US"/>
        </a:p>
      </dgm:t>
    </dgm:pt>
    <dgm:pt modelId="{9FF4EB2B-124A-4FFE-9522-19F16A3323E8}" type="sibTrans" cxnId="{FB1F72AA-9F9E-42CA-A36E-CC0D914700BA}">
      <dgm:prSet/>
      <dgm:spPr/>
      <dgm:t>
        <a:bodyPr/>
        <a:lstStyle/>
        <a:p>
          <a:endParaRPr lang="en-US"/>
        </a:p>
      </dgm:t>
    </dgm:pt>
    <dgm:pt modelId="{EB1F4C55-A8DA-F640-814F-4C877AB6F65D}" type="pres">
      <dgm:prSet presAssocID="{2587DFF6-E597-40F6-9318-F0CFE573BA1B}" presName="diagram" presStyleCnt="0">
        <dgm:presLayoutVars>
          <dgm:dir/>
          <dgm:resizeHandles val="exact"/>
        </dgm:presLayoutVars>
      </dgm:prSet>
      <dgm:spPr/>
    </dgm:pt>
    <dgm:pt modelId="{E883369F-19CE-E044-BC78-572D08974E04}" type="pres">
      <dgm:prSet presAssocID="{2AF4BFE5-5929-4DB4-80E5-D02912F5245A}" presName="node" presStyleLbl="node1" presStyleIdx="0" presStyleCnt="6">
        <dgm:presLayoutVars>
          <dgm:bulletEnabled val="1"/>
        </dgm:presLayoutVars>
      </dgm:prSet>
      <dgm:spPr/>
    </dgm:pt>
    <dgm:pt modelId="{4E7C8535-A1C4-874A-8A8D-5F66E8E93D63}" type="pres">
      <dgm:prSet presAssocID="{0B43254B-CFC6-46D3-9B0D-B6F6C79416FB}" presName="sibTrans" presStyleCnt="0"/>
      <dgm:spPr/>
    </dgm:pt>
    <dgm:pt modelId="{5992CC38-DB20-E449-85B3-A43A218F2C18}" type="pres">
      <dgm:prSet presAssocID="{64B1C5E3-989E-4E9E-9258-E4D3B9A683E4}" presName="node" presStyleLbl="node1" presStyleIdx="1" presStyleCnt="6">
        <dgm:presLayoutVars>
          <dgm:bulletEnabled val="1"/>
        </dgm:presLayoutVars>
      </dgm:prSet>
      <dgm:spPr/>
    </dgm:pt>
    <dgm:pt modelId="{D206A128-4765-0040-AF97-1F1A97B9DB55}" type="pres">
      <dgm:prSet presAssocID="{6FBD6EB6-EDD6-49A5-AC77-3968C04ED2D1}" presName="sibTrans" presStyleCnt="0"/>
      <dgm:spPr/>
    </dgm:pt>
    <dgm:pt modelId="{C061717E-79BE-5948-845D-0634D479A4C0}" type="pres">
      <dgm:prSet presAssocID="{38C90267-4CCE-449D-952F-FF386E2E6D63}" presName="node" presStyleLbl="node1" presStyleIdx="2" presStyleCnt="6">
        <dgm:presLayoutVars>
          <dgm:bulletEnabled val="1"/>
        </dgm:presLayoutVars>
      </dgm:prSet>
      <dgm:spPr/>
    </dgm:pt>
    <dgm:pt modelId="{BC6B5342-6AE8-C747-AA19-457BCD8C343F}" type="pres">
      <dgm:prSet presAssocID="{8E5D9819-C9CD-49E7-BD0B-EC9F207E6025}" presName="sibTrans" presStyleCnt="0"/>
      <dgm:spPr/>
    </dgm:pt>
    <dgm:pt modelId="{27C1055D-6CF1-824C-A924-D2CF7FA7222B}" type="pres">
      <dgm:prSet presAssocID="{CC65C7EF-8092-44F0-A53B-AD021C87DB72}" presName="node" presStyleLbl="node1" presStyleIdx="3" presStyleCnt="6">
        <dgm:presLayoutVars>
          <dgm:bulletEnabled val="1"/>
        </dgm:presLayoutVars>
      </dgm:prSet>
      <dgm:spPr/>
    </dgm:pt>
    <dgm:pt modelId="{0268C102-AFE5-CE48-998D-20D07C5F03BA}" type="pres">
      <dgm:prSet presAssocID="{2A5CA6C5-C0D3-450B-8880-49CF88BA9457}" presName="sibTrans" presStyleCnt="0"/>
      <dgm:spPr/>
    </dgm:pt>
    <dgm:pt modelId="{87853DB3-7C85-3D40-A492-8F24CC15111E}" type="pres">
      <dgm:prSet presAssocID="{228AA25E-1F37-4F2C-B3DA-267FB9BF2B7B}" presName="node" presStyleLbl="node1" presStyleIdx="4" presStyleCnt="6">
        <dgm:presLayoutVars>
          <dgm:bulletEnabled val="1"/>
        </dgm:presLayoutVars>
      </dgm:prSet>
      <dgm:spPr/>
    </dgm:pt>
    <dgm:pt modelId="{8226EED4-1C37-BB42-9A4B-409DEAAA54C6}" type="pres">
      <dgm:prSet presAssocID="{81D55CFC-0391-4906-84DB-97020C46CF1E}" presName="sibTrans" presStyleCnt="0"/>
      <dgm:spPr/>
    </dgm:pt>
    <dgm:pt modelId="{72A310D8-4BC1-A140-8A99-4F73C5CDFEB1}" type="pres">
      <dgm:prSet presAssocID="{DE31A00A-1807-4610-B2C7-24E0B7C96EB8}" presName="node" presStyleLbl="node1" presStyleIdx="5" presStyleCnt="6">
        <dgm:presLayoutVars>
          <dgm:bulletEnabled val="1"/>
        </dgm:presLayoutVars>
      </dgm:prSet>
      <dgm:spPr/>
    </dgm:pt>
  </dgm:ptLst>
  <dgm:cxnLst>
    <dgm:cxn modelId="{BD686E0E-8FBD-4DD5-A895-782159CA7657}" srcId="{2587DFF6-E597-40F6-9318-F0CFE573BA1B}" destId="{228AA25E-1F37-4F2C-B3DA-267FB9BF2B7B}" srcOrd="4" destOrd="0" parTransId="{69C11D3E-9619-4ABC-92FE-9963B365FB09}" sibTransId="{81D55CFC-0391-4906-84DB-97020C46CF1E}"/>
    <dgm:cxn modelId="{7BB5D225-F233-C443-8043-4321913D555F}" type="presOf" srcId="{2AF4BFE5-5929-4DB4-80E5-D02912F5245A}" destId="{E883369F-19CE-E044-BC78-572D08974E04}" srcOrd="0" destOrd="0" presId="urn:microsoft.com/office/officeart/2005/8/layout/default"/>
    <dgm:cxn modelId="{ED12CB3C-FA3A-4479-92F8-2913124A147E}" srcId="{2587DFF6-E597-40F6-9318-F0CFE573BA1B}" destId="{CC65C7EF-8092-44F0-A53B-AD021C87DB72}" srcOrd="3" destOrd="0" parTransId="{52D5B911-5319-4083-830C-779B316607E6}" sibTransId="{2A5CA6C5-C0D3-450B-8880-49CF88BA9457}"/>
    <dgm:cxn modelId="{77307050-E1CF-8846-9F66-0A5E48389907}" type="presOf" srcId="{228AA25E-1F37-4F2C-B3DA-267FB9BF2B7B}" destId="{87853DB3-7C85-3D40-A492-8F24CC15111E}" srcOrd="0" destOrd="0" presId="urn:microsoft.com/office/officeart/2005/8/layout/default"/>
    <dgm:cxn modelId="{87C7556C-6D8C-C446-8181-9DA97AAB8387}" type="presOf" srcId="{DE31A00A-1807-4610-B2C7-24E0B7C96EB8}" destId="{72A310D8-4BC1-A140-8A99-4F73C5CDFEB1}" srcOrd="0" destOrd="0" presId="urn:microsoft.com/office/officeart/2005/8/layout/default"/>
    <dgm:cxn modelId="{A6E77A6D-6268-4E13-91E0-D834014EB2DE}" srcId="{2587DFF6-E597-40F6-9318-F0CFE573BA1B}" destId="{2AF4BFE5-5929-4DB4-80E5-D02912F5245A}" srcOrd="0" destOrd="0" parTransId="{61DB5F6E-28B9-4573-A76D-9038846CE7B2}" sibTransId="{0B43254B-CFC6-46D3-9B0D-B6F6C79416FB}"/>
    <dgm:cxn modelId="{D2F53E9A-0FF9-AF4B-8080-EDED5C580388}" type="presOf" srcId="{2587DFF6-E597-40F6-9318-F0CFE573BA1B}" destId="{EB1F4C55-A8DA-F640-814F-4C877AB6F65D}" srcOrd="0" destOrd="0" presId="urn:microsoft.com/office/officeart/2005/8/layout/default"/>
    <dgm:cxn modelId="{FB1F72AA-9F9E-42CA-A36E-CC0D914700BA}" srcId="{2587DFF6-E597-40F6-9318-F0CFE573BA1B}" destId="{DE31A00A-1807-4610-B2C7-24E0B7C96EB8}" srcOrd="5" destOrd="0" parTransId="{E8E79DC8-5AFD-48A3-9CDB-36340DE1E3BE}" sibTransId="{9FF4EB2B-124A-4FFE-9522-19F16A3323E8}"/>
    <dgm:cxn modelId="{2D3294B2-BC6B-425C-91BF-26FCB6EB984A}" srcId="{2587DFF6-E597-40F6-9318-F0CFE573BA1B}" destId="{38C90267-4CCE-449D-952F-FF386E2E6D63}" srcOrd="2" destOrd="0" parTransId="{9803E708-440B-4486-A028-DEAE595340E1}" sibTransId="{8E5D9819-C9CD-49E7-BD0B-EC9F207E6025}"/>
    <dgm:cxn modelId="{BA25B1B4-709A-2D41-A084-257A4097D185}" type="presOf" srcId="{38C90267-4CCE-449D-952F-FF386E2E6D63}" destId="{C061717E-79BE-5948-845D-0634D479A4C0}" srcOrd="0" destOrd="0" presId="urn:microsoft.com/office/officeart/2005/8/layout/default"/>
    <dgm:cxn modelId="{7B9388CA-A5A3-4E8C-B413-D445159FAE2E}" srcId="{2587DFF6-E597-40F6-9318-F0CFE573BA1B}" destId="{64B1C5E3-989E-4E9E-9258-E4D3B9A683E4}" srcOrd="1" destOrd="0" parTransId="{37503AE4-6BF8-4748-9BCC-5DD9C9345979}" sibTransId="{6FBD6EB6-EDD6-49A5-AC77-3968C04ED2D1}"/>
    <dgm:cxn modelId="{9B480FE3-15E7-824A-9C34-BC5773728712}" type="presOf" srcId="{CC65C7EF-8092-44F0-A53B-AD021C87DB72}" destId="{27C1055D-6CF1-824C-A924-D2CF7FA7222B}" srcOrd="0" destOrd="0" presId="urn:microsoft.com/office/officeart/2005/8/layout/default"/>
    <dgm:cxn modelId="{C8624FE9-FF26-8940-98E1-61A0E68D90B1}" type="presOf" srcId="{64B1C5E3-989E-4E9E-9258-E4D3B9A683E4}" destId="{5992CC38-DB20-E449-85B3-A43A218F2C18}" srcOrd="0" destOrd="0" presId="urn:microsoft.com/office/officeart/2005/8/layout/default"/>
    <dgm:cxn modelId="{900E000E-1FFC-8E4A-9881-48E9DDFAA3A2}" type="presParOf" srcId="{EB1F4C55-A8DA-F640-814F-4C877AB6F65D}" destId="{E883369F-19CE-E044-BC78-572D08974E04}" srcOrd="0" destOrd="0" presId="urn:microsoft.com/office/officeart/2005/8/layout/default"/>
    <dgm:cxn modelId="{FBA62005-21BF-514B-A445-C828AB28840D}" type="presParOf" srcId="{EB1F4C55-A8DA-F640-814F-4C877AB6F65D}" destId="{4E7C8535-A1C4-874A-8A8D-5F66E8E93D63}" srcOrd="1" destOrd="0" presId="urn:microsoft.com/office/officeart/2005/8/layout/default"/>
    <dgm:cxn modelId="{8D1AACEE-4FAA-E842-A0B2-1A8F2D7D57BC}" type="presParOf" srcId="{EB1F4C55-A8DA-F640-814F-4C877AB6F65D}" destId="{5992CC38-DB20-E449-85B3-A43A218F2C18}" srcOrd="2" destOrd="0" presId="urn:microsoft.com/office/officeart/2005/8/layout/default"/>
    <dgm:cxn modelId="{DE3942B6-CE8B-2545-8139-B1CC0045F71B}" type="presParOf" srcId="{EB1F4C55-A8DA-F640-814F-4C877AB6F65D}" destId="{D206A128-4765-0040-AF97-1F1A97B9DB55}" srcOrd="3" destOrd="0" presId="urn:microsoft.com/office/officeart/2005/8/layout/default"/>
    <dgm:cxn modelId="{1109DBD8-2F17-5F43-A631-433FBE52F31F}" type="presParOf" srcId="{EB1F4C55-A8DA-F640-814F-4C877AB6F65D}" destId="{C061717E-79BE-5948-845D-0634D479A4C0}" srcOrd="4" destOrd="0" presId="urn:microsoft.com/office/officeart/2005/8/layout/default"/>
    <dgm:cxn modelId="{273D7FA0-0359-2C4B-9434-68480AF5B821}" type="presParOf" srcId="{EB1F4C55-A8DA-F640-814F-4C877AB6F65D}" destId="{BC6B5342-6AE8-C747-AA19-457BCD8C343F}" srcOrd="5" destOrd="0" presId="urn:microsoft.com/office/officeart/2005/8/layout/default"/>
    <dgm:cxn modelId="{BF792887-88BA-6048-A1E8-D0064D148378}" type="presParOf" srcId="{EB1F4C55-A8DA-F640-814F-4C877AB6F65D}" destId="{27C1055D-6CF1-824C-A924-D2CF7FA7222B}" srcOrd="6" destOrd="0" presId="urn:microsoft.com/office/officeart/2005/8/layout/default"/>
    <dgm:cxn modelId="{2633E8B3-70E2-F44E-9326-2C7AB63FB532}" type="presParOf" srcId="{EB1F4C55-A8DA-F640-814F-4C877AB6F65D}" destId="{0268C102-AFE5-CE48-998D-20D07C5F03BA}" srcOrd="7" destOrd="0" presId="urn:microsoft.com/office/officeart/2005/8/layout/default"/>
    <dgm:cxn modelId="{C4C02CCE-8674-5147-8FE7-77EBDC358069}" type="presParOf" srcId="{EB1F4C55-A8DA-F640-814F-4C877AB6F65D}" destId="{87853DB3-7C85-3D40-A492-8F24CC15111E}" srcOrd="8" destOrd="0" presId="urn:microsoft.com/office/officeart/2005/8/layout/default"/>
    <dgm:cxn modelId="{98B2AA75-8195-194C-BEF8-DF67DE657747}" type="presParOf" srcId="{EB1F4C55-A8DA-F640-814F-4C877AB6F65D}" destId="{8226EED4-1C37-BB42-9A4B-409DEAAA54C6}" srcOrd="9" destOrd="0" presId="urn:microsoft.com/office/officeart/2005/8/layout/default"/>
    <dgm:cxn modelId="{CA03633C-4379-E44D-ACE5-3A9FBC984F03}" type="presParOf" srcId="{EB1F4C55-A8DA-F640-814F-4C877AB6F65D}" destId="{72A310D8-4BC1-A140-8A99-4F73C5CDFEB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BDA4B-DDAA-4330-BBAE-C7F2B494333F}">
      <dsp:nvSpPr>
        <dsp:cNvPr id="0" name=""/>
        <dsp:cNvSpPr/>
      </dsp:nvSpPr>
      <dsp:spPr>
        <a:xfrm>
          <a:off x="51259" y="501313"/>
          <a:ext cx="1490161" cy="149016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21ED0-7F7A-4DDD-A5CC-5E5AF5573E8C}">
      <dsp:nvSpPr>
        <dsp:cNvPr id="0" name=""/>
        <dsp:cNvSpPr/>
      </dsp:nvSpPr>
      <dsp:spPr>
        <a:xfrm>
          <a:off x="364193" y="814247"/>
          <a:ext cx="864293" cy="8642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1E4274-2BBF-4B70-9BBC-97660880AB30}">
      <dsp:nvSpPr>
        <dsp:cNvPr id="0" name=""/>
        <dsp:cNvSpPr/>
      </dsp:nvSpPr>
      <dsp:spPr>
        <a:xfrm>
          <a:off x="1860741" y="501313"/>
          <a:ext cx="3512523" cy="149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a-DK" sz="1800" kern="1200" dirty="0"/>
            <a:t>Når vi arbejder med økonomi – så er vi særligt interesseret i alt det der sker på </a:t>
          </a:r>
          <a:r>
            <a:rPr lang="da-DK" sz="1800" b="1" kern="1200" dirty="0"/>
            <a:t>markedet</a:t>
          </a:r>
          <a:r>
            <a:rPr lang="da-DK" sz="1800" kern="1200" dirty="0"/>
            <a:t>. Et marked er det sted, hvor købere og sælgere mødes og udveksler varer og tjenester – som har en pris fastsat i penge. </a:t>
          </a:r>
          <a:endParaRPr lang="en-US" sz="1800" kern="1200" dirty="0"/>
        </a:p>
      </dsp:txBody>
      <dsp:txXfrm>
        <a:off x="1860741" y="501313"/>
        <a:ext cx="3512523" cy="1490161"/>
      </dsp:txXfrm>
    </dsp:sp>
    <dsp:sp modelId="{56DAFAE2-8A2D-4697-B6A2-ABFDA4FE3502}">
      <dsp:nvSpPr>
        <dsp:cNvPr id="0" name=""/>
        <dsp:cNvSpPr/>
      </dsp:nvSpPr>
      <dsp:spPr>
        <a:xfrm>
          <a:off x="5985296" y="501313"/>
          <a:ext cx="1490161" cy="149016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BCD182-C01A-4E6E-B283-EC7C488CA7EA}">
      <dsp:nvSpPr>
        <dsp:cNvPr id="0" name=""/>
        <dsp:cNvSpPr/>
      </dsp:nvSpPr>
      <dsp:spPr>
        <a:xfrm>
          <a:off x="6298230" y="814247"/>
          <a:ext cx="864293" cy="8642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236986-9C90-4E5D-920C-7A58F543434D}">
      <dsp:nvSpPr>
        <dsp:cNvPr id="0" name=""/>
        <dsp:cNvSpPr/>
      </dsp:nvSpPr>
      <dsp:spPr>
        <a:xfrm>
          <a:off x="7794778" y="501313"/>
          <a:ext cx="3512523" cy="149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a-DK" sz="1800" b="1" u="sng" kern="1200" dirty="0"/>
            <a:t>Udbud </a:t>
          </a:r>
          <a:r>
            <a:rPr lang="da-DK" sz="1800" kern="1200" dirty="0"/>
            <a:t>handler om de varer og tjenester som bliver udbudt på markedet</a:t>
          </a:r>
          <a:endParaRPr lang="en-US" sz="1800" kern="1200" dirty="0"/>
        </a:p>
      </dsp:txBody>
      <dsp:txXfrm>
        <a:off x="7794778" y="501313"/>
        <a:ext cx="3512523" cy="1490161"/>
      </dsp:txXfrm>
    </dsp:sp>
    <dsp:sp modelId="{4E6F785C-9358-4A9E-96F1-2CD0C5AF9E8A}">
      <dsp:nvSpPr>
        <dsp:cNvPr id="0" name=""/>
        <dsp:cNvSpPr/>
      </dsp:nvSpPr>
      <dsp:spPr>
        <a:xfrm>
          <a:off x="51259" y="2807260"/>
          <a:ext cx="1490161" cy="149016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FAEA5B-CDA0-4A63-AE2E-C9B73F7ECD16}">
      <dsp:nvSpPr>
        <dsp:cNvPr id="0" name=""/>
        <dsp:cNvSpPr/>
      </dsp:nvSpPr>
      <dsp:spPr>
        <a:xfrm>
          <a:off x="364193" y="3120194"/>
          <a:ext cx="864293" cy="8642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67F19E-7ABC-49A8-B137-D86026307E28}">
      <dsp:nvSpPr>
        <dsp:cNvPr id="0" name=""/>
        <dsp:cNvSpPr/>
      </dsp:nvSpPr>
      <dsp:spPr>
        <a:xfrm>
          <a:off x="1860741" y="2807260"/>
          <a:ext cx="3512523" cy="149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da-DK" sz="2000" b="1" u="sng" kern="1200" dirty="0"/>
            <a:t>Efterspørgsel</a:t>
          </a:r>
          <a:r>
            <a:rPr lang="da-DK" sz="2000" u="sng" kern="1200" dirty="0"/>
            <a:t> </a:t>
          </a:r>
          <a:r>
            <a:rPr lang="da-DK" sz="2000" kern="1200" dirty="0"/>
            <a:t>handler om hvor meget de varer og tjenester, som bliver udbudt på markedet, som bliver efterspurgt af forbrugerne (f.eks. af os).  </a:t>
          </a:r>
          <a:endParaRPr lang="en-US" sz="2000" kern="1200" dirty="0"/>
        </a:p>
      </dsp:txBody>
      <dsp:txXfrm>
        <a:off x="1860741" y="2807260"/>
        <a:ext cx="3512523" cy="1490161"/>
      </dsp:txXfrm>
    </dsp:sp>
    <dsp:sp modelId="{C90F6875-FCB6-450D-A23D-1415EDA7AD53}">
      <dsp:nvSpPr>
        <dsp:cNvPr id="0" name=""/>
        <dsp:cNvSpPr/>
      </dsp:nvSpPr>
      <dsp:spPr>
        <a:xfrm>
          <a:off x="5985296" y="2807260"/>
          <a:ext cx="1490161" cy="149016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241C8-7CF0-47AD-A447-F001CE282DEC}">
      <dsp:nvSpPr>
        <dsp:cNvPr id="0" name=""/>
        <dsp:cNvSpPr/>
      </dsp:nvSpPr>
      <dsp:spPr>
        <a:xfrm>
          <a:off x="6298230" y="3120194"/>
          <a:ext cx="864293" cy="8642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B27DDF-3D62-45FB-A691-006119A78793}">
      <dsp:nvSpPr>
        <dsp:cNvPr id="0" name=""/>
        <dsp:cNvSpPr/>
      </dsp:nvSpPr>
      <dsp:spPr>
        <a:xfrm>
          <a:off x="7794778" y="2807260"/>
          <a:ext cx="3512523" cy="14901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a-DK" sz="1800" b="1" kern="1200" dirty="0"/>
            <a:t>Spørgsmål: </a:t>
          </a:r>
          <a:r>
            <a:rPr lang="da-DK" sz="1800" kern="1200" dirty="0"/>
            <a:t>I artiklen fra </a:t>
          </a:r>
          <a:r>
            <a:rPr lang="da-DK" sz="1800" kern="1200" dirty="0" err="1"/>
            <a:t>eb.dk</a:t>
          </a:r>
          <a:r>
            <a:rPr lang="da-DK" sz="1800" kern="1200" dirty="0"/>
            <a:t> tales der om udbud og efterspørgsel, og særligt at både udbud og efterspørgsel bliver påvirket af </a:t>
          </a:r>
          <a:r>
            <a:rPr lang="da-DK" sz="1800" kern="1200" dirty="0" err="1"/>
            <a:t>corona</a:t>
          </a:r>
          <a:r>
            <a:rPr lang="da-DK" sz="1800" kern="1200" dirty="0"/>
            <a:t>-krisen – hvorfor bliver både udbud og efterspørgsel påvirket af </a:t>
          </a:r>
          <a:r>
            <a:rPr lang="da-DK" sz="1800" kern="1200" dirty="0" err="1"/>
            <a:t>corona</a:t>
          </a:r>
          <a:r>
            <a:rPr lang="da-DK" sz="1800" kern="1200" dirty="0"/>
            <a:t>-krisen?</a:t>
          </a:r>
          <a:endParaRPr lang="en-US" sz="1800" kern="1200" dirty="0"/>
        </a:p>
      </dsp:txBody>
      <dsp:txXfrm>
        <a:off x="7794778" y="2807260"/>
        <a:ext cx="3512523" cy="1490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75079-BC6C-634B-85AA-9CA4EEEC1902}">
      <dsp:nvSpPr>
        <dsp:cNvPr id="0" name=""/>
        <dsp:cNvSpPr/>
      </dsp:nvSpPr>
      <dsp:spPr>
        <a:xfrm>
          <a:off x="3872379" y="58757"/>
          <a:ext cx="2820351" cy="2820351"/>
        </a:xfrm>
        <a:prstGeom prst="ellipse">
          <a:avLst/>
        </a:prstGeom>
        <a:solidFill>
          <a:schemeClr val="accent4">
            <a:alpha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a-DK" sz="1400" b="1" u="sng" kern="1200"/>
            <a:t>Politik</a:t>
          </a:r>
        </a:p>
        <a:p>
          <a:pPr marL="0" lvl="0" indent="0" algn="ctr" defTabSz="622300">
            <a:lnSpc>
              <a:spcPct val="90000"/>
            </a:lnSpc>
            <a:spcBef>
              <a:spcPct val="0"/>
            </a:spcBef>
            <a:spcAft>
              <a:spcPct val="35000"/>
            </a:spcAft>
            <a:buNone/>
          </a:pPr>
          <a:r>
            <a:rPr lang="da-DK" sz="1400" kern="1200"/>
            <a:t>Politiske partier i Danmark og politiske ideologier</a:t>
          </a:r>
        </a:p>
      </dsp:txBody>
      <dsp:txXfrm>
        <a:off x="4248426" y="552318"/>
        <a:ext cx="2068257" cy="1269157"/>
      </dsp:txXfrm>
    </dsp:sp>
    <dsp:sp modelId="{6A53EC70-2407-2340-97C2-A4BA88D71E5B}">
      <dsp:nvSpPr>
        <dsp:cNvPr id="0" name=""/>
        <dsp:cNvSpPr/>
      </dsp:nvSpPr>
      <dsp:spPr>
        <a:xfrm>
          <a:off x="4890056" y="1821476"/>
          <a:ext cx="2820351" cy="2820351"/>
        </a:xfrm>
        <a:prstGeom prst="ellipse">
          <a:avLst/>
        </a:prstGeom>
        <a:solidFill>
          <a:srgbClr val="7030A0">
            <a:alpha val="65000"/>
          </a:srgb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a-DK" sz="1400" b="1" u="sng" kern="1200"/>
            <a:t>Sociologi</a:t>
          </a:r>
        </a:p>
        <a:p>
          <a:pPr marL="0" lvl="0" indent="0" algn="ctr" defTabSz="622300">
            <a:lnSpc>
              <a:spcPct val="90000"/>
            </a:lnSpc>
            <a:spcBef>
              <a:spcPct val="0"/>
            </a:spcBef>
            <a:spcAft>
              <a:spcPct val="35000"/>
            </a:spcAft>
            <a:buNone/>
          </a:pPr>
          <a:r>
            <a:rPr lang="da-DK" sz="1400" kern="1200"/>
            <a:t>Identitetsdannelse og socialisering</a:t>
          </a:r>
        </a:p>
      </dsp:txBody>
      <dsp:txXfrm>
        <a:off x="5752613" y="2550067"/>
        <a:ext cx="1692210" cy="1551193"/>
      </dsp:txXfrm>
    </dsp:sp>
    <dsp:sp modelId="{86E2DE98-B857-4F45-8C27-FAC39E44700E}">
      <dsp:nvSpPr>
        <dsp:cNvPr id="0" name=""/>
        <dsp:cNvSpPr/>
      </dsp:nvSpPr>
      <dsp:spPr>
        <a:xfrm>
          <a:off x="2854703" y="1821476"/>
          <a:ext cx="2820351" cy="2820351"/>
        </a:xfrm>
        <a:prstGeom prst="ellipse">
          <a:avLst/>
        </a:prstGeom>
        <a:solidFill>
          <a:schemeClr val="accent1">
            <a:shade val="80000"/>
            <a:alpha val="50000"/>
            <a:hueOff val="-35"/>
            <a:satOff val="-228"/>
            <a:lumOff val="4944"/>
            <a:alphaOff val="3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a-DK" sz="1400" b="1" u="sng" kern="1200"/>
            <a:t>Økonomi</a:t>
          </a:r>
          <a:endParaRPr lang="da-DK" sz="1400" kern="1200"/>
        </a:p>
        <a:p>
          <a:pPr marL="0" lvl="0" indent="0" algn="ctr" defTabSz="622300">
            <a:lnSpc>
              <a:spcPct val="90000"/>
            </a:lnSpc>
            <a:spcBef>
              <a:spcPct val="0"/>
            </a:spcBef>
            <a:spcAft>
              <a:spcPct val="35000"/>
            </a:spcAft>
            <a:buFont typeface="Calibri" panose="020F0502020204030204" pitchFamily="34" charset="0"/>
            <a:buNone/>
          </a:pPr>
          <a:r>
            <a:rPr lang="da-DK" sz="1400" kern="1200"/>
            <a:t>Det økonomiske kredsløb, økonomiske mål </a:t>
          </a:r>
        </a:p>
      </dsp:txBody>
      <dsp:txXfrm>
        <a:off x="3120286" y="2550067"/>
        <a:ext cx="1692210" cy="1551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58B1C-E52E-45EC-9374-3F07A5E6D1C9}">
      <dsp:nvSpPr>
        <dsp:cNvPr id="0" name=""/>
        <dsp:cNvSpPr/>
      </dsp:nvSpPr>
      <dsp:spPr>
        <a:xfrm>
          <a:off x="0" y="832292"/>
          <a:ext cx="6582555" cy="15365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FD56D8-4A9D-4688-A17D-3F4502C6F4B1}">
      <dsp:nvSpPr>
        <dsp:cNvPr id="0" name=""/>
        <dsp:cNvSpPr/>
      </dsp:nvSpPr>
      <dsp:spPr>
        <a:xfrm>
          <a:off x="464803" y="1178013"/>
          <a:ext cx="845096" cy="8450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6C25EA-53D4-43C7-AB27-120AE0938EA7}">
      <dsp:nvSpPr>
        <dsp:cNvPr id="0" name=""/>
        <dsp:cNvSpPr/>
      </dsp:nvSpPr>
      <dsp:spPr>
        <a:xfrm>
          <a:off x="1774703" y="832292"/>
          <a:ext cx="4807851" cy="153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17" tIns="162617" rIns="162617" bIns="162617" numCol="1" spcCol="1270" anchor="ctr" anchorCtr="0">
          <a:noAutofit/>
        </a:bodyPr>
        <a:lstStyle/>
        <a:p>
          <a:pPr marL="0" lvl="0" indent="0" algn="l" defTabSz="977900">
            <a:lnSpc>
              <a:spcPct val="90000"/>
            </a:lnSpc>
            <a:spcBef>
              <a:spcPct val="0"/>
            </a:spcBef>
            <a:spcAft>
              <a:spcPct val="35000"/>
            </a:spcAft>
            <a:buNone/>
          </a:pPr>
          <a:r>
            <a:rPr lang="da-DK" sz="2200" b="1" u="sng" kern="1200" dirty="0"/>
            <a:t>Økonomi </a:t>
          </a:r>
          <a:r>
            <a:rPr lang="da-DK" sz="2200" kern="1200" dirty="0"/>
            <a:t>handler i grove træk om knappe ressourcer, forbrug og fordeling af samfundets ressourcer.</a:t>
          </a:r>
          <a:endParaRPr lang="en-US" sz="2200" kern="1200" dirty="0"/>
        </a:p>
      </dsp:txBody>
      <dsp:txXfrm>
        <a:off x="1774703" y="832292"/>
        <a:ext cx="4807851" cy="1536539"/>
      </dsp:txXfrm>
    </dsp:sp>
    <dsp:sp modelId="{A7E7F8B3-EAC0-4087-ABDA-56CAE9DDA44E}">
      <dsp:nvSpPr>
        <dsp:cNvPr id="0" name=""/>
        <dsp:cNvSpPr/>
      </dsp:nvSpPr>
      <dsp:spPr>
        <a:xfrm>
          <a:off x="0" y="2752966"/>
          <a:ext cx="6582555" cy="15365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F19C8A-D524-4B3A-BF00-C6EC8B16C5E0}">
      <dsp:nvSpPr>
        <dsp:cNvPr id="0" name=""/>
        <dsp:cNvSpPr/>
      </dsp:nvSpPr>
      <dsp:spPr>
        <a:xfrm>
          <a:off x="464803" y="3098687"/>
          <a:ext cx="845096" cy="8450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88DBE4-0E21-4EAB-A414-0EE3BA3AC1FC}">
      <dsp:nvSpPr>
        <dsp:cNvPr id="0" name=""/>
        <dsp:cNvSpPr/>
      </dsp:nvSpPr>
      <dsp:spPr>
        <a:xfrm>
          <a:off x="1774703" y="2752966"/>
          <a:ext cx="4807851" cy="153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17" tIns="162617" rIns="162617" bIns="162617" numCol="1" spcCol="1270" anchor="ctr" anchorCtr="0">
          <a:noAutofit/>
        </a:bodyPr>
        <a:lstStyle/>
        <a:p>
          <a:pPr marL="0" lvl="0" indent="0" algn="ctr" defTabSz="977900">
            <a:lnSpc>
              <a:spcPct val="90000"/>
            </a:lnSpc>
            <a:spcBef>
              <a:spcPct val="0"/>
            </a:spcBef>
            <a:spcAft>
              <a:spcPct val="35000"/>
            </a:spcAft>
            <a:buNone/>
          </a:pPr>
          <a:r>
            <a:rPr lang="da-DK" sz="2200" b="1" i="0" kern="1200" dirty="0"/>
            <a:t>Spørgsmål:</a:t>
          </a:r>
          <a:r>
            <a:rPr lang="da-DK" sz="2200" i="0" kern="1200" dirty="0"/>
            <a:t> </a:t>
          </a:r>
        </a:p>
        <a:p>
          <a:pPr marL="0" lvl="0" indent="0" algn="l" defTabSz="977900">
            <a:lnSpc>
              <a:spcPct val="90000"/>
            </a:lnSpc>
            <a:spcBef>
              <a:spcPct val="0"/>
            </a:spcBef>
            <a:spcAft>
              <a:spcPct val="35000"/>
            </a:spcAft>
            <a:buNone/>
          </a:pPr>
          <a:r>
            <a:rPr lang="da-DK" sz="2200" i="0" kern="1200" dirty="0"/>
            <a:t>Men hvorfor er økonomi vigtigt? </a:t>
          </a:r>
          <a:endParaRPr lang="en-US" sz="2200" i="0" kern="1200" dirty="0"/>
        </a:p>
      </dsp:txBody>
      <dsp:txXfrm>
        <a:off x="1774703" y="2752966"/>
        <a:ext cx="4807851" cy="15365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369F-19CE-E044-BC78-572D08974E04}">
      <dsp:nvSpPr>
        <dsp:cNvPr id="0" name=""/>
        <dsp:cNvSpPr/>
      </dsp:nvSpPr>
      <dsp:spPr>
        <a:xfrm>
          <a:off x="604900" y="2445"/>
          <a:ext cx="2558453" cy="153507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Hvad handler økonomi om? </a:t>
          </a:r>
          <a:endParaRPr lang="en-US" sz="2400" kern="1200"/>
        </a:p>
      </dsp:txBody>
      <dsp:txXfrm>
        <a:off x="604900" y="2445"/>
        <a:ext cx="2558453" cy="1535072"/>
      </dsp:txXfrm>
    </dsp:sp>
    <dsp:sp modelId="{5992CC38-DB20-E449-85B3-A43A218F2C18}">
      <dsp:nvSpPr>
        <dsp:cNvPr id="0" name=""/>
        <dsp:cNvSpPr/>
      </dsp:nvSpPr>
      <dsp:spPr>
        <a:xfrm>
          <a:off x="3419200" y="2445"/>
          <a:ext cx="2558453" cy="153507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Hvad handler økonomisk vækst om?</a:t>
          </a:r>
          <a:endParaRPr lang="en-US" sz="2400" kern="1200"/>
        </a:p>
      </dsp:txBody>
      <dsp:txXfrm>
        <a:off x="3419200" y="2445"/>
        <a:ext cx="2558453" cy="1535072"/>
      </dsp:txXfrm>
    </dsp:sp>
    <dsp:sp modelId="{C061717E-79BE-5948-845D-0634D479A4C0}">
      <dsp:nvSpPr>
        <dsp:cNvPr id="0" name=""/>
        <dsp:cNvSpPr/>
      </dsp:nvSpPr>
      <dsp:spPr>
        <a:xfrm>
          <a:off x="604900" y="1793362"/>
          <a:ext cx="2558453" cy="153507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Hvad er produktivitet? </a:t>
          </a:r>
          <a:endParaRPr lang="en-US" sz="2400" kern="1200"/>
        </a:p>
      </dsp:txBody>
      <dsp:txXfrm>
        <a:off x="604900" y="1793362"/>
        <a:ext cx="2558453" cy="1535072"/>
      </dsp:txXfrm>
    </dsp:sp>
    <dsp:sp modelId="{27C1055D-6CF1-824C-A924-D2CF7FA7222B}">
      <dsp:nvSpPr>
        <dsp:cNvPr id="0" name=""/>
        <dsp:cNvSpPr/>
      </dsp:nvSpPr>
      <dsp:spPr>
        <a:xfrm>
          <a:off x="3419200" y="1793362"/>
          <a:ext cx="2558453" cy="153507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Hvad er arbejdsløshed? </a:t>
          </a:r>
          <a:endParaRPr lang="en-US" sz="2400" kern="1200"/>
        </a:p>
      </dsp:txBody>
      <dsp:txXfrm>
        <a:off x="3419200" y="1793362"/>
        <a:ext cx="2558453" cy="1535072"/>
      </dsp:txXfrm>
    </dsp:sp>
    <dsp:sp modelId="{87853DB3-7C85-3D40-A492-8F24CC15111E}">
      <dsp:nvSpPr>
        <dsp:cNvPr id="0" name=""/>
        <dsp:cNvSpPr/>
      </dsp:nvSpPr>
      <dsp:spPr>
        <a:xfrm>
          <a:off x="604900" y="3584280"/>
          <a:ext cx="2558453" cy="153507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Hvad handler inflation om? </a:t>
          </a:r>
          <a:endParaRPr lang="en-US" sz="2400" kern="1200"/>
        </a:p>
      </dsp:txBody>
      <dsp:txXfrm>
        <a:off x="604900" y="3584280"/>
        <a:ext cx="2558453" cy="1535072"/>
      </dsp:txXfrm>
    </dsp:sp>
    <dsp:sp modelId="{72A310D8-4BC1-A140-8A99-4F73C5CDFEB1}">
      <dsp:nvSpPr>
        <dsp:cNvPr id="0" name=""/>
        <dsp:cNvSpPr/>
      </dsp:nvSpPr>
      <dsp:spPr>
        <a:xfrm>
          <a:off x="3419200" y="3584280"/>
          <a:ext cx="2558453" cy="153507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Hvad er forskellen på eksport og import?   </a:t>
          </a:r>
          <a:endParaRPr lang="en-US" sz="2400" kern="1200"/>
        </a:p>
      </dsp:txBody>
      <dsp:txXfrm>
        <a:off x="3419200" y="3584280"/>
        <a:ext cx="2558453" cy="153507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DF470-77F9-1F44-ABF9-234FB9AB1175}" type="datetimeFigureOut">
              <a:rPr lang="da-DK" smtClean="0"/>
              <a:t>02.08.2021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1973A-5017-014C-9633-67207029D163}" type="slidenum">
              <a:rPr lang="da-DK" smtClean="0"/>
              <a:t>‹nr.›</a:t>
            </a:fld>
            <a:endParaRPr lang="da-DK"/>
          </a:p>
        </p:txBody>
      </p:sp>
    </p:spTree>
    <p:extLst>
      <p:ext uri="{BB962C8B-B14F-4D97-AF65-F5344CB8AC3E}">
        <p14:creationId xmlns:p14="http://schemas.microsoft.com/office/powerpoint/2010/main" val="1577707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A91973A-5017-014C-9633-67207029D163}" type="slidenum">
              <a:rPr lang="da-DK" smtClean="0"/>
              <a:t>2</a:t>
            </a:fld>
            <a:endParaRPr lang="da-DK"/>
          </a:p>
        </p:txBody>
      </p:sp>
    </p:spTree>
    <p:extLst>
      <p:ext uri="{BB962C8B-B14F-4D97-AF65-F5344CB8AC3E}">
        <p14:creationId xmlns:p14="http://schemas.microsoft.com/office/powerpoint/2010/main" val="403988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A91973A-5017-014C-9633-67207029D163}" type="slidenum">
              <a:rPr lang="da-DK" smtClean="0"/>
              <a:t>8</a:t>
            </a:fld>
            <a:endParaRPr lang="da-DK"/>
          </a:p>
        </p:txBody>
      </p:sp>
    </p:spTree>
    <p:extLst>
      <p:ext uri="{BB962C8B-B14F-4D97-AF65-F5344CB8AC3E}">
        <p14:creationId xmlns:p14="http://schemas.microsoft.com/office/powerpoint/2010/main" val="346313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8/2/21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882724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8/2/21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7727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8/2/21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30763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8/2/21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82532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8/2/21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96948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8/2/21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1976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8/2/21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5028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8/2/21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68334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8/2/21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185851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8/2/21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50818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8/2/21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7723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8/2/21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‹nr.›</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7539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t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www.luksamfundetop.dk/" TargetMode="Externa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1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0.tiff"/><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hyperlink" Target="https://videnskab.dk/krop-sundhed/pandemi-epidemi-eller-udbrud-hvad-er-forskellen"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1.tif"/></Relationships>
</file>

<file path=ppt/slides/_rels/slide3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1.tif"/><Relationship Id="rId4" Type="http://schemas.openxmlformats.org/officeDocument/2006/relationships/image" Target="../media/image30.tiff"/></Relationships>
</file>

<file path=ppt/slides/_rels/slide3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1.tif"/></Relationships>
</file>

<file path=ppt/slides/_rels/slide3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1.tif"/></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7.tif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t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4" Type="http://schemas.openxmlformats.org/officeDocument/2006/relationships/image" Target="../media/image1.tif"/></Relationships>
</file>

<file path=ppt/slides/_rels/slide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t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26" name="Rectangle 19">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1">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4380588" y="965199"/>
            <a:ext cx="6766078" cy="4927601"/>
          </a:xfrm>
        </p:spPr>
        <p:txBody>
          <a:bodyPr anchor="ctr">
            <a:normAutofit/>
          </a:bodyPr>
          <a:lstStyle/>
          <a:p>
            <a:r>
              <a:rPr lang="da-DK" sz="6000"/>
              <a:t>Ung i en Corona-tid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1023257" y="965198"/>
            <a:ext cx="2707937" cy="4927602"/>
          </a:xfrm>
        </p:spPr>
        <p:txBody>
          <a:bodyPr anchor="ctr">
            <a:normAutofit/>
          </a:bodyPr>
          <a:lstStyle/>
          <a:p>
            <a:pPr algn="r"/>
            <a:r>
              <a:rPr lang="da-DK" sz="2000"/>
              <a:t>Grundforløb til Samfundsfag C – </a:t>
            </a:r>
          </a:p>
          <a:p>
            <a:pPr algn="r"/>
            <a:r>
              <a:rPr lang="da-DK" sz="2000"/>
              <a:t>Efterår 2021</a:t>
            </a:r>
          </a:p>
          <a:p>
            <a:pPr algn="r"/>
            <a:r>
              <a:rPr lang="da-DK" sz="2000"/>
              <a:t>Modul 1 </a:t>
            </a:r>
          </a:p>
        </p:txBody>
      </p:sp>
      <p:cxnSp>
        <p:nvCxnSpPr>
          <p:cNvPr id="28" name="Straight Connector 23">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1BDA3901-0E99-5341-8FBF-14DB012592FA}"/>
              </a:ext>
            </a:extLst>
          </p:cNvPr>
          <p:cNvPicPr>
            <a:picLocks noChangeAspect="1"/>
          </p:cNvPicPr>
          <p:nvPr/>
        </p:nvPicPr>
        <p:blipFill>
          <a:blip r:embed="rId2"/>
          <a:srcRect/>
          <a:stretch/>
        </p:blipFill>
        <p:spPr>
          <a:xfrm>
            <a:off x="0" y="5799999"/>
            <a:ext cx="12192000" cy="1056740"/>
          </a:xfrm>
          <a:prstGeom prst="rect">
            <a:avLst/>
          </a:prstGeom>
        </p:spPr>
      </p:pic>
    </p:spTree>
    <p:extLst>
      <p:ext uri="{BB962C8B-B14F-4D97-AF65-F5344CB8AC3E}">
        <p14:creationId xmlns:p14="http://schemas.microsoft.com/office/powerpoint/2010/main" val="21955308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813222-B719-B640-B531-236BA68AA18F}"/>
              </a:ext>
            </a:extLst>
          </p:cNvPr>
          <p:cNvSpPr>
            <a:spLocks noGrp="1"/>
          </p:cNvSpPr>
          <p:nvPr>
            <p:ph type="title"/>
          </p:nvPr>
        </p:nvSpPr>
        <p:spPr/>
        <p:txBody>
          <a:bodyPr/>
          <a:lstStyle/>
          <a:p>
            <a:r>
              <a:rPr lang="da-DK" dirty="0"/>
              <a:t>Hvad er jeg blevet præsenteret for i dag – 5 min. </a:t>
            </a:r>
            <a:r>
              <a:rPr lang="da-DK" dirty="0" err="1"/>
              <a:t>reflektion</a:t>
            </a:r>
            <a:r>
              <a:rPr lang="da-DK" dirty="0"/>
              <a:t> </a:t>
            </a:r>
          </a:p>
        </p:txBody>
      </p:sp>
      <p:sp>
        <p:nvSpPr>
          <p:cNvPr id="3" name="Pladsholder til indhold 2">
            <a:extLst>
              <a:ext uri="{FF2B5EF4-FFF2-40B4-BE49-F238E27FC236}">
                <a16:creationId xmlns:a16="http://schemas.microsoft.com/office/drawing/2014/main" id="{6293A826-2BA6-C64B-99F5-F2670AF6CF0F}"/>
              </a:ext>
            </a:extLst>
          </p:cNvPr>
          <p:cNvSpPr>
            <a:spLocks noGrp="1"/>
          </p:cNvSpPr>
          <p:nvPr>
            <p:ph idx="1"/>
          </p:nvPr>
        </p:nvSpPr>
        <p:spPr/>
        <p:txBody>
          <a:bodyPr/>
          <a:lstStyle/>
          <a:p>
            <a:r>
              <a:rPr lang="da-DK" dirty="0"/>
              <a:t>Hvorfor er cornakrisen en udfordring for dansk økonomi? </a:t>
            </a:r>
          </a:p>
          <a:p>
            <a:r>
              <a:rPr lang="da-DK" dirty="0"/>
              <a:t>Hvad handler samfundsfag om og hvordan arbejder samfundsfag? </a:t>
            </a:r>
          </a:p>
          <a:p>
            <a:r>
              <a:rPr lang="da-DK" dirty="0"/>
              <a:t>Hvad handler økonomi om? </a:t>
            </a:r>
          </a:p>
          <a:p>
            <a:r>
              <a:rPr lang="da-DK" dirty="0"/>
              <a:t>Hvad er forskellen på udbud og efterspørgsel? </a:t>
            </a:r>
          </a:p>
          <a:p>
            <a:endParaRPr lang="da-DK" dirty="0"/>
          </a:p>
        </p:txBody>
      </p:sp>
      <p:pic>
        <p:nvPicPr>
          <p:cNvPr id="6" name="Billede 5">
            <a:extLst>
              <a:ext uri="{FF2B5EF4-FFF2-40B4-BE49-F238E27FC236}">
                <a16:creationId xmlns:a16="http://schemas.microsoft.com/office/drawing/2014/main" id="{82F3D26C-3E38-FA44-9932-C4467656F09B}"/>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236632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2</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0AD78301-85F0-FA4B-B25C-C9083B98D227}"/>
              </a:ext>
            </a:extLst>
          </p:cNvPr>
          <p:cNvPicPr>
            <a:picLocks noChangeAspect="1"/>
          </p:cNvPicPr>
          <p:nvPr/>
        </p:nvPicPr>
        <p:blipFill>
          <a:blip r:embed="rId2"/>
          <a:stretch/>
        </p:blipFill>
        <p:spPr>
          <a:xfrm>
            <a:off x="0" y="6015970"/>
            <a:ext cx="12192000" cy="842030"/>
          </a:xfrm>
          <a:prstGeom prst="rect">
            <a:avLst/>
          </a:prstGeom>
        </p:spPr>
      </p:pic>
    </p:spTree>
    <p:extLst>
      <p:ext uri="{BB962C8B-B14F-4D97-AF65-F5344CB8AC3E}">
        <p14:creationId xmlns:p14="http://schemas.microsoft.com/office/powerpoint/2010/main" val="65552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a:t>Program for modul 2</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621697"/>
            <a:ext cx="6791894" cy="5147973"/>
          </a:xfrm>
        </p:spPr>
        <p:txBody>
          <a:bodyPr anchor="ctr">
            <a:normAutofit/>
          </a:bodyPr>
          <a:lstStyle/>
          <a:p>
            <a:r>
              <a:rPr lang="da-DK" dirty="0"/>
              <a:t>1. Gruppearbejde: Præsentation af overvejelser vedr. forrige modul.</a:t>
            </a:r>
          </a:p>
          <a:p>
            <a:r>
              <a:rPr lang="da-DK" dirty="0"/>
              <a:t>2. Gennemgang af tjek på lektien spørgsmål </a:t>
            </a:r>
          </a:p>
          <a:p>
            <a:r>
              <a:rPr lang="da-DK" dirty="0"/>
              <a:t>3. Arbejde med forskellige videoer omkring økonomi og økonomiske mål</a:t>
            </a:r>
          </a:p>
          <a:p>
            <a:r>
              <a:rPr lang="da-DK" dirty="0"/>
              <a:t>4. Fælles opsummering på arbejdet med de økonomiske mål og videoerne der behandler økonomi og de økonomiske mål. </a:t>
            </a:r>
          </a:p>
          <a:p>
            <a:endParaRPr lang="da-DK" dirty="0"/>
          </a:p>
        </p:txBody>
      </p:sp>
      <p:sp>
        <p:nvSpPr>
          <p:cNvPr id="21" name="Rectangle 2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7484F4A4-C338-104E-B77E-54C921C2F4E7}"/>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2795264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DE4D2-FB9A-184D-9390-2E4FB2484402}"/>
              </a:ext>
            </a:extLst>
          </p:cNvPr>
          <p:cNvSpPr>
            <a:spLocks noGrp="1"/>
          </p:cNvSpPr>
          <p:nvPr>
            <p:ph type="title"/>
          </p:nvPr>
        </p:nvSpPr>
        <p:spPr/>
        <p:txBody>
          <a:bodyPr/>
          <a:lstStyle/>
          <a:p>
            <a:r>
              <a:rPr lang="da-DK" dirty="0"/>
              <a:t>Overvejelser/svar på spørgsmål fra forrige modul </a:t>
            </a:r>
          </a:p>
        </p:txBody>
      </p:sp>
      <p:graphicFrame>
        <p:nvGraphicFramePr>
          <p:cNvPr id="4" name="Pladsholder til indhold 3">
            <a:extLst>
              <a:ext uri="{FF2B5EF4-FFF2-40B4-BE49-F238E27FC236}">
                <a16:creationId xmlns:a16="http://schemas.microsoft.com/office/drawing/2014/main" id="{F9589FC1-2C38-4540-A50E-14CFA78D7977}"/>
              </a:ext>
            </a:extLst>
          </p:cNvPr>
          <p:cNvGraphicFramePr>
            <a:graphicFrameLocks noGrp="1"/>
          </p:cNvGraphicFramePr>
          <p:nvPr>
            <p:ph idx="1"/>
            <p:extLst>
              <p:ext uri="{D42A27DB-BD31-4B8C-83A1-F6EECF244321}">
                <p14:modId xmlns:p14="http://schemas.microsoft.com/office/powerpoint/2010/main" val="657105182"/>
              </p:ext>
            </p:extLst>
          </p:nvPr>
        </p:nvGraphicFramePr>
        <p:xfrm>
          <a:off x="185057" y="2046513"/>
          <a:ext cx="11811000" cy="4147457"/>
        </p:xfrm>
        <a:graphic>
          <a:graphicData uri="http://schemas.openxmlformats.org/drawingml/2006/table">
            <a:tbl>
              <a:tblPr firstRow="1" firstCol="1" bandRow="1">
                <a:tableStyleId>{5C22544A-7EE6-4342-B048-85BDC9FD1C3A}</a:tableStyleId>
              </a:tblPr>
              <a:tblGrid>
                <a:gridCol w="2988183">
                  <a:extLst>
                    <a:ext uri="{9D8B030D-6E8A-4147-A177-3AD203B41FA5}">
                      <a16:colId xmlns:a16="http://schemas.microsoft.com/office/drawing/2014/main" val="1664563129"/>
                    </a:ext>
                  </a:extLst>
                </a:gridCol>
                <a:gridCol w="8822817">
                  <a:extLst>
                    <a:ext uri="{9D8B030D-6E8A-4147-A177-3AD203B41FA5}">
                      <a16:colId xmlns:a16="http://schemas.microsoft.com/office/drawing/2014/main" val="3399655732"/>
                    </a:ext>
                  </a:extLst>
                </a:gridCol>
              </a:tblGrid>
              <a:tr h="345621">
                <a:tc>
                  <a:txBody>
                    <a:bodyPr/>
                    <a:lstStyle/>
                    <a:p>
                      <a:pPr marL="457200">
                        <a:spcAft>
                          <a:spcPts val="0"/>
                        </a:spcAft>
                      </a:pPr>
                      <a:r>
                        <a:rPr lang="da-DK" sz="1200">
                          <a:effectLst/>
                        </a:rPr>
                        <a:t>Spørgsmål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a:effectLst/>
                        </a:rPr>
                        <a:t>Mine overvejelser/svar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5400236"/>
                  </a:ext>
                </a:extLst>
              </a:tr>
              <a:tr h="1036864">
                <a:tc>
                  <a:txBody>
                    <a:bodyPr/>
                    <a:lstStyle/>
                    <a:p>
                      <a:pPr marL="457200">
                        <a:spcAft>
                          <a:spcPts val="0"/>
                        </a:spcAft>
                      </a:pPr>
                      <a:r>
                        <a:rPr lang="da-DK" sz="1200">
                          <a:effectLst/>
                        </a:rPr>
                        <a:t>Hvorfor er Corona-krisen en udfordring for dansk økonomi?</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a:effectLst/>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8164817"/>
                  </a:ext>
                </a:extLst>
              </a:tr>
              <a:tr h="1382486">
                <a:tc>
                  <a:txBody>
                    <a:bodyPr/>
                    <a:lstStyle/>
                    <a:p>
                      <a:pPr marL="457200">
                        <a:spcAft>
                          <a:spcPts val="0"/>
                        </a:spcAft>
                      </a:pPr>
                      <a:r>
                        <a:rPr lang="da-DK" sz="1200">
                          <a:effectLst/>
                        </a:rPr>
                        <a:t>Hvad handler samfundsfag om og hvordan arbejder samfundsfag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a:effectLst/>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5146277"/>
                  </a:ext>
                </a:extLst>
              </a:tr>
              <a:tr h="691243">
                <a:tc>
                  <a:txBody>
                    <a:bodyPr/>
                    <a:lstStyle/>
                    <a:p>
                      <a:pPr marL="457200">
                        <a:spcAft>
                          <a:spcPts val="0"/>
                        </a:spcAft>
                      </a:pPr>
                      <a:r>
                        <a:rPr lang="da-DK" sz="1200">
                          <a:effectLst/>
                        </a:rPr>
                        <a:t>Hvad handler økonomi om?</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a:effectLst/>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6124133"/>
                  </a:ext>
                </a:extLst>
              </a:tr>
              <a:tr h="691243">
                <a:tc>
                  <a:txBody>
                    <a:bodyPr/>
                    <a:lstStyle/>
                    <a:p>
                      <a:pPr marL="457200">
                        <a:spcAft>
                          <a:spcPts val="0"/>
                        </a:spcAft>
                      </a:pPr>
                      <a:r>
                        <a:rPr lang="da-DK" sz="1200" dirty="0">
                          <a:effectLst/>
                        </a:rPr>
                        <a:t>Hvad er forskellen på udbud og efterspørgsel?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dirty="0">
                          <a:effectLst/>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143513"/>
                  </a:ext>
                </a:extLst>
              </a:tr>
            </a:tbl>
          </a:graphicData>
        </a:graphic>
      </p:graphicFrame>
      <p:pic>
        <p:nvPicPr>
          <p:cNvPr id="7" name="Billede 6">
            <a:extLst>
              <a:ext uri="{FF2B5EF4-FFF2-40B4-BE49-F238E27FC236}">
                <a16:creationId xmlns:a16="http://schemas.microsoft.com/office/drawing/2014/main" id="{6BD366C9-5BBE-1A4A-8BF1-821582661F6D}"/>
              </a:ext>
            </a:extLst>
          </p:cNvPr>
          <p:cNvPicPr>
            <a:picLocks noChangeAspect="1"/>
          </p:cNvPicPr>
          <p:nvPr/>
        </p:nvPicPr>
        <p:blipFill>
          <a:blip r:embed="rId2"/>
          <a:srcRect/>
          <a:stretch/>
        </p:blipFill>
        <p:spPr>
          <a:xfrm>
            <a:off x="0" y="6071016"/>
            <a:ext cx="12328634" cy="786984"/>
          </a:xfrm>
          <a:prstGeom prst="rect">
            <a:avLst/>
          </a:prstGeom>
        </p:spPr>
      </p:pic>
    </p:spTree>
    <p:extLst>
      <p:ext uri="{BB962C8B-B14F-4D97-AF65-F5344CB8AC3E}">
        <p14:creationId xmlns:p14="http://schemas.microsoft.com/office/powerpoint/2010/main" val="152078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A39FE33-071D-D64E-9080-38C6E1E6FE97}"/>
              </a:ext>
            </a:extLst>
          </p:cNvPr>
          <p:cNvSpPr>
            <a:spLocks noGrp="1"/>
          </p:cNvSpPr>
          <p:nvPr>
            <p:ph type="title"/>
          </p:nvPr>
        </p:nvSpPr>
        <p:spPr>
          <a:xfrm>
            <a:off x="643467" y="634946"/>
            <a:ext cx="3689094" cy="5055904"/>
          </a:xfrm>
        </p:spPr>
        <p:txBody>
          <a:bodyPr anchor="ctr">
            <a:normAutofit/>
          </a:bodyPr>
          <a:lstStyle/>
          <a:p>
            <a:pPr algn="r"/>
            <a:r>
              <a:rPr lang="da-DK" dirty="0"/>
              <a:t>Tjek-på-lektien-spørgsmål </a:t>
            </a:r>
            <a:endParaRPr lang="da-DK"/>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Pladsholder til indhold 2">
            <a:extLst>
              <a:ext uri="{FF2B5EF4-FFF2-40B4-BE49-F238E27FC236}">
                <a16:creationId xmlns:a16="http://schemas.microsoft.com/office/drawing/2014/main" id="{32A1F451-F118-42F2-B599-1D661937CBFD}"/>
              </a:ext>
            </a:extLst>
          </p:cNvPr>
          <p:cNvGraphicFramePr>
            <a:graphicFrameLocks noGrp="1"/>
          </p:cNvGraphicFramePr>
          <p:nvPr>
            <p:ph idx="1"/>
            <p:extLst>
              <p:ext uri="{D42A27DB-BD31-4B8C-83A1-F6EECF244321}">
                <p14:modId xmlns:p14="http://schemas.microsoft.com/office/powerpoint/2010/main" val="3172997887"/>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Billede 7">
            <a:extLst>
              <a:ext uri="{FF2B5EF4-FFF2-40B4-BE49-F238E27FC236}">
                <a16:creationId xmlns:a16="http://schemas.microsoft.com/office/drawing/2014/main" id="{D94A757A-F19C-9B48-8FF4-5A958BD4A710}"/>
              </a:ext>
            </a:extLst>
          </p:cNvPr>
          <p:cNvPicPr>
            <a:picLocks noChangeAspect="1"/>
          </p:cNvPicPr>
          <p:nvPr/>
        </p:nvPicPr>
        <p:blipFill>
          <a:blip r:embed="rId7"/>
          <a:srcRect/>
          <a:stretch/>
        </p:blipFill>
        <p:spPr>
          <a:xfrm>
            <a:off x="0" y="5900779"/>
            <a:ext cx="12328634" cy="1056740"/>
          </a:xfrm>
          <a:prstGeom prst="rect">
            <a:avLst/>
          </a:prstGeom>
        </p:spPr>
      </p:pic>
    </p:spTree>
    <p:extLst>
      <p:ext uri="{BB962C8B-B14F-4D97-AF65-F5344CB8AC3E}">
        <p14:creationId xmlns:p14="http://schemas.microsoft.com/office/powerpoint/2010/main" val="2113285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2C54CE-43B8-484A-9B38-D7610BED1620}"/>
              </a:ext>
            </a:extLst>
          </p:cNvPr>
          <p:cNvSpPr>
            <a:spLocks noGrp="1"/>
          </p:cNvSpPr>
          <p:nvPr>
            <p:ph type="title"/>
          </p:nvPr>
        </p:nvSpPr>
        <p:spPr>
          <a:xfrm>
            <a:off x="0" y="-75390"/>
            <a:ext cx="7729538" cy="1450757"/>
          </a:xfrm>
        </p:spPr>
        <p:txBody>
          <a:bodyPr>
            <a:normAutofit fontScale="90000"/>
          </a:bodyPr>
          <a:lstStyle/>
          <a:p>
            <a:r>
              <a:rPr lang="da-DK" dirty="0"/>
              <a:t>Arbejde med udvalgte videoer fra </a:t>
            </a:r>
            <a:r>
              <a:rPr lang="da-DK" dirty="0">
                <a:hlinkClick r:id="rId2"/>
              </a:rPr>
              <a:t>www.luksamfundetop.dk</a:t>
            </a:r>
            <a:r>
              <a:rPr lang="da-DK" dirty="0"/>
              <a:t> </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Pladsholder til indhold 3">
            <a:extLst>
              <a:ext uri="{FF2B5EF4-FFF2-40B4-BE49-F238E27FC236}">
                <a16:creationId xmlns:a16="http://schemas.microsoft.com/office/drawing/2014/main" id="{F3A78703-628C-FD48-94AF-2BE244BB24D7}"/>
              </a:ext>
            </a:extLst>
          </p:cNvPr>
          <p:cNvGraphicFramePr>
            <a:graphicFrameLocks noGrp="1"/>
          </p:cNvGraphicFramePr>
          <p:nvPr>
            <p:ph idx="1"/>
            <p:extLst>
              <p:ext uri="{D42A27DB-BD31-4B8C-83A1-F6EECF244321}">
                <p14:modId xmlns:p14="http://schemas.microsoft.com/office/powerpoint/2010/main" val="3087020584"/>
              </p:ext>
            </p:extLst>
          </p:nvPr>
        </p:nvGraphicFramePr>
        <p:xfrm>
          <a:off x="0" y="1582198"/>
          <a:ext cx="7729538" cy="4698537"/>
        </p:xfrm>
        <a:graphic>
          <a:graphicData uri="http://schemas.openxmlformats.org/drawingml/2006/table">
            <a:tbl>
              <a:tblPr firstRow="1" firstCol="1" bandRow="1">
                <a:tableStyleId>{5C22544A-7EE6-4342-B048-85BDC9FD1C3A}</a:tableStyleId>
              </a:tblPr>
              <a:tblGrid>
                <a:gridCol w="1881755">
                  <a:extLst>
                    <a:ext uri="{9D8B030D-6E8A-4147-A177-3AD203B41FA5}">
                      <a16:colId xmlns:a16="http://schemas.microsoft.com/office/drawing/2014/main" val="1692346540"/>
                    </a:ext>
                  </a:extLst>
                </a:gridCol>
                <a:gridCol w="2726645">
                  <a:extLst>
                    <a:ext uri="{9D8B030D-6E8A-4147-A177-3AD203B41FA5}">
                      <a16:colId xmlns:a16="http://schemas.microsoft.com/office/drawing/2014/main" val="424757945"/>
                    </a:ext>
                  </a:extLst>
                </a:gridCol>
                <a:gridCol w="3121138">
                  <a:extLst>
                    <a:ext uri="{9D8B030D-6E8A-4147-A177-3AD203B41FA5}">
                      <a16:colId xmlns:a16="http://schemas.microsoft.com/office/drawing/2014/main" val="4254630451"/>
                    </a:ext>
                  </a:extLst>
                </a:gridCol>
              </a:tblGrid>
              <a:tr h="445158">
                <a:tc>
                  <a:txBody>
                    <a:bodyPr/>
                    <a:lstStyle/>
                    <a:p>
                      <a:pPr>
                        <a:spcAft>
                          <a:spcPts val="0"/>
                        </a:spcAft>
                      </a:pPr>
                      <a:r>
                        <a:rPr lang="da-DK" sz="1300">
                          <a:effectLst/>
                        </a:rPr>
                        <a:t>Debatfilm</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Hvad bliver der sagt i videoen?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Hvad var det nye vi hørte i videoen?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extLst>
                  <a:ext uri="{0D108BD9-81ED-4DB2-BD59-A6C34878D82A}">
                    <a16:rowId xmlns:a16="http://schemas.microsoft.com/office/drawing/2014/main" val="4006271574"/>
                  </a:ext>
                </a:extLst>
              </a:tr>
              <a:tr h="516694">
                <a:tc>
                  <a:txBody>
                    <a:bodyPr/>
                    <a:lstStyle/>
                    <a:p>
                      <a:pPr>
                        <a:spcAft>
                          <a:spcPts val="0"/>
                        </a:spcAft>
                      </a:pPr>
                      <a:r>
                        <a:rPr lang="da-DK" sz="1300">
                          <a:effectLst/>
                        </a:rPr>
                        <a:t>Hvorfor er økonomi vigtigt?</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extLst>
                  <a:ext uri="{0D108BD9-81ED-4DB2-BD59-A6C34878D82A}">
                    <a16:rowId xmlns:a16="http://schemas.microsoft.com/office/drawing/2014/main" val="1097945028"/>
                  </a:ext>
                </a:extLst>
              </a:tr>
              <a:tr h="667736">
                <a:tc>
                  <a:txBody>
                    <a:bodyPr/>
                    <a:lstStyle/>
                    <a:p>
                      <a:pPr>
                        <a:spcAft>
                          <a:spcPts val="0"/>
                        </a:spcAft>
                      </a:pPr>
                      <a:r>
                        <a:rPr lang="da-DK" sz="1300">
                          <a:effectLst/>
                        </a:rPr>
                        <a:t>Den danske økonomis styrker og svagheder</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extLst>
                  <a:ext uri="{0D108BD9-81ED-4DB2-BD59-A6C34878D82A}">
                    <a16:rowId xmlns:a16="http://schemas.microsoft.com/office/drawing/2014/main" val="4067506803"/>
                  </a:ext>
                </a:extLst>
              </a:tr>
              <a:tr h="1208693">
                <a:tc>
                  <a:txBody>
                    <a:bodyPr/>
                    <a:lstStyle/>
                    <a:p>
                      <a:pPr>
                        <a:spcAft>
                          <a:spcPts val="0"/>
                        </a:spcAft>
                      </a:pPr>
                      <a:r>
                        <a:rPr lang="da-DK" sz="1300">
                          <a:effectLst/>
                        </a:rPr>
                        <a:t>Hvad skal vi kigge efter for at finde ud af, hvordan en samfundsøkonomi har det?</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dirty="0">
                          <a:effectLst/>
                        </a:rPr>
                        <a:t> </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extLst>
                  <a:ext uri="{0D108BD9-81ED-4DB2-BD59-A6C34878D82A}">
                    <a16:rowId xmlns:a16="http://schemas.microsoft.com/office/drawing/2014/main" val="1206080752"/>
                  </a:ext>
                </a:extLst>
              </a:tr>
              <a:tr h="1112895">
                <a:tc>
                  <a:txBody>
                    <a:bodyPr/>
                    <a:lstStyle/>
                    <a:p>
                      <a:pPr>
                        <a:spcAft>
                          <a:spcPts val="0"/>
                        </a:spcAft>
                      </a:pPr>
                      <a:r>
                        <a:rPr lang="da-DK" sz="1300">
                          <a:effectLst/>
                        </a:rPr>
                        <a:t>Hvorfor hører man så meget om arbejdsløshed og beskæftigelse i medierne?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extLst>
                  <a:ext uri="{0D108BD9-81ED-4DB2-BD59-A6C34878D82A}">
                    <a16:rowId xmlns:a16="http://schemas.microsoft.com/office/drawing/2014/main" val="1110725525"/>
                  </a:ext>
                </a:extLst>
              </a:tr>
              <a:tr h="747361">
                <a:tc>
                  <a:txBody>
                    <a:bodyPr/>
                    <a:lstStyle/>
                    <a:p>
                      <a:pPr>
                        <a:spcAft>
                          <a:spcPts val="0"/>
                        </a:spcAft>
                      </a:pPr>
                      <a:r>
                        <a:rPr lang="da-DK" sz="1300">
                          <a:effectLst/>
                        </a:rPr>
                        <a:t>Hvorfor tales der så meget om BNP-væksten?</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tc>
                  <a:txBody>
                    <a:bodyPr/>
                    <a:lstStyle/>
                    <a:p>
                      <a:pPr>
                        <a:spcAft>
                          <a:spcPts val="0"/>
                        </a:spcAft>
                      </a:pPr>
                      <a:r>
                        <a:rPr lang="da-DK" sz="1300" dirty="0">
                          <a:effectLst/>
                        </a:rPr>
                        <a:t> </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2393" marR="92393" marT="0" marB="0"/>
                </a:tc>
                <a:extLst>
                  <a:ext uri="{0D108BD9-81ED-4DB2-BD59-A6C34878D82A}">
                    <a16:rowId xmlns:a16="http://schemas.microsoft.com/office/drawing/2014/main" val="1327551181"/>
                  </a:ext>
                </a:extLst>
              </a:tr>
            </a:tbl>
          </a:graphicData>
        </a:graphic>
      </p:graphicFrame>
      <p:pic>
        <p:nvPicPr>
          <p:cNvPr id="5" name="Billede 4">
            <a:extLst>
              <a:ext uri="{FF2B5EF4-FFF2-40B4-BE49-F238E27FC236}">
                <a16:creationId xmlns:a16="http://schemas.microsoft.com/office/drawing/2014/main" id="{634515E6-C951-234D-8720-47E86CFE1D2C}"/>
              </a:ext>
            </a:extLst>
          </p:cNvPr>
          <p:cNvPicPr>
            <a:picLocks noChangeAspect="1"/>
          </p:cNvPicPr>
          <p:nvPr/>
        </p:nvPicPr>
        <p:blipFill>
          <a:blip r:embed="rId3"/>
          <a:stretch>
            <a:fillRect/>
          </a:stretch>
        </p:blipFill>
        <p:spPr>
          <a:xfrm>
            <a:off x="7516696" y="0"/>
            <a:ext cx="4675304" cy="6193966"/>
          </a:xfrm>
          <a:prstGeom prst="rect">
            <a:avLst/>
          </a:prstGeom>
        </p:spPr>
      </p:pic>
      <p:pic>
        <p:nvPicPr>
          <p:cNvPr id="10" name="Billede 9">
            <a:extLst>
              <a:ext uri="{FF2B5EF4-FFF2-40B4-BE49-F238E27FC236}">
                <a16:creationId xmlns:a16="http://schemas.microsoft.com/office/drawing/2014/main" id="{FF02045B-3142-7341-9359-9BD0D3614B50}"/>
              </a:ext>
            </a:extLst>
          </p:cNvPr>
          <p:cNvPicPr>
            <a:picLocks noChangeAspect="1"/>
          </p:cNvPicPr>
          <p:nvPr/>
        </p:nvPicPr>
        <p:blipFill>
          <a:blip r:embed="rId4"/>
          <a:srcRect/>
          <a:stretch/>
        </p:blipFill>
        <p:spPr>
          <a:xfrm>
            <a:off x="0" y="6193966"/>
            <a:ext cx="12328634" cy="664034"/>
          </a:xfrm>
          <a:prstGeom prst="rect">
            <a:avLst/>
          </a:prstGeom>
        </p:spPr>
      </p:pic>
    </p:spTree>
    <p:extLst>
      <p:ext uri="{BB962C8B-B14F-4D97-AF65-F5344CB8AC3E}">
        <p14:creationId xmlns:p14="http://schemas.microsoft.com/office/powerpoint/2010/main" val="118941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F329C88-A41C-4F49-80F4-E5487AC373FB}"/>
              </a:ext>
            </a:extLst>
          </p:cNvPr>
          <p:cNvSpPr>
            <a:spLocks noGrp="1"/>
          </p:cNvSpPr>
          <p:nvPr>
            <p:ph type="title" idx="4294967295"/>
          </p:nvPr>
        </p:nvSpPr>
        <p:spPr>
          <a:xfrm>
            <a:off x="965201" y="772731"/>
            <a:ext cx="6255026" cy="5054008"/>
          </a:xfrm>
        </p:spPr>
        <p:txBody>
          <a:bodyPr vert="horz" lIns="91440" tIns="45720" rIns="91440" bIns="45720" rtlCol="0" anchor="ctr">
            <a:normAutofit/>
          </a:bodyPr>
          <a:lstStyle/>
          <a:p>
            <a:pPr algn="r"/>
            <a:r>
              <a:rPr lang="en-US" sz="7400">
                <a:solidFill>
                  <a:schemeClr val="tx1">
                    <a:lumMod val="85000"/>
                    <a:lumOff val="15000"/>
                  </a:schemeClr>
                </a:solidFill>
              </a:rPr>
              <a:t>Fælles opsummering på dagens arbejde</a:t>
            </a:r>
          </a:p>
        </p:txBody>
      </p:sp>
      <p:cxnSp>
        <p:nvCxnSpPr>
          <p:cNvPr id="33" name="Straight Connector 32">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520631"/>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D60EC1B-554F-47EF-839A-BAAD858F6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Billede 9">
            <a:extLst>
              <a:ext uri="{FF2B5EF4-FFF2-40B4-BE49-F238E27FC236}">
                <a16:creationId xmlns:a16="http://schemas.microsoft.com/office/drawing/2014/main" id="{0B2ED46F-9A69-4247-97F6-65A148155742}"/>
              </a:ext>
            </a:extLst>
          </p:cNvPr>
          <p:cNvPicPr>
            <a:picLocks noChangeAspect="1"/>
          </p:cNvPicPr>
          <p:nvPr/>
        </p:nvPicPr>
        <p:blipFill>
          <a:blip r:embed="rId2"/>
          <a:srcRect/>
          <a:stretch/>
        </p:blipFill>
        <p:spPr>
          <a:xfrm>
            <a:off x="0" y="5872430"/>
            <a:ext cx="12328634" cy="1056740"/>
          </a:xfrm>
          <a:prstGeom prst="rect">
            <a:avLst/>
          </a:prstGeom>
        </p:spPr>
      </p:pic>
    </p:spTree>
    <p:extLst>
      <p:ext uri="{BB962C8B-B14F-4D97-AF65-F5344CB8AC3E}">
        <p14:creationId xmlns:p14="http://schemas.microsoft.com/office/powerpoint/2010/main" val="240608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1097280" y="758952"/>
            <a:ext cx="5536780" cy="356616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1100050" y="4645152"/>
            <a:ext cx="5534009" cy="1143000"/>
          </a:xfrm>
        </p:spPr>
        <p:txBody>
          <a:bodyPr>
            <a:normAutofit/>
          </a:bodyPr>
          <a:lstStyle/>
          <a:p>
            <a:pPr>
              <a:lnSpc>
                <a:spcPct val="110000"/>
              </a:lnSpc>
            </a:pPr>
            <a:r>
              <a:rPr lang="da-DK" sz="1300" dirty="0"/>
              <a:t>Grundforløb til Samfundsfag C – </a:t>
            </a:r>
          </a:p>
          <a:p>
            <a:pPr>
              <a:lnSpc>
                <a:spcPct val="110000"/>
              </a:lnSpc>
            </a:pPr>
            <a:r>
              <a:rPr lang="da-DK" sz="1300" dirty="0"/>
              <a:t>Efterår 2021</a:t>
            </a:r>
          </a:p>
          <a:p>
            <a:pPr>
              <a:lnSpc>
                <a:spcPct val="110000"/>
              </a:lnSpc>
            </a:pPr>
            <a:r>
              <a:rPr lang="da-DK" sz="1300" dirty="0"/>
              <a:t>Modul 3</a:t>
            </a:r>
          </a:p>
        </p:txBody>
      </p:sp>
      <p:cxnSp>
        <p:nvCxnSpPr>
          <p:cNvPr id="22" name="Straight Connector 21">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7660" y="4485132"/>
            <a:ext cx="5486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A46FEA4C-3755-AC4C-8001-7C7B15A243C3}"/>
              </a:ext>
            </a:extLst>
          </p:cNvPr>
          <p:cNvPicPr>
            <a:picLocks noChangeAspect="1"/>
          </p:cNvPicPr>
          <p:nvPr/>
        </p:nvPicPr>
        <p:blipFill>
          <a:blip r:embed="rId2"/>
          <a:stretch/>
        </p:blipFill>
        <p:spPr>
          <a:xfrm>
            <a:off x="-1" y="5948171"/>
            <a:ext cx="12192000" cy="909823"/>
          </a:xfrm>
          <a:prstGeom prst="rect">
            <a:avLst/>
          </a:prstGeom>
        </p:spPr>
      </p:pic>
    </p:spTree>
    <p:extLst>
      <p:ext uri="{BB962C8B-B14F-4D97-AF65-F5344CB8AC3E}">
        <p14:creationId xmlns:p14="http://schemas.microsoft.com/office/powerpoint/2010/main" val="2819132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a:t>Program for modul 3</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621697"/>
            <a:ext cx="6791894" cy="5147973"/>
          </a:xfrm>
        </p:spPr>
        <p:txBody>
          <a:bodyPr anchor="ctr">
            <a:normAutofit/>
          </a:bodyPr>
          <a:lstStyle/>
          <a:p>
            <a:r>
              <a:rPr lang="da-DK" dirty="0"/>
              <a:t>Fælles repetition omkring arbejdet i forrige modul.</a:t>
            </a:r>
          </a:p>
          <a:p>
            <a:r>
              <a:rPr lang="da-DK" dirty="0"/>
              <a:t>Hvad er modeller/figurer, kurve- og søjlediagrammer og hvilke informationer bygger de ofte på (kvantitative data)? </a:t>
            </a:r>
          </a:p>
          <a:p>
            <a:r>
              <a:rPr lang="da-DK" dirty="0"/>
              <a:t>Gennemgang af dagens Tjek-på-lektien spørgsmål </a:t>
            </a:r>
          </a:p>
          <a:p>
            <a:r>
              <a:rPr lang="da-DK" dirty="0"/>
              <a:t>Undersøgelse af </a:t>
            </a:r>
            <a:r>
              <a:rPr lang="da-DK" dirty="0" err="1"/>
              <a:t>coronas</a:t>
            </a:r>
            <a:r>
              <a:rPr lang="da-DK" dirty="0"/>
              <a:t> påvirkning af den danske samfundsøkonomi.</a:t>
            </a:r>
          </a:p>
          <a:p>
            <a:r>
              <a:rPr lang="da-DK" dirty="0"/>
              <a:t>Fælles opsummering på dagens arbejde</a:t>
            </a:r>
          </a:p>
          <a:p>
            <a:endParaRPr lang="da-DK" dirty="0"/>
          </a:p>
        </p:txBody>
      </p:sp>
      <p:sp>
        <p:nvSpPr>
          <p:cNvPr id="21" name="Rectangle 2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2CCEECDD-E244-8E4D-91C3-220E7FE05B9E}"/>
              </a:ext>
            </a:extLst>
          </p:cNvPr>
          <p:cNvPicPr>
            <a:picLocks noChangeAspect="1"/>
          </p:cNvPicPr>
          <p:nvPr/>
        </p:nvPicPr>
        <p:blipFill>
          <a:blip r:embed="rId2"/>
          <a:srcRect/>
          <a:stretch/>
        </p:blipFill>
        <p:spPr>
          <a:xfrm>
            <a:off x="0" y="5862997"/>
            <a:ext cx="12328634" cy="1056740"/>
          </a:xfrm>
          <a:prstGeom prst="rect">
            <a:avLst/>
          </a:prstGeom>
        </p:spPr>
      </p:pic>
    </p:spTree>
    <p:extLst>
      <p:ext uri="{BB962C8B-B14F-4D97-AF65-F5344CB8AC3E}">
        <p14:creationId xmlns:p14="http://schemas.microsoft.com/office/powerpoint/2010/main" val="2500831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9EF12B4-6887-664E-AB57-5AE577850BA1}"/>
              </a:ext>
            </a:extLst>
          </p:cNvPr>
          <p:cNvSpPr>
            <a:spLocks noGrp="1"/>
          </p:cNvSpPr>
          <p:nvPr>
            <p:ph type="title"/>
          </p:nvPr>
        </p:nvSpPr>
        <p:spPr>
          <a:xfrm>
            <a:off x="6730000" y="639098"/>
            <a:ext cx="4813072" cy="3494790"/>
          </a:xfrm>
        </p:spPr>
        <p:txBody>
          <a:bodyPr vert="horz" lIns="91440" tIns="45720" rIns="91440" bIns="45720" rtlCol="0" anchor="b">
            <a:normAutofit/>
          </a:bodyPr>
          <a:lstStyle/>
          <a:p>
            <a:r>
              <a:rPr lang="en-US" dirty="0" err="1">
                <a:solidFill>
                  <a:schemeClr val="tx1">
                    <a:lumMod val="85000"/>
                    <a:lumOff val="15000"/>
                  </a:schemeClr>
                </a:solidFill>
              </a:rPr>
              <a:t>Fælles</a:t>
            </a:r>
            <a:r>
              <a:rPr lang="en-US" dirty="0">
                <a:solidFill>
                  <a:schemeClr val="tx1">
                    <a:lumMod val="85000"/>
                    <a:lumOff val="15000"/>
                  </a:schemeClr>
                </a:solidFill>
              </a:rPr>
              <a:t> repetition </a:t>
            </a:r>
            <a:r>
              <a:rPr lang="en-US" dirty="0" err="1">
                <a:solidFill>
                  <a:schemeClr val="tx1">
                    <a:lumMod val="85000"/>
                    <a:lumOff val="15000"/>
                  </a:schemeClr>
                </a:solidFill>
              </a:rPr>
              <a:t>omkring</a:t>
            </a:r>
            <a:r>
              <a:rPr lang="en-US" dirty="0">
                <a:solidFill>
                  <a:schemeClr val="tx1">
                    <a:lumMod val="85000"/>
                    <a:lumOff val="15000"/>
                  </a:schemeClr>
                </a:solidFill>
              </a:rPr>
              <a:t> </a:t>
            </a:r>
            <a:r>
              <a:rPr lang="en-US" dirty="0" err="1">
                <a:solidFill>
                  <a:schemeClr val="tx1">
                    <a:lumMod val="85000"/>
                    <a:lumOff val="15000"/>
                  </a:schemeClr>
                </a:solidFill>
              </a:rPr>
              <a:t>arbejdet</a:t>
            </a:r>
            <a:r>
              <a:rPr lang="en-US" dirty="0">
                <a:solidFill>
                  <a:schemeClr val="tx1">
                    <a:lumMod val="85000"/>
                    <a:lumOff val="15000"/>
                  </a:schemeClr>
                </a:solidFill>
              </a:rPr>
              <a:t> </a:t>
            </a:r>
            <a:r>
              <a:rPr lang="en-US" dirty="0" err="1">
                <a:solidFill>
                  <a:schemeClr val="tx1">
                    <a:lumMod val="85000"/>
                    <a:lumOff val="15000"/>
                  </a:schemeClr>
                </a:solidFill>
              </a:rPr>
              <a:t>i</a:t>
            </a:r>
            <a:r>
              <a:rPr lang="en-US" dirty="0">
                <a:solidFill>
                  <a:schemeClr val="tx1">
                    <a:lumMod val="85000"/>
                    <a:lumOff val="15000"/>
                  </a:schemeClr>
                </a:solidFill>
              </a:rPr>
              <a:t> </a:t>
            </a:r>
            <a:r>
              <a:rPr lang="en-US" dirty="0" err="1">
                <a:solidFill>
                  <a:schemeClr val="tx1">
                    <a:lumMod val="85000"/>
                    <a:lumOff val="15000"/>
                  </a:schemeClr>
                </a:solidFill>
              </a:rPr>
              <a:t>forrige</a:t>
            </a:r>
            <a:r>
              <a:rPr lang="en-US" dirty="0">
                <a:solidFill>
                  <a:schemeClr val="tx1">
                    <a:lumMod val="85000"/>
                    <a:lumOff val="15000"/>
                  </a:schemeClr>
                </a:solidFill>
              </a:rPr>
              <a:t> </a:t>
            </a:r>
            <a:r>
              <a:rPr lang="en-US" dirty="0" err="1">
                <a:solidFill>
                  <a:schemeClr val="tx1">
                    <a:lumMod val="85000"/>
                    <a:lumOff val="15000"/>
                  </a:schemeClr>
                </a:solidFill>
              </a:rPr>
              <a:t>modul</a:t>
            </a:r>
            <a:r>
              <a:rPr lang="en-US" dirty="0">
                <a:solidFill>
                  <a:schemeClr val="tx1">
                    <a:lumMod val="85000"/>
                    <a:lumOff val="15000"/>
                  </a:schemeClr>
                </a:solidFill>
              </a:rPr>
              <a:t> (</a:t>
            </a:r>
            <a:r>
              <a:rPr lang="en-US" dirty="0" err="1">
                <a:solidFill>
                  <a:schemeClr val="tx1">
                    <a:lumMod val="85000"/>
                    <a:lumOff val="15000"/>
                  </a:schemeClr>
                </a:solidFill>
              </a:rPr>
              <a:t>modul</a:t>
            </a:r>
            <a:r>
              <a:rPr lang="en-US" dirty="0">
                <a:solidFill>
                  <a:schemeClr val="tx1">
                    <a:lumMod val="85000"/>
                    <a:lumOff val="15000"/>
                  </a:schemeClr>
                </a:solidFill>
              </a:rPr>
              <a:t> 2)</a:t>
            </a:r>
            <a:br>
              <a:rPr lang="en-US" dirty="0">
                <a:solidFill>
                  <a:schemeClr val="tx1">
                    <a:lumMod val="85000"/>
                    <a:lumOff val="15000"/>
                  </a:schemeClr>
                </a:solidFill>
              </a:rPr>
            </a:br>
            <a:endParaRPr lang="en-US" dirty="0">
              <a:solidFill>
                <a:schemeClr val="tx1">
                  <a:lumMod val="85000"/>
                  <a:lumOff val="15000"/>
                </a:schemeClr>
              </a:solidFill>
            </a:endParaRPr>
          </a:p>
        </p:txBody>
      </p:sp>
      <p:cxnSp>
        <p:nvCxnSpPr>
          <p:cNvPr id="32" name="Straight Connector 3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2">
            <a:extLst>
              <a:ext uri="{FF2B5EF4-FFF2-40B4-BE49-F238E27FC236}">
                <a16:creationId xmlns:a16="http://schemas.microsoft.com/office/drawing/2014/main" id="{67CB32E9-F833-A340-B9AC-0F1EFD5572C7}"/>
              </a:ext>
            </a:extLst>
          </p:cNvPr>
          <p:cNvSpPr>
            <a:spLocks noChangeArrowheads="1"/>
          </p:cNvSpPr>
          <p:nvPr/>
        </p:nvSpPr>
        <p:spPr bwMode="auto">
          <a:xfrm>
            <a:off x="1096963" y="3393688"/>
            <a:ext cx="31697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da-DK" altLang="da-DK" sz="1200" b="0" i="0" u="none" strike="noStrike" cap="none" normalizeH="0" baseline="0">
                <a:ln>
                  <a:noFill/>
                </a:ln>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Hvad arbejdede vi med i 2. modul i samfundsfag?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graphicFrame>
        <p:nvGraphicFramePr>
          <p:cNvPr id="7" name="Tabel 6">
            <a:extLst>
              <a:ext uri="{FF2B5EF4-FFF2-40B4-BE49-F238E27FC236}">
                <a16:creationId xmlns:a16="http://schemas.microsoft.com/office/drawing/2014/main" id="{55427EB1-41F3-2B4E-90F2-8BBD58F2825C}"/>
              </a:ext>
            </a:extLst>
          </p:cNvPr>
          <p:cNvGraphicFramePr>
            <a:graphicFrameLocks noGrp="1"/>
          </p:cNvGraphicFramePr>
          <p:nvPr>
            <p:extLst>
              <p:ext uri="{D42A27DB-BD31-4B8C-83A1-F6EECF244321}">
                <p14:modId xmlns:p14="http://schemas.microsoft.com/office/powerpoint/2010/main" val="3265857280"/>
              </p:ext>
            </p:extLst>
          </p:nvPr>
        </p:nvGraphicFramePr>
        <p:xfrm>
          <a:off x="98835" y="1100148"/>
          <a:ext cx="5997166" cy="4586272"/>
        </p:xfrm>
        <a:graphic>
          <a:graphicData uri="http://schemas.openxmlformats.org/drawingml/2006/table">
            <a:tbl>
              <a:tblPr firstRow="1" firstCol="1" bandRow="1">
                <a:tableStyleId>{5C22544A-7EE6-4342-B048-85BDC9FD1C3A}</a:tableStyleId>
              </a:tblPr>
              <a:tblGrid>
                <a:gridCol w="3658778">
                  <a:extLst>
                    <a:ext uri="{9D8B030D-6E8A-4147-A177-3AD203B41FA5}">
                      <a16:colId xmlns:a16="http://schemas.microsoft.com/office/drawing/2014/main" val="80227531"/>
                    </a:ext>
                  </a:extLst>
                </a:gridCol>
                <a:gridCol w="2338388">
                  <a:extLst>
                    <a:ext uri="{9D8B030D-6E8A-4147-A177-3AD203B41FA5}">
                      <a16:colId xmlns:a16="http://schemas.microsoft.com/office/drawing/2014/main" val="228513367"/>
                    </a:ext>
                  </a:extLst>
                </a:gridCol>
              </a:tblGrid>
              <a:tr h="1181588">
                <a:tc>
                  <a:txBody>
                    <a:bodyPr/>
                    <a:lstStyle/>
                    <a:p>
                      <a:pPr marL="457200">
                        <a:spcAft>
                          <a:spcPts val="0"/>
                        </a:spcAft>
                      </a:pPr>
                      <a:r>
                        <a:rPr lang="da-DK" sz="1300" b="1">
                          <a:effectLst/>
                        </a:rPr>
                        <a:t>Spørgsmål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tc>
                  <a:txBody>
                    <a:bodyPr/>
                    <a:lstStyle/>
                    <a:p>
                      <a:pPr marL="457200">
                        <a:spcAft>
                          <a:spcPts val="0"/>
                        </a:spcAft>
                      </a:pPr>
                      <a:r>
                        <a:rPr lang="da-DK" sz="1300" b="1">
                          <a:effectLst/>
                        </a:rPr>
                        <a:t>Mine overvejelser/svar</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extLst>
                  <a:ext uri="{0D108BD9-81ED-4DB2-BD59-A6C34878D82A}">
                    <a16:rowId xmlns:a16="http://schemas.microsoft.com/office/drawing/2014/main" val="1484884818"/>
                  </a:ext>
                </a:extLst>
              </a:tr>
              <a:tr h="457666">
                <a:tc>
                  <a:txBody>
                    <a:bodyPr/>
                    <a:lstStyle/>
                    <a:p>
                      <a:pPr marL="457200">
                        <a:spcAft>
                          <a:spcPts val="0"/>
                        </a:spcAft>
                      </a:pPr>
                      <a:r>
                        <a:rPr lang="da-DK" sz="1300">
                          <a:effectLst/>
                        </a:rPr>
                        <a:t>Hvorfor er økonomi vigtigt?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tc>
                  <a:txBody>
                    <a:bodyPr/>
                    <a:lstStyle/>
                    <a:p>
                      <a:pPr marL="457200">
                        <a:spcAft>
                          <a:spcPts val="0"/>
                        </a:spcAft>
                      </a:pPr>
                      <a:r>
                        <a:rPr lang="da-DK" sz="1300">
                          <a:effectLst/>
                        </a:rPr>
                        <a:t>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extLst>
                  <a:ext uri="{0D108BD9-81ED-4DB2-BD59-A6C34878D82A}">
                    <a16:rowId xmlns:a16="http://schemas.microsoft.com/office/drawing/2014/main" val="1148705917"/>
                  </a:ext>
                </a:extLst>
              </a:tr>
              <a:tr h="1270340">
                <a:tc>
                  <a:txBody>
                    <a:bodyPr/>
                    <a:lstStyle/>
                    <a:p>
                      <a:pPr marL="457200">
                        <a:spcAft>
                          <a:spcPts val="0"/>
                        </a:spcAft>
                      </a:pPr>
                      <a:r>
                        <a:rPr lang="da-DK" sz="1300">
                          <a:effectLst/>
                        </a:rPr>
                        <a:t>Hvilke økonomiske mål bruger vi til at finde ud af, om økonomien har det godt eller skidt?</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tc>
                  <a:txBody>
                    <a:bodyPr/>
                    <a:lstStyle/>
                    <a:p>
                      <a:pPr marL="457200">
                        <a:spcAft>
                          <a:spcPts val="0"/>
                        </a:spcAft>
                      </a:pPr>
                      <a:r>
                        <a:rPr lang="da-DK" sz="1300" dirty="0">
                          <a:effectLst/>
                        </a:rPr>
                        <a:t> </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extLst>
                  <a:ext uri="{0D108BD9-81ED-4DB2-BD59-A6C34878D82A}">
                    <a16:rowId xmlns:a16="http://schemas.microsoft.com/office/drawing/2014/main" val="194084308"/>
                  </a:ext>
                </a:extLst>
              </a:tr>
              <a:tr h="1676678">
                <a:tc>
                  <a:txBody>
                    <a:bodyPr/>
                    <a:lstStyle/>
                    <a:p>
                      <a:pPr marL="457200">
                        <a:spcAft>
                          <a:spcPts val="0"/>
                        </a:spcAft>
                      </a:pPr>
                      <a:r>
                        <a:rPr lang="da-DK" sz="1300">
                          <a:effectLst/>
                        </a:rPr>
                        <a:t>Hvorfor er særligt vækst (BNP) og arbejdsløshed/beskæftigelse, noget vi er særligt opmærksomme på, når vi undersøger økonomien?  </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tc>
                  <a:txBody>
                    <a:bodyPr/>
                    <a:lstStyle/>
                    <a:p>
                      <a:pPr marL="457200">
                        <a:spcAft>
                          <a:spcPts val="0"/>
                        </a:spcAft>
                      </a:pPr>
                      <a:r>
                        <a:rPr lang="da-DK" sz="1300" dirty="0">
                          <a:effectLst/>
                        </a:rPr>
                        <a:t> </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2682" marR="92682" marT="0" marB="0"/>
                </a:tc>
                <a:extLst>
                  <a:ext uri="{0D108BD9-81ED-4DB2-BD59-A6C34878D82A}">
                    <a16:rowId xmlns:a16="http://schemas.microsoft.com/office/drawing/2014/main" val="3487838885"/>
                  </a:ext>
                </a:extLst>
              </a:tr>
            </a:tbl>
          </a:graphicData>
        </a:graphic>
      </p:graphicFrame>
      <p:pic>
        <p:nvPicPr>
          <p:cNvPr id="12" name="Billede 11">
            <a:extLst>
              <a:ext uri="{FF2B5EF4-FFF2-40B4-BE49-F238E27FC236}">
                <a16:creationId xmlns:a16="http://schemas.microsoft.com/office/drawing/2014/main" id="{77F30A11-0D50-7949-A61C-20C6CAEECF6D}"/>
              </a:ext>
            </a:extLst>
          </p:cNvPr>
          <p:cNvPicPr>
            <a:picLocks noChangeAspect="1"/>
          </p:cNvPicPr>
          <p:nvPr/>
        </p:nvPicPr>
        <p:blipFill>
          <a:blip r:embed="rId2"/>
          <a:srcRect/>
          <a:stretch/>
        </p:blipFill>
        <p:spPr>
          <a:xfrm>
            <a:off x="-18899" y="5891253"/>
            <a:ext cx="12328634" cy="1056740"/>
          </a:xfrm>
          <a:prstGeom prst="rect">
            <a:avLst/>
          </a:prstGeom>
        </p:spPr>
      </p:pic>
    </p:spTree>
    <p:extLst>
      <p:ext uri="{BB962C8B-B14F-4D97-AF65-F5344CB8AC3E}">
        <p14:creationId xmlns:p14="http://schemas.microsoft.com/office/powerpoint/2010/main" val="260441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9E003B8-386D-8240-9936-796DEA7BFFA6}"/>
              </a:ext>
            </a:extLst>
          </p:cNvPr>
          <p:cNvSpPr>
            <a:spLocks noGrp="1"/>
          </p:cNvSpPr>
          <p:nvPr>
            <p:ph type="title"/>
          </p:nvPr>
        </p:nvSpPr>
        <p:spPr>
          <a:xfrm>
            <a:off x="643468" y="643467"/>
            <a:ext cx="3073550" cy="5126203"/>
          </a:xfrm>
        </p:spPr>
        <p:txBody>
          <a:bodyPr anchor="ctr">
            <a:normAutofit/>
          </a:bodyPr>
          <a:lstStyle/>
          <a:p>
            <a:pPr algn="r"/>
            <a:r>
              <a:rPr lang="da-DK" sz="3700" dirty="0"/>
              <a:t>Programmet for modul 1</a:t>
            </a:r>
          </a:p>
        </p:txBody>
      </p:sp>
      <p:cxnSp>
        <p:nvCxnSpPr>
          <p:cNvPr id="20" name="Straight Connector 1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3D0ADECA-484A-394C-99E3-A4BB0317F95F}"/>
              </a:ext>
            </a:extLst>
          </p:cNvPr>
          <p:cNvSpPr>
            <a:spLocks noGrp="1"/>
          </p:cNvSpPr>
          <p:nvPr>
            <p:ph idx="1"/>
          </p:nvPr>
        </p:nvSpPr>
        <p:spPr>
          <a:xfrm>
            <a:off x="4363786" y="621697"/>
            <a:ext cx="6791894" cy="5147973"/>
          </a:xfrm>
        </p:spPr>
        <p:txBody>
          <a:bodyPr anchor="ctr">
            <a:normAutofit/>
          </a:bodyPr>
          <a:lstStyle/>
          <a:p>
            <a:pPr marL="457200" indent="-457200">
              <a:buFont typeface="+mj-lt"/>
              <a:buAutoNum type="arabicPeriod"/>
            </a:pPr>
            <a:r>
              <a:rPr lang="da-DK" dirty="0"/>
              <a:t>Hvad er </a:t>
            </a:r>
            <a:r>
              <a:rPr lang="da-DK" dirty="0" err="1"/>
              <a:t>Corona</a:t>
            </a:r>
            <a:r>
              <a:rPr lang="da-DK" dirty="0"/>
              <a:t>-krisen, og hvorfor er </a:t>
            </a:r>
            <a:r>
              <a:rPr lang="da-DK" dirty="0" err="1"/>
              <a:t>Corona</a:t>
            </a:r>
            <a:r>
              <a:rPr lang="da-DK" dirty="0"/>
              <a:t>-sygdommen en udfordring for det danske samfund? </a:t>
            </a:r>
          </a:p>
          <a:p>
            <a:pPr marL="457200" indent="-457200">
              <a:buFont typeface="+mj-lt"/>
              <a:buAutoNum type="arabicPeriod"/>
            </a:pPr>
            <a:r>
              <a:rPr lang="da-DK" dirty="0"/>
              <a:t>Hvad handler samfundsfag om? Hvordan arbejder samfundsfag? </a:t>
            </a:r>
          </a:p>
          <a:p>
            <a:pPr marL="457200" indent="-457200">
              <a:buFont typeface="+mj-lt"/>
              <a:buAutoNum type="arabicPeriod"/>
            </a:pPr>
            <a:r>
              <a:rPr lang="da-DK" dirty="0"/>
              <a:t>Hvad handler økonomi om og hvorfor er økonomi vigtigt at kende til?</a:t>
            </a:r>
          </a:p>
          <a:p>
            <a:pPr marL="457200" indent="-457200">
              <a:buFont typeface="+mj-lt"/>
              <a:buAutoNum type="arabicPeriod"/>
            </a:pPr>
            <a:r>
              <a:rPr lang="da-DK" dirty="0"/>
              <a:t>Hvad er forskel på Udbud og efterspørgsel?  </a:t>
            </a:r>
          </a:p>
        </p:txBody>
      </p:sp>
      <p:sp>
        <p:nvSpPr>
          <p:cNvPr id="22" name="Rectangle 2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Billede 7">
            <a:extLst>
              <a:ext uri="{FF2B5EF4-FFF2-40B4-BE49-F238E27FC236}">
                <a16:creationId xmlns:a16="http://schemas.microsoft.com/office/drawing/2014/main" id="{72F72564-ADEF-DF4D-B286-03244F8172D8}"/>
              </a:ext>
            </a:extLst>
          </p:cNvPr>
          <p:cNvPicPr>
            <a:picLocks noChangeAspect="1"/>
          </p:cNvPicPr>
          <p:nvPr/>
        </p:nvPicPr>
        <p:blipFill>
          <a:blip r:embed="rId3"/>
          <a:srcRect/>
          <a:stretch/>
        </p:blipFill>
        <p:spPr>
          <a:xfrm>
            <a:off x="0" y="5862997"/>
            <a:ext cx="12192000" cy="1056740"/>
          </a:xfrm>
          <a:prstGeom prst="rect">
            <a:avLst/>
          </a:prstGeom>
        </p:spPr>
      </p:pic>
    </p:spTree>
    <p:extLst>
      <p:ext uri="{BB962C8B-B14F-4D97-AF65-F5344CB8AC3E}">
        <p14:creationId xmlns:p14="http://schemas.microsoft.com/office/powerpoint/2010/main" val="3233775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CA0F3-F1BB-0647-8361-66D4DFCCDE50}"/>
              </a:ext>
            </a:extLst>
          </p:cNvPr>
          <p:cNvSpPr>
            <a:spLocks noGrp="1"/>
          </p:cNvSpPr>
          <p:nvPr>
            <p:ph type="title"/>
          </p:nvPr>
        </p:nvSpPr>
        <p:spPr>
          <a:xfrm>
            <a:off x="1066800" y="602288"/>
            <a:ext cx="10058400" cy="1450757"/>
          </a:xfrm>
        </p:spPr>
        <p:txBody>
          <a:bodyPr>
            <a:noAutofit/>
          </a:bodyPr>
          <a:lstStyle/>
          <a:p>
            <a:br>
              <a:rPr lang="da-DK" sz="3200"/>
            </a:br>
            <a:br>
              <a:rPr lang="da-DK" sz="3200"/>
            </a:br>
            <a:br>
              <a:rPr lang="da-DK" sz="3200"/>
            </a:br>
            <a:br>
              <a:rPr lang="da-DK" sz="3200"/>
            </a:br>
            <a:r>
              <a:rPr lang="da-DK" sz="2800"/>
              <a:t>Hvad er modeller/figurer, kurve- og søjlediagrammer og hvilke informationer bygger de ofte på (kvantitative data)? </a:t>
            </a:r>
            <a:br>
              <a:rPr lang="da-DK" sz="3200"/>
            </a:br>
            <a:endParaRPr lang="da-DK" sz="3200" dirty="0"/>
          </a:p>
        </p:txBody>
      </p:sp>
      <p:pic>
        <p:nvPicPr>
          <p:cNvPr id="3" name="Billede 2">
            <a:extLst>
              <a:ext uri="{FF2B5EF4-FFF2-40B4-BE49-F238E27FC236}">
                <a16:creationId xmlns:a16="http://schemas.microsoft.com/office/drawing/2014/main" id="{C1A7ED82-20CA-5644-B639-82A6774BB906}"/>
              </a:ext>
            </a:extLst>
          </p:cNvPr>
          <p:cNvPicPr>
            <a:picLocks noChangeAspect="1"/>
          </p:cNvPicPr>
          <p:nvPr/>
        </p:nvPicPr>
        <p:blipFill>
          <a:blip r:embed="rId2"/>
          <a:stretch>
            <a:fillRect/>
          </a:stretch>
        </p:blipFill>
        <p:spPr>
          <a:xfrm>
            <a:off x="520699" y="2053044"/>
            <a:ext cx="5575301" cy="4261947"/>
          </a:xfrm>
          <a:prstGeom prst="rect">
            <a:avLst/>
          </a:prstGeom>
        </p:spPr>
      </p:pic>
      <p:pic>
        <p:nvPicPr>
          <p:cNvPr id="7" name="Billede 6">
            <a:extLst>
              <a:ext uri="{FF2B5EF4-FFF2-40B4-BE49-F238E27FC236}">
                <a16:creationId xmlns:a16="http://schemas.microsoft.com/office/drawing/2014/main" id="{D8962E10-C80D-EB46-A63E-7E3DC373D63B}"/>
              </a:ext>
            </a:extLst>
          </p:cNvPr>
          <p:cNvPicPr>
            <a:picLocks noChangeAspect="1"/>
          </p:cNvPicPr>
          <p:nvPr/>
        </p:nvPicPr>
        <p:blipFill>
          <a:blip r:embed="rId3"/>
          <a:srcRect/>
          <a:stretch/>
        </p:blipFill>
        <p:spPr>
          <a:xfrm>
            <a:off x="0" y="5981075"/>
            <a:ext cx="12328634" cy="862286"/>
          </a:xfrm>
          <a:prstGeom prst="rect">
            <a:avLst/>
          </a:prstGeom>
        </p:spPr>
      </p:pic>
      <p:pic>
        <p:nvPicPr>
          <p:cNvPr id="4" name="Billede 3">
            <a:extLst>
              <a:ext uri="{FF2B5EF4-FFF2-40B4-BE49-F238E27FC236}">
                <a16:creationId xmlns:a16="http://schemas.microsoft.com/office/drawing/2014/main" id="{E7ED8326-97BE-A541-AA27-C70C49277256}"/>
              </a:ext>
            </a:extLst>
          </p:cNvPr>
          <p:cNvPicPr>
            <a:picLocks noChangeAspect="1"/>
          </p:cNvPicPr>
          <p:nvPr/>
        </p:nvPicPr>
        <p:blipFill>
          <a:blip r:embed="rId4"/>
          <a:stretch>
            <a:fillRect/>
          </a:stretch>
        </p:blipFill>
        <p:spPr>
          <a:xfrm>
            <a:off x="6096000" y="2053043"/>
            <a:ext cx="5575301" cy="3928031"/>
          </a:xfrm>
          <a:prstGeom prst="rect">
            <a:avLst/>
          </a:prstGeom>
        </p:spPr>
      </p:pic>
    </p:spTree>
    <p:extLst>
      <p:ext uri="{BB962C8B-B14F-4D97-AF65-F5344CB8AC3E}">
        <p14:creationId xmlns:p14="http://schemas.microsoft.com/office/powerpoint/2010/main" val="420871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0BCBC6-C3C8-6141-A8FA-5AFF72DC894C}"/>
              </a:ext>
            </a:extLst>
          </p:cNvPr>
          <p:cNvSpPr>
            <a:spLocks noGrp="1"/>
          </p:cNvSpPr>
          <p:nvPr>
            <p:ph type="title"/>
          </p:nvPr>
        </p:nvSpPr>
        <p:spPr>
          <a:xfrm>
            <a:off x="858749" y="963997"/>
            <a:ext cx="3787457" cy="4938361"/>
          </a:xfrm>
        </p:spPr>
        <p:txBody>
          <a:bodyPr vert="horz" lIns="91440" tIns="45720" rIns="91440" bIns="45720" rtlCol="0" anchor="ctr">
            <a:normAutofit/>
          </a:bodyPr>
          <a:lstStyle/>
          <a:p>
            <a:pPr algn="r"/>
            <a:r>
              <a:rPr lang="en-US"/>
              <a:t>Gennemgang af dagens Tjek-på-lektien spørgsmål </a:t>
            </a:r>
            <a:br>
              <a:rPr lang="en-US"/>
            </a:br>
            <a:endParaRPr lang="en-US"/>
          </a:p>
        </p:txBody>
      </p:sp>
      <p:cxnSp>
        <p:nvCxnSpPr>
          <p:cNvPr id="17" name="Straight Connector 16">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6F5DAA49-B48A-B149-8770-ECBF7A074A2A}"/>
              </a:ext>
            </a:extLst>
          </p:cNvPr>
          <p:cNvSpPr/>
          <p:nvPr/>
        </p:nvSpPr>
        <p:spPr>
          <a:xfrm>
            <a:off x="5301798" y="963507"/>
            <a:ext cx="5968181" cy="4938851"/>
          </a:xfrm>
          <a:prstGeom prst="rect">
            <a:avLst/>
          </a:prstGeom>
        </p:spPr>
        <p:txBody>
          <a:bodyPr vert="horz" lIns="0" tIns="45720" rIns="0" bIns="45720" rtlCol="0" anchor="ctr">
            <a:normAutofit/>
          </a:bodyPr>
          <a:lstStyle/>
          <a:p>
            <a:pPr marL="342900" lvl="0" indent="-342900">
              <a:spcAft>
                <a:spcPts val="600"/>
              </a:spcAft>
              <a:buFont typeface="Calibri" panose="020F0502020204030204" pitchFamily="34" charset="0"/>
              <a:buChar char=""/>
            </a:pPr>
            <a:r>
              <a:rPr lang="en-US" dirty="0" err="1">
                <a:solidFill>
                  <a:schemeClr val="tx1">
                    <a:lumMod val="75000"/>
                    <a:lumOff val="25000"/>
                  </a:schemeClr>
                </a:solidFill>
              </a:rPr>
              <a:t>Hvad</a:t>
            </a:r>
            <a:r>
              <a:rPr lang="en-US" dirty="0">
                <a:solidFill>
                  <a:schemeClr val="tx1">
                    <a:lumMod val="75000"/>
                    <a:lumOff val="25000"/>
                  </a:schemeClr>
                </a:solidFill>
              </a:rPr>
              <a:t> </a:t>
            </a:r>
            <a:r>
              <a:rPr lang="en-US" dirty="0" err="1">
                <a:solidFill>
                  <a:schemeClr val="tx1">
                    <a:lumMod val="75000"/>
                    <a:lumOff val="25000"/>
                  </a:schemeClr>
                </a:solidFill>
              </a:rPr>
              <a:t>vil</a:t>
            </a:r>
            <a:r>
              <a:rPr lang="en-US" dirty="0">
                <a:solidFill>
                  <a:schemeClr val="tx1">
                    <a:lumMod val="75000"/>
                    <a:lumOff val="25000"/>
                  </a:schemeClr>
                </a:solidFill>
              </a:rPr>
              <a:t> det </a:t>
            </a:r>
            <a:r>
              <a:rPr lang="en-US" dirty="0" err="1">
                <a:solidFill>
                  <a:schemeClr val="tx1">
                    <a:lumMod val="75000"/>
                    <a:lumOff val="25000"/>
                  </a:schemeClr>
                </a:solidFill>
              </a:rPr>
              <a:t>sige</a:t>
            </a:r>
            <a:r>
              <a:rPr lang="en-US" dirty="0">
                <a:solidFill>
                  <a:schemeClr val="tx1">
                    <a:lumMod val="75000"/>
                    <a:lumOff val="25000"/>
                  </a:schemeClr>
                </a:solidFill>
              </a:rPr>
              <a:t>, at de </a:t>
            </a:r>
            <a:r>
              <a:rPr lang="en-US" dirty="0" err="1">
                <a:solidFill>
                  <a:schemeClr val="tx1">
                    <a:lumMod val="75000"/>
                    <a:lumOff val="25000"/>
                  </a:schemeClr>
                </a:solidFill>
              </a:rPr>
              <a:t>økonomiske</a:t>
            </a:r>
            <a:r>
              <a:rPr lang="en-US" dirty="0">
                <a:solidFill>
                  <a:schemeClr val="tx1">
                    <a:lumMod val="75000"/>
                    <a:lumOff val="25000"/>
                  </a:schemeClr>
                </a:solidFill>
              </a:rPr>
              <a:t> </a:t>
            </a:r>
            <a:r>
              <a:rPr lang="en-US" dirty="0" err="1">
                <a:solidFill>
                  <a:schemeClr val="tx1">
                    <a:lumMod val="75000"/>
                    <a:lumOff val="25000"/>
                  </a:schemeClr>
                </a:solidFill>
              </a:rPr>
              <a:t>mål</a:t>
            </a:r>
            <a:r>
              <a:rPr lang="en-US" dirty="0">
                <a:solidFill>
                  <a:schemeClr val="tx1">
                    <a:lumMod val="75000"/>
                    <a:lumOff val="25000"/>
                  </a:schemeClr>
                </a:solidFill>
              </a:rPr>
              <a:t> </a:t>
            </a:r>
            <a:r>
              <a:rPr lang="en-US" dirty="0" err="1">
                <a:solidFill>
                  <a:schemeClr val="tx1">
                    <a:lumMod val="75000"/>
                    <a:lumOff val="25000"/>
                  </a:schemeClr>
                </a:solidFill>
              </a:rPr>
              <a:t>er</a:t>
            </a:r>
            <a:r>
              <a:rPr lang="en-US" dirty="0">
                <a:solidFill>
                  <a:schemeClr val="tx1">
                    <a:lumMod val="75000"/>
                    <a:lumOff val="25000"/>
                  </a:schemeClr>
                </a:solidFill>
              </a:rPr>
              <a:t> </a:t>
            </a:r>
            <a:r>
              <a:rPr lang="en-US" dirty="0" err="1">
                <a:solidFill>
                  <a:schemeClr val="tx1">
                    <a:lumMod val="75000"/>
                    <a:lumOff val="25000"/>
                  </a:schemeClr>
                </a:solidFill>
              </a:rPr>
              <a:t>sammenhængende</a:t>
            </a:r>
            <a:r>
              <a:rPr lang="en-US" dirty="0">
                <a:solidFill>
                  <a:schemeClr val="tx1">
                    <a:lumMod val="75000"/>
                    <a:lumOff val="25000"/>
                  </a:schemeClr>
                </a:solidFill>
              </a:rPr>
              <a:t>? </a:t>
            </a:r>
          </a:p>
          <a:p>
            <a:pPr marL="342900" lvl="0" indent="-342900">
              <a:spcAft>
                <a:spcPts val="600"/>
              </a:spcAft>
              <a:buFont typeface="Calibri" panose="020F0502020204030204" pitchFamily="34" charset="0"/>
              <a:buChar char=""/>
            </a:pPr>
            <a:r>
              <a:rPr lang="en-US" dirty="0" err="1">
                <a:solidFill>
                  <a:schemeClr val="tx1">
                    <a:lumMod val="75000"/>
                    <a:lumOff val="25000"/>
                  </a:schemeClr>
                </a:solidFill>
              </a:rPr>
              <a:t>Hvorfor</a:t>
            </a:r>
            <a:r>
              <a:rPr lang="en-US" dirty="0">
                <a:solidFill>
                  <a:schemeClr val="tx1">
                    <a:lumMod val="75000"/>
                    <a:lumOff val="25000"/>
                  </a:schemeClr>
                </a:solidFill>
              </a:rPr>
              <a:t> </a:t>
            </a:r>
            <a:r>
              <a:rPr lang="en-US" dirty="0" err="1">
                <a:solidFill>
                  <a:schemeClr val="tx1">
                    <a:lumMod val="75000"/>
                    <a:lumOff val="25000"/>
                  </a:schemeClr>
                </a:solidFill>
              </a:rPr>
              <a:t>kan</a:t>
            </a:r>
            <a:r>
              <a:rPr lang="en-US" dirty="0">
                <a:solidFill>
                  <a:schemeClr val="tx1">
                    <a:lumMod val="75000"/>
                    <a:lumOff val="25000"/>
                  </a:schemeClr>
                </a:solidFill>
              </a:rPr>
              <a:t> vi </a:t>
            </a:r>
            <a:r>
              <a:rPr lang="en-US" dirty="0" err="1">
                <a:solidFill>
                  <a:schemeClr val="tx1">
                    <a:lumMod val="75000"/>
                    <a:lumOff val="25000"/>
                  </a:schemeClr>
                </a:solidFill>
              </a:rPr>
              <a:t>bruge</a:t>
            </a:r>
            <a:r>
              <a:rPr lang="en-US" dirty="0">
                <a:solidFill>
                  <a:schemeClr val="tx1">
                    <a:lumMod val="75000"/>
                    <a:lumOff val="25000"/>
                  </a:schemeClr>
                </a:solidFill>
              </a:rPr>
              <a:t> det </a:t>
            </a:r>
            <a:r>
              <a:rPr lang="en-US" dirty="0" err="1">
                <a:solidFill>
                  <a:schemeClr val="tx1">
                    <a:lumMod val="75000"/>
                    <a:lumOff val="25000"/>
                  </a:schemeClr>
                </a:solidFill>
              </a:rPr>
              <a:t>økonomiske</a:t>
            </a:r>
            <a:r>
              <a:rPr lang="en-US" dirty="0">
                <a:solidFill>
                  <a:schemeClr val="tx1">
                    <a:lumMod val="75000"/>
                    <a:lumOff val="25000"/>
                  </a:schemeClr>
                </a:solidFill>
              </a:rPr>
              <a:t> </a:t>
            </a:r>
            <a:r>
              <a:rPr lang="en-US" dirty="0" err="1">
                <a:solidFill>
                  <a:schemeClr val="tx1">
                    <a:lumMod val="75000"/>
                    <a:lumOff val="25000"/>
                  </a:schemeClr>
                </a:solidFill>
              </a:rPr>
              <a:t>kredsløb</a:t>
            </a:r>
            <a:r>
              <a:rPr lang="en-US" dirty="0">
                <a:solidFill>
                  <a:schemeClr val="tx1">
                    <a:lumMod val="75000"/>
                    <a:lumOff val="25000"/>
                  </a:schemeClr>
                </a:solidFill>
              </a:rPr>
              <a:t> </a:t>
            </a:r>
            <a:r>
              <a:rPr lang="en-US" dirty="0" err="1">
                <a:solidFill>
                  <a:schemeClr val="tx1">
                    <a:lumMod val="75000"/>
                    <a:lumOff val="25000"/>
                  </a:schemeClr>
                </a:solidFill>
              </a:rPr>
              <a:t>til</a:t>
            </a:r>
            <a:r>
              <a:rPr lang="en-US" dirty="0">
                <a:solidFill>
                  <a:schemeClr val="tx1">
                    <a:lumMod val="75000"/>
                    <a:lumOff val="25000"/>
                  </a:schemeClr>
                </a:solidFill>
              </a:rPr>
              <a:t> at </a:t>
            </a:r>
            <a:r>
              <a:rPr lang="en-US" dirty="0" err="1">
                <a:solidFill>
                  <a:schemeClr val="tx1">
                    <a:lumMod val="75000"/>
                    <a:lumOff val="25000"/>
                  </a:schemeClr>
                </a:solidFill>
              </a:rPr>
              <a:t>forklare</a:t>
            </a:r>
            <a:r>
              <a:rPr lang="en-US" dirty="0">
                <a:solidFill>
                  <a:schemeClr val="tx1">
                    <a:lumMod val="75000"/>
                    <a:lumOff val="25000"/>
                  </a:schemeClr>
                </a:solidFill>
              </a:rPr>
              <a:t>, </a:t>
            </a:r>
            <a:r>
              <a:rPr lang="en-US" dirty="0" err="1">
                <a:solidFill>
                  <a:schemeClr val="tx1">
                    <a:lumMod val="75000"/>
                    <a:lumOff val="25000"/>
                  </a:schemeClr>
                </a:solidFill>
              </a:rPr>
              <a:t>hvordan</a:t>
            </a:r>
            <a:r>
              <a:rPr lang="en-US" dirty="0">
                <a:solidFill>
                  <a:schemeClr val="tx1">
                    <a:lumMod val="75000"/>
                    <a:lumOff val="25000"/>
                  </a:schemeClr>
                </a:solidFill>
              </a:rPr>
              <a:t> de </a:t>
            </a:r>
            <a:r>
              <a:rPr lang="en-US" dirty="0" err="1">
                <a:solidFill>
                  <a:schemeClr val="tx1">
                    <a:lumMod val="75000"/>
                    <a:lumOff val="25000"/>
                  </a:schemeClr>
                </a:solidFill>
              </a:rPr>
              <a:t>forskellige</a:t>
            </a:r>
            <a:r>
              <a:rPr lang="en-US" dirty="0">
                <a:solidFill>
                  <a:schemeClr val="tx1">
                    <a:lumMod val="75000"/>
                    <a:lumOff val="25000"/>
                  </a:schemeClr>
                </a:solidFill>
              </a:rPr>
              <a:t> </a:t>
            </a:r>
            <a:r>
              <a:rPr lang="en-US" dirty="0" err="1">
                <a:solidFill>
                  <a:schemeClr val="tx1">
                    <a:lumMod val="75000"/>
                    <a:lumOff val="25000"/>
                  </a:schemeClr>
                </a:solidFill>
              </a:rPr>
              <a:t>sektorer</a:t>
            </a:r>
            <a:r>
              <a:rPr lang="en-US" dirty="0">
                <a:solidFill>
                  <a:schemeClr val="tx1">
                    <a:lumMod val="75000"/>
                    <a:lumOff val="25000"/>
                  </a:schemeClr>
                </a:solidFill>
              </a:rPr>
              <a:t> </a:t>
            </a:r>
            <a:r>
              <a:rPr lang="en-US" dirty="0" err="1">
                <a:solidFill>
                  <a:schemeClr val="tx1">
                    <a:lumMod val="75000"/>
                    <a:lumOff val="25000"/>
                  </a:schemeClr>
                </a:solidFill>
              </a:rPr>
              <a:t>i</a:t>
            </a:r>
            <a:r>
              <a:rPr lang="en-US" dirty="0">
                <a:solidFill>
                  <a:schemeClr val="tx1">
                    <a:lumMod val="75000"/>
                    <a:lumOff val="25000"/>
                  </a:schemeClr>
                </a:solidFill>
              </a:rPr>
              <a:t> </a:t>
            </a:r>
            <a:r>
              <a:rPr lang="en-US" dirty="0" err="1">
                <a:solidFill>
                  <a:schemeClr val="tx1">
                    <a:lumMod val="75000"/>
                    <a:lumOff val="25000"/>
                  </a:schemeClr>
                </a:solidFill>
              </a:rPr>
              <a:t>økonomien</a:t>
            </a:r>
            <a:r>
              <a:rPr lang="en-US" dirty="0">
                <a:solidFill>
                  <a:schemeClr val="tx1">
                    <a:lumMod val="75000"/>
                    <a:lumOff val="25000"/>
                  </a:schemeClr>
                </a:solidFill>
              </a:rPr>
              <a:t> </a:t>
            </a:r>
            <a:r>
              <a:rPr lang="en-US" dirty="0" err="1">
                <a:solidFill>
                  <a:schemeClr val="tx1">
                    <a:lumMod val="75000"/>
                    <a:lumOff val="25000"/>
                  </a:schemeClr>
                </a:solidFill>
              </a:rPr>
              <a:t>påvirker</a:t>
            </a:r>
            <a:r>
              <a:rPr lang="en-US" dirty="0">
                <a:solidFill>
                  <a:schemeClr val="tx1">
                    <a:lumMod val="75000"/>
                    <a:lumOff val="25000"/>
                  </a:schemeClr>
                </a:solidFill>
              </a:rPr>
              <a:t> </a:t>
            </a:r>
            <a:r>
              <a:rPr lang="en-US" dirty="0" err="1">
                <a:solidFill>
                  <a:schemeClr val="tx1">
                    <a:lumMod val="75000"/>
                    <a:lumOff val="25000"/>
                  </a:schemeClr>
                </a:solidFill>
              </a:rPr>
              <a:t>hinanden</a:t>
            </a:r>
            <a:r>
              <a:rPr lang="en-US" dirty="0">
                <a:solidFill>
                  <a:schemeClr val="tx1">
                    <a:lumMod val="75000"/>
                    <a:lumOff val="25000"/>
                  </a:schemeClr>
                </a:solidFill>
              </a:rPr>
              <a:t>? </a:t>
            </a:r>
          </a:p>
          <a:p>
            <a:pPr marL="342900" lvl="0" indent="-342900">
              <a:spcAft>
                <a:spcPts val="600"/>
              </a:spcAft>
              <a:buFont typeface="Calibri" panose="020F0502020204030204" pitchFamily="34" charset="0"/>
              <a:buChar char=""/>
            </a:pPr>
            <a:r>
              <a:rPr lang="en-US" dirty="0" err="1">
                <a:solidFill>
                  <a:schemeClr val="tx1">
                    <a:lumMod val="75000"/>
                    <a:lumOff val="25000"/>
                  </a:schemeClr>
                </a:solidFill>
              </a:rPr>
              <a:t>Hvilke</a:t>
            </a:r>
            <a:r>
              <a:rPr lang="en-US" dirty="0">
                <a:solidFill>
                  <a:schemeClr val="tx1">
                    <a:lumMod val="75000"/>
                    <a:lumOff val="25000"/>
                  </a:schemeClr>
                </a:solidFill>
              </a:rPr>
              <a:t> </a:t>
            </a:r>
            <a:r>
              <a:rPr lang="en-US" dirty="0" err="1">
                <a:solidFill>
                  <a:schemeClr val="tx1">
                    <a:lumMod val="75000"/>
                    <a:lumOff val="25000"/>
                  </a:schemeClr>
                </a:solidFill>
              </a:rPr>
              <a:t>sektorer</a:t>
            </a:r>
            <a:r>
              <a:rPr lang="en-US" dirty="0">
                <a:solidFill>
                  <a:schemeClr val="tx1">
                    <a:lumMod val="75000"/>
                    <a:lumOff val="25000"/>
                  </a:schemeClr>
                </a:solidFill>
              </a:rPr>
              <a:t> </a:t>
            </a:r>
            <a:r>
              <a:rPr lang="en-US" dirty="0" err="1">
                <a:solidFill>
                  <a:schemeClr val="tx1">
                    <a:lumMod val="75000"/>
                    <a:lumOff val="25000"/>
                  </a:schemeClr>
                </a:solidFill>
              </a:rPr>
              <a:t>indgår</a:t>
            </a:r>
            <a:r>
              <a:rPr lang="en-US" dirty="0">
                <a:solidFill>
                  <a:schemeClr val="tx1">
                    <a:lumMod val="75000"/>
                    <a:lumOff val="25000"/>
                  </a:schemeClr>
                </a:solidFill>
              </a:rPr>
              <a:t> </a:t>
            </a:r>
            <a:r>
              <a:rPr lang="en-US" dirty="0" err="1">
                <a:solidFill>
                  <a:schemeClr val="tx1">
                    <a:lumMod val="75000"/>
                    <a:lumOff val="25000"/>
                  </a:schemeClr>
                </a:solidFill>
              </a:rPr>
              <a:t>i</a:t>
            </a:r>
            <a:r>
              <a:rPr lang="en-US" dirty="0">
                <a:solidFill>
                  <a:schemeClr val="tx1">
                    <a:lumMod val="75000"/>
                    <a:lumOff val="25000"/>
                  </a:schemeClr>
                </a:solidFill>
              </a:rPr>
              <a:t> det </a:t>
            </a:r>
            <a:r>
              <a:rPr lang="en-US" dirty="0" err="1">
                <a:solidFill>
                  <a:schemeClr val="tx1">
                    <a:lumMod val="75000"/>
                    <a:lumOff val="25000"/>
                  </a:schemeClr>
                </a:solidFill>
              </a:rPr>
              <a:t>økonomiske</a:t>
            </a:r>
            <a:r>
              <a:rPr lang="en-US" dirty="0">
                <a:solidFill>
                  <a:schemeClr val="tx1">
                    <a:lumMod val="75000"/>
                    <a:lumOff val="25000"/>
                  </a:schemeClr>
                </a:solidFill>
              </a:rPr>
              <a:t> </a:t>
            </a:r>
            <a:r>
              <a:rPr lang="en-US" dirty="0" err="1">
                <a:solidFill>
                  <a:schemeClr val="tx1">
                    <a:lumMod val="75000"/>
                    <a:lumOff val="25000"/>
                  </a:schemeClr>
                </a:solidFill>
              </a:rPr>
              <a:t>kredsløb</a:t>
            </a:r>
            <a:r>
              <a:rPr lang="en-US" dirty="0">
                <a:solidFill>
                  <a:schemeClr val="tx1">
                    <a:lumMod val="75000"/>
                    <a:lumOff val="25000"/>
                  </a:schemeClr>
                </a:solidFill>
              </a:rPr>
              <a:t>? </a:t>
            </a:r>
          </a:p>
          <a:p>
            <a:pPr marL="342900" lvl="0" indent="-342900">
              <a:spcAft>
                <a:spcPts val="600"/>
              </a:spcAft>
              <a:buFont typeface="Calibri" panose="020F0502020204030204" pitchFamily="34" charset="0"/>
              <a:buChar char=""/>
            </a:pPr>
            <a:r>
              <a:rPr lang="en-US" dirty="0" err="1">
                <a:solidFill>
                  <a:schemeClr val="tx1">
                    <a:lumMod val="75000"/>
                    <a:lumOff val="25000"/>
                  </a:schemeClr>
                </a:solidFill>
              </a:rPr>
              <a:t>Hvad</a:t>
            </a:r>
            <a:r>
              <a:rPr lang="en-US" dirty="0">
                <a:solidFill>
                  <a:schemeClr val="tx1">
                    <a:lumMod val="75000"/>
                    <a:lumOff val="25000"/>
                  </a:schemeClr>
                </a:solidFill>
              </a:rPr>
              <a:t> </a:t>
            </a:r>
            <a:r>
              <a:rPr lang="en-US" dirty="0" err="1">
                <a:solidFill>
                  <a:schemeClr val="tx1">
                    <a:lumMod val="75000"/>
                    <a:lumOff val="25000"/>
                  </a:schemeClr>
                </a:solidFill>
              </a:rPr>
              <a:t>vil</a:t>
            </a:r>
            <a:r>
              <a:rPr lang="en-US" dirty="0">
                <a:solidFill>
                  <a:schemeClr val="tx1">
                    <a:lumMod val="75000"/>
                    <a:lumOff val="25000"/>
                  </a:schemeClr>
                </a:solidFill>
              </a:rPr>
              <a:t> det </a:t>
            </a:r>
            <a:r>
              <a:rPr lang="en-US" dirty="0" err="1">
                <a:solidFill>
                  <a:schemeClr val="tx1">
                    <a:lumMod val="75000"/>
                    <a:lumOff val="25000"/>
                  </a:schemeClr>
                </a:solidFill>
              </a:rPr>
              <a:t>sige</a:t>
            </a:r>
            <a:r>
              <a:rPr lang="en-US" dirty="0">
                <a:solidFill>
                  <a:schemeClr val="tx1">
                    <a:lumMod val="75000"/>
                    <a:lumOff val="25000"/>
                  </a:schemeClr>
                </a:solidFill>
              </a:rPr>
              <a:t> at der </a:t>
            </a:r>
            <a:r>
              <a:rPr lang="en-US" dirty="0" err="1">
                <a:solidFill>
                  <a:schemeClr val="tx1">
                    <a:lumMod val="75000"/>
                    <a:lumOff val="25000"/>
                  </a:schemeClr>
                </a:solidFill>
              </a:rPr>
              <a:t>er</a:t>
            </a:r>
            <a:r>
              <a:rPr lang="en-US" dirty="0">
                <a:solidFill>
                  <a:schemeClr val="tx1">
                    <a:lumMod val="75000"/>
                    <a:lumOff val="25000"/>
                  </a:schemeClr>
                </a:solidFill>
              </a:rPr>
              <a:t> ”</a:t>
            </a:r>
            <a:r>
              <a:rPr lang="en-US" dirty="0" err="1">
                <a:solidFill>
                  <a:schemeClr val="tx1">
                    <a:lumMod val="75000"/>
                    <a:lumOff val="25000"/>
                  </a:schemeClr>
                </a:solidFill>
              </a:rPr>
              <a:t>svingninger</a:t>
            </a:r>
            <a:r>
              <a:rPr lang="en-US" dirty="0">
                <a:solidFill>
                  <a:schemeClr val="tx1">
                    <a:lumMod val="75000"/>
                    <a:lumOff val="25000"/>
                  </a:schemeClr>
                </a:solidFill>
              </a:rPr>
              <a:t>” </a:t>
            </a:r>
            <a:r>
              <a:rPr lang="en-US" dirty="0" err="1">
                <a:solidFill>
                  <a:schemeClr val="tx1">
                    <a:lumMod val="75000"/>
                    <a:lumOff val="25000"/>
                  </a:schemeClr>
                </a:solidFill>
              </a:rPr>
              <a:t>i</a:t>
            </a:r>
            <a:r>
              <a:rPr lang="en-US" dirty="0">
                <a:solidFill>
                  <a:schemeClr val="tx1">
                    <a:lumMod val="75000"/>
                    <a:lumOff val="25000"/>
                  </a:schemeClr>
                </a:solidFill>
              </a:rPr>
              <a:t> </a:t>
            </a:r>
            <a:r>
              <a:rPr lang="en-US" dirty="0" err="1">
                <a:solidFill>
                  <a:schemeClr val="tx1">
                    <a:lumMod val="75000"/>
                    <a:lumOff val="25000"/>
                  </a:schemeClr>
                </a:solidFill>
              </a:rPr>
              <a:t>samfundsøkonomien</a:t>
            </a:r>
            <a:r>
              <a:rPr lang="en-US" dirty="0">
                <a:solidFill>
                  <a:schemeClr val="tx1">
                    <a:lumMod val="75000"/>
                    <a:lumOff val="25000"/>
                  </a:schemeClr>
                </a:solidFill>
              </a:rPr>
              <a:t>?</a:t>
            </a:r>
          </a:p>
          <a:p>
            <a:pPr marL="342900" lvl="0" indent="-342900">
              <a:spcAft>
                <a:spcPts val="600"/>
              </a:spcAft>
              <a:buFont typeface="Calibri" panose="020F0502020204030204" pitchFamily="34" charset="0"/>
              <a:buChar char=""/>
            </a:pPr>
            <a:r>
              <a:rPr lang="en-US" dirty="0" err="1">
                <a:solidFill>
                  <a:schemeClr val="tx1">
                    <a:lumMod val="75000"/>
                    <a:lumOff val="25000"/>
                  </a:schemeClr>
                </a:solidFill>
              </a:rPr>
              <a:t>Hvad</a:t>
            </a:r>
            <a:r>
              <a:rPr lang="en-US" dirty="0">
                <a:solidFill>
                  <a:schemeClr val="tx1">
                    <a:lumMod val="75000"/>
                    <a:lumOff val="25000"/>
                  </a:schemeClr>
                </a:solidFill>
              </a:rPr>
              <a:t> </a:t>
            </a:r>
            <a:r>
              <a:rPr lang="en-US" dirty="0" err="1">
                <a:solidFill>
                  <a:schemeClr val="tx1">
                    <a:lumMod val="75000"/>
                    <a:lumOff val="25000"/>
                  </a:schemeClr>
                </a:solidFill>
              </a:rPr>
              <a:t>er</a:t>
            </a:r>
            <a:r>
              <a:rPr lang="en-US" dirty="0">
                <a:solidFill>
                  <a:schemeClr val="tx1">
                    <a:lumMod val="75000"/>
                    <a:lumOff val="25000"/>
                  </a:schemeClr>
                </a:solidFill>
              </a:rPr>
              <a:t> et </a:t>
            </a:r>
            <a:r>
              <a:rPr lang="en-US" dirty="0" err="1">
                <a:solidFill>
                  <a:schemeClr val="tx1">
                    <a:lumMod val="75000"/>
                    <a:lumOff val="25000"/>
                  </a:schemeClr>
                </a:solidFill>
              </a:rPr>
              <a:t>konjunkturudsving</a:t>
            </a:r>
            <a:r>
              <a:rPr lang="en-US" dirty="0">
                <a:solidFill>
                  <a:schemeClr val="tx1">
                    <a:lumMod val="75000"/>
                    <a:lumOff val="25000"/>
                  </a:schemeClr>
                </a:solidFill>
              </a:rPr>
              <a:t> </a:t>
            </a:r>
            <a:r>
              <a:rPr lang="en-US" dirty="0" err="1">
                <a:solidFill>
                  <a:schemeClr val="tx1">
                    <a:lumMod val="75000"/>
                    <a:lumOff val="25000"/>
                  </a:schemeClr>
                </a:solidFill>
              </a:rPr>
              <a:t>og</a:t>
            </a:r>
            <a:r>
              <a:rPr lang="en-US" dirty="0">
                <a:solidFill>
                  <a:schemeClr val="tx1">
                    <a:lumMod val="75000"/>
                    <a:lumOff val="25000"/>
                  </a:schemeClr>
                </a:solidFill>
              </a:rPr>
              <a:t> </a:t>
            </a:r>
            <a:r>
              <a:rPr lang="en-US" dirty="0" err="1">
                <a:solidFill>
                  <a:schemeClr val="tx1">
                    <a:lumMod val="75000"/>
                    <a:lumOff val="25000"/>
                  </a:schemeClr>
                </a:solidFill>
              </a:rPr>
              <a:t>hvad</a:t>
            </a:r>
            <a:r>
              <a:rPr lang="en-US" dirty="0">
                <a:solidFill>
                  <a:schemeClr val="tx1">
                    <a:lumMod val="75000"/>
                    <a:lumOff val="25000"/>
                  </a:schemeClr>
                </a:solidFill>
              </a:rPr>
              <a:t> </a:t>
            </a:r>
            <a:r>
              <a:rPr lang="en-US" dirty="0" err="1">
                <a:solidFill>
                  <a:schemeClr val="tx1">
                    <a:lumMod val="75000"/>
                    <a:lumOff val="25000"/>
                  </a:schemeClr>
                </a:solidFill>
              </a:rPr>
              <a:t>forskellen</a:t>
            </a:r>
            <a:r>
              <a:rPr lang="en-US" dirty="0">
                <a:solidFill>
                  <a:schemeClr val="tx1">
                    <a:lumMod val="75000"/>
                    <a:lumOff val="25000"/>
                  </a:schemeClr>
                </a:solidFill>
              </a:rPr>
              <a:t> </a:t>
            </a:r>
            <a:r>
              <a:rPr lang="en-US" dirty="0" err="1">
                <a:solidFill>
                  <a:schemeClr val="tx1">
                    <a:lumMod val="75000"/>
                    <a:lumOff val="25000"/>
                  </a:schemeClr>
                </a:solidFill>
              </a:rPr>
              <a:t>på</a:t>
            </a:r>
            <a:r>
              <a:rPr lang="en-US" dirty="0">
                <a:solidFill>
                  <a:schemeClr val="tx1">
                    <a:lumMod val="75000"/>
                    <a:lumOff val="25000"/>
                  </a:schemeClr>
                </a:solidFill>
              </a:rPr>
              <a:t> </a:t>
            </a:r>
            <a:r>
              <a:rPr lang="en-US" dirty="0" err="1">
                <a:solidFill>
                  <a:schemeClr val="tx1">
                    <a:lumMod val="75000"/>
                    <a:lumOff val="25000"/>
                  </a:schemeClr>
                </a:solidFill>
              </a:rPr>
              <a:t>opgangs</a:t>
            </a:r>
            <a:r>
              <a:rPr lang="en-US" dirty="0">
                <a:solidFill>
                  <a:schemeClr val="tx1">
                    <a:lumMod val="75000"/>
                    <a:lumOff val="25000"/>
                  </a:schemeClr>
                </a:solidFill>
              </a:rPr>
              <a:t>-, </a:t>
            </a:r>
            <a:r>
              <a:rPr lang="en-US" dirty="0" err="1">
                <a:solidFill>
                  <a:schemeClr val="tx1">
                    <a:lumMod val="75000"/>
                    <a:lumOff val="25000"/>
                  </a:schemeClr>
                </a:solidFill>
              </a:rPr>
              <a:t>høj</a:t>
            </a:r>
            <a:r>
              <a:rPr lang="en-US" dirty="0">
                <a:solidFill>
                  <a:schemeClr val="tx1">
                    <a:lumMod val="75000"/>
                    <a:lumOff val="25000"/>
                  </a:schemeClr>
                </a:solidFill>
              </a:rPr>
              <a:t>-, </a:t>
            </a:r>
            <a:r>
              <a:rPr lang="en-US" dirty="0" err="1">
                <a:solidFill>
                  <a:schemeClr val="tx1">
                    <a:lumMod val="75000"/>
                    <a:lumOff val="25000"/>
                  </a:schemeClr>
                </a:solidFill>
              </a:rPr>
              <a:t>nedgangs</a:t>
            </a:r>
            <a:r>
              <a:rPr lang="en-US" dirty="0">
                <a:solidFill>
                  <a:schemeClr val="tx1">
                    <a:lumMod val="75000"/>
                    <a:lumOff val="25000"/>
                  </a:schemeClr>
                </a:solidFill>
              </a:rPr>
              <a:t>- </a:t>
            </a:r>
            <a:r>
              <a:rPr lang="en-US" dirty="0" err="1">
                <a:solidFill>
                  <a:schemeClr val="tx1">
                    <a:lumMod val="75000"/>
                    <a:lumOff val="25000"/>
                  </a:schemeClr>
                </a:solidFill>
              </a:rPr>
              <a:t>og</a:t>
            </a:r>
            <a:r>
              <a:rPr lang="en-US" dirty="0">
                <a:solidFill>
                  <a:schemeClr val="tx1">
                    <a:lumMod val="75000"/>
                    <a:lumOff val="25000"/>
                  </a:schemeClr>
                </a:solidFill>
              </a:rPr>
              <a:t> </a:t>
            </a:r>
            <a:r>
              <a:rPr lang="en-US" dirty="0" err="1">
                <a:solidFill>
                  <a:schemeClr val="tx1">
                    <a:lumMod val="75000"/>
                    <a:lumOff val="25000"/>
                  </a:schemeClr>
                </a:solidFill>
              </a:rPr>
              <a:t>lavkonjunktur</a:t>
            </a:r>
            <a:r>
              <a:rPr lang="en-US" dirty="0">
                <a:solidFill>
                  <a:schemeClr val="tx1">
                    <a:lumMod val="75000"/>
                    <a:lumOff val="25000"/>
                  </a:schemeClr>
                </a:solidFill>
              </a:rPr>
              <a:t>? </a:t>
            </a:r>
          </a:p>
        </p:txBody>
      </p:sp>
      <p:pic>
        <p:nvPicPr>
          <p:cNvPr id="12" name="Billede 11">
            <a:extLst>
              <a:ext uri="{FF2B5EF4-FFF2-40B4-BE49-F238E27FC236}">
                <a16:creationId xmlns:a16="http://schemas.microsoft.com/office/drawing/2014/main" id="{3685A3EF-9A91-6040-9832-B3B8CFBDFD52}"/>
              </a:ext>
            </a:extLst>
          </p:cNvPr>
          <p:cNvPicPr>
            <a:picLocks noChangeAspect="1"/>
          </p:cNvPicPr>
          <p:nvPr/>
        </p:nvPicPr>
        <p:blipFill>
          <a:blip r:embed="rId2"/>
          <a:srcRect/>
          <a:stretch/>
        </p:blipFill>
        <p:spPr>
          <a:xfrm>
            <a:off x="12695" y="5880295"/>
            <a:ext cx="12328634" cy="1056740"/>
          </a:xfrm>
          <a:prstGeom prst="rect">
            <a:avLst/>
          </a:prstGeom>
        </p:spPr>
      </p:pic>
    </p:spTree>
    <p:extLst>
      <p:ext uri="{BB962C8B-B14F-4D97-AF65-F5344CB8AC3E}">
        <p14:creationId xmlns:p14="http://schemas.microsoft.com/office/powerpoint/2010/main" val="275573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B5ED04-E2F4-5C4E-9216-581F995B899C}"/>
              </a:ext>
            </a:extLst>
          </p:cNvPr>
          <p:cNvSpPr>
            <a:spLocks noGrp="1"/>
          </p:cNvSpPr>
          <p:nvPr>
            <p:ph type="title"/>
          </p:nvPr>
        </p:nvSpPr>
        <p:spPr>
          <a:xfrm>
            <a:off x="1096963" y="758826"/>
            <a:ext cx="10058400" cy="4062326"/>
          </a:xfrm>
        </p:spPr>
        <p:txBody>
          <a:bodyPr vert="horz" lIns="91440" tIns="45720" rIns="91440" bIns="45720" rtlCol="0" anchor="b">
            <a:normAutofit/>
          </a:bodyPr>
          <a:lstStyle/>
          <a:p>
            <a:r>
              <a:rPr lang="en-US" sz="6700" dirty="0" err="1">
                <a:solidFill>
                  <a:schemeClr val="tx1">
                    <a:lumMod val="85000"/>
                    <a:lumOff val="15000"/>
                  </a:schemeClr>
                </a:solidFill>
              </a:rPr>
              <a:t>Undersøgelse</a:t>
            </a:r>
            <a:r>
              <a:rPr lang="en-US" sz="6700" dirty="0">
                <a:solidFill>
                  <a:schemeClr val="tx1">
                    <a:lumMod val="85000"/>
                    <a:lumOff val="15000"/>
                  </a:schemeClr>
                </a:solidFill>
              </a:rPr>
              <a:t> </a:t>
            </a:r>
            <a:r>
              <a:rPr lang="en-US" sz="6700" dirty="0" err="1">
                <a:solidFill>
                  <a:schemeClr val="tx1">
                    <a:lumMod val="85000"/>
                    <a:lumOff val="15000"/>
                  </a:schemeClr>
                </a:solidFill>
              </a:rPr>
              <a:t>af</a:t>
            </a:r>
            <a:r>
              <a:rPr lang="en-US" sz="6700" dirty="0">
                <a:solidFill>
                  <a:schemeClr val="tx1">
                    <a:lumMod val="85000"/>
                    <a:lumOff val="15000"/>
                  </a:schemeClr>
                </a:solidFill>
              </a:rPr>
              <a:t> Coronas </a:t>
            </a:r>
            <a:r>
              <a:rPr lang="en-US" sz="6700" dirty="0" err="1">
                <a:solidFill>
                  <a:schemeClr val="tx1">
                    <a:lumMod val="85000"/>
                    <a:lumOff val="15000"/>
                  </a:schemeClr>
                </a:solidFill>
              </a:rPr>
              <a:t>påvirkning</a:t>
            </a:r>
            <a:r>
              <a:rPr lang="en-US" sz="6700" dirty="0">
                <a:solidFill>
                  <a:schemeClr val="tx1">
                    <a:lumMod val="85000"/>
                    <a:lumOff val="15000"/>
                  </a:schemeClr>
                </a:solidFill>
              </a:rPr>
              <a:t> </a:t>
            </a:r>
            <a:r>
              <a:rPr lang="en-US" sz="6700" dirty="0" err="1">
                <a:solidFill>
                  <a:schemeClr val="tx1">
                    <a:lumMod val="85000"/>
                    <a:lumOff val="15000"/>
                  </a:schemeClr>
                </a:solidFill>
              </a:rPr>
              <a:t>af</a:t>
            </a:r>
            <a:r>
              <a:rPr lang="en-US" sz="6700" dirty="0">
                <a:solidFill>
                  <a:schemeClr val="tx1">
                    <a:lumMod val="85000"/>
                    <a:lumOff val="15000"/>
                  </a:schemeClr>
                </a:solidFill>
              </a:rPr>
              <a:t> den </a:t>
            </a:r>
            <a:r>
              <a:rPr lang="en-US" sz="6700" dirty="0" err="1">
                <a:solidFill>
                  <a:schemeClr val="tx1">
                    <a:lumMod val="85000"/>
                    <a:lumOff val="15000"/>
                  </a:schemeClr>
                </a:solidFill>
              </a:rPr>
              <a:t>danske</a:t>
            </a:r>
            <a:r>
              <a:rPr lang="en-US" sz="6700" dirty="0">
                <a:solidFill>
                  <a:schemeClr val="tx1">
                    <a:lumMod val="85000"/>
                    <a:lumOff val="15000"/>
                  </a:schemeClr>
                </a:solidFill>
              </a:rPr>
              <a:t> </a:t>
            </a:r>
            <a:r>
              <a:rPr lang="en-US" sz="6700" dirty="0" err="1">
                <a:solidFill>
                  <a:schemeClr val="tx1">
                    <a:lumMod val="85000"/>
                    <a:lumOff val="15000"/>
                  </a:schemeClr>
                </a:solidFill>
              </a:rPr>
              <a:t>samfundsøkonomi</a:t>
            </a:r>
            <a:endParaRPr lang="en-US" sz="6700"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1458" y="5063468"/>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Billede 10">
            <a:extLst>
              <a:ext uri="{FF2B5EF4-FFF2-40B4-BE49-F238E27FC236}">
                <a16:creationId xmlns:a16="http://schemas.microsoft.com/office/drawing/2014/main" id="{59ED30D0-8D67-5345-BF59-8D4D5262CE4F}"/>
              </a:ext>
            </a:extLst>
          </p:cNvPr>
          <p:cNvPicPr>
            <a:picLocks noChangeAspect="1"/>
          </p:cNvPicPr>
          <p:nvPr/>
        </p:nvPicPr>
        <p:blipFill>
          <a:blip r:embed="rId2"/>
          <a:srcRect/>
          <a:stretch/>
        </p:blipFill>
        <p:spPr>
          <a:xfrm>
            <a:off x="0" y="5872430"/>
            <a:ext cx="12328634" cy="1056740"/>
          </a:xfrm>
          <a:prstGeom prst="rect">
            <a:avLst/>
          </a:prstGeom>
        </p:spPr>
      </p:pic>
    </p:spTree>
    <p:extLst>
      <p:ext uri="{BB962C8B-B14F-4D97-AF65-F5344CB8AC3E}">
        <p14:creationId xmlns:p14="http://schemas.microsoft.com/office/powerpoint/2010/main" val="113689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52A77B-45B2-3C4E-9130-6DFAD15BA853}"/>
              </a:ext>
            </a:extLst>
          </p:cNvPr>
          <p:cNvSpPr>
            <a:spLocks noGrp="1"/>
          </p:cNvSpPr>
          <p:nvPr>
            <p:ph type="title"/>
          </p:nvPr>
        </p:nvSpPr>
        <p:spPr/>
        <p:txBody>
          <a:bodyPr/>
          <a:lstStyle/>
          <a:p>
            <a:r>
              <a:rPr lang="da-DK" dirty="0"/>
              <a:t>Udvalgte data fra Økonomisk Redegørelse, maj 2021. (1)</a:t>
            </a:r>
          </a:p>
        </p:txBody>
      </p:sp>
      <p:pic>
        <p:nvPicPr>
          <p:cNvPr id="3" name="Billede 2">
            <a:extLst>
              <a:ext uri="{FF2B5EF4-FFF2-40B4-BE49-F238E27FC236}">
                <a16:creationId xmlns:a16="http://schemas.microsoft.com/office/drawing/2014/main" id="{0C8E9F8B-E983-124C-8968-49D9D54E8161}"/>
              </a:ext>
            </a:extLst>
          </p:cNvPr>
          <p:cNvPicPr>
            <a:picLocks noChangeAspect="1"/>
          </p:cNvPicPr>
          <p:nvPr/>
        </p:nvPicPr>
        <p:blipFill>
          <a:blip r:embed="rId2"/>
          <a:srcRect/>
          <a:stretch/>
        </p:blipFill>
        <p:spPr>
          <a:xfrm>
            <a:off x="0" y="5981075"/>
            <a:ext cx="12328634" cy="862286"/>
          </a:xfrm>
          <a:prstGeom prst="rect">
            <a:avLst/>
          </a:prstGeom>
        </p:spPr>
      </p:pic>
      <p:pic>
        <p:nvPicPr>
          <p:cNvPr id="4" name="Billede 3">
            <a:extLst>
              <a:ext uri="{FF2B5EF4-FFF2-40B4-BE49-F238E27FC236}">
                <a16:creationId xmlns:a16="http://schemas.microsoft.com/office/drawing/2014/main" id="{AC531CC0-43AE-474C-9896-4ED9A38E7FB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131" y="2090830"/>
            <a:ext cx="11416655" cy="4085118"/>
          </a:xfrm>
          <a:prstGeom prst="rect">
            <a:avLst/>
          </a:prstGeom>
          <a:noFill/>
          <a:ln>
            <a:noFill/>
          </a:ln>
        </p:spPr>
      </p:pic>
    </p:spTree>
    <p:extLst>
      <p:ext uri="{BB962C8B-B14F-4D97-AF65-F5344CB8AC3E}">
        <p14:creationId xmlns:p14="http://schemas.microsoft.com/office/powerpoint/2010/main" val="339768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C59D36-1907-194A-B027-BEA67F0D7C73}"/>
              </a:ext>
            </a:extLst>
          </p:cNvPr>
          <p:cNvSpPr>
            <a:spLocks noGrp="1"/>
          </p:cNvSpPr>
          <p:nvPr>
            <p:ph type="title"/>
          </p:nvPr>
        </p:nvSpPr>
        <p:spPr/>
        <p:txBody>
          <a:bodyPr/>
          <a:lstStyle/>
          <a:p>
            <a:r>
              <a:rPr lang="da-DK" dirty="0"/>
              <a:t>Udvalgte data fra Økonomisk Redegørelse, maj 2021. (2)</a:t>
            </a:r>
          </a:p>
        </p:txBody>
      </p:sp>
      <p:pic>
        <p:nvPicPr>
          <p:cNvPr id="3" name="Billede 2">
            <a:extLst>
              <a:ext uri="{FF2B5EF4-FFF2-40B4-BE49-F238E27FC236}">
                <a16:creationId xmlns:a16="http://schemas.microsoft.com/office/drawing/2014/main" id="{6AD33829-E0F5-0D41-8A3B-50F0D18ED9C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03564" y="2094667"/>
            <a:ext cx="6115050" cy="3987800"/>
          </a:xfrm>
          <a:prstGeom prst="rect">
            <a:avLst/>
          </a:prstGeom>
          <a:noFill/>
          <a:ln>
            <a:noFill/>
          </a:ln>
        </p:spPr>
      </p:pic>
      <p:pic>
        <p:nvPicPr>
          <p:cNvPr id="4" name="Billede 3">
            <a:extLst>
              <a:ext uri="{FF2B5EF4-FFF2-40B4-BE49-F238E27FC236}">
                <a16:creationId xmlns:a16="http://schemas.microsoft.com/office/drawing/2014/main" id="{9D7EF1E6-D5FE-D94A-91DC-0599F14856FD}"/>
              </a:ext>
            </a:extLst>
          </p:cNvPr>
          <p:cNvPicPr>
            <a:picLocks noChangeAspect="1"/>
          </p:cNvPicPr>
          <p:nvPr/>
        </p:nvPicPr>
        <p:blipFill>
          <a:blip r:embed="rId3"/>
          <a:srcRect/>
          <a:stretch/>
        </p:blipFill>
        <p:spPr>
          <a:xfrm>
            <a:off x="0" y="5981075"/>
            <a:ext cx="12328634" cy="862286"/>
          </a:xfrm>
          <a:prstGeom prst="rect">
            <a:avLst/>
          </a:prstGeom>
        </p:spPr>
      </p:pic>
    </p:spTree>
    <p:extLst>
      <p:ext uri="{BB962C8B-B14F-4D97-AF65-F5344CB8AC3E}">
        <p14:creationId xmlns:p14="http://schemas.microsoft.com/office/powerpoint/2010/main" val="203039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5B30B-DAF5-114E-B531-FBA7A3F74E14}"/>
              </a:ext>
            </a:extLst>
          </p:cNvPr>
          <p:cNvSpPr>
            <a:spLocks noGrp="1"/>
          </p:cNvSpPr>
          <p:nvPr>
            <p:ph type="title"/>
          </p:nvPr>
        </p:nvSpPr>
        <p:spPr/>
        <p:txBody>
          <a:bodyPr/>
          <a:lstStyle/>
          <a:p>
            <a:r>
              <a:rPr lang="da-DK" dirty="0"/>
              <a:t>Udvalgte data fra Økonomisk Redegørelse, maj 2021. (3)</a:t>
            </a:r>
          </a:p>
        </p:txBody>
      </p:sp>
      <p:pic>
        <p:nvPicPr>
          <p:cNvPr id="3" name="Billede 2">
            <a:extLst>
              <a:ext uri="{FF2B5EF4-FFF2-40B4-BE49-F238E27FC236}">
                <a16:creationId xmlns:a16="http://schemas.microsoft.com/office/drawing/2014/main" id="{7A934B3F-C4A4-D947-9AD6-A77FC76422CF}"/>
              </a:ext>
            </a:extLst>
          </p:cNvPr>
          <p:cNvPicPr>
            <a:picLocks noChangeAspect="1"/>
          </p:cNvPicPr>
          <p:nvPr/>
        </p:nvPicPr>
        <p:blipFill>
          <a:blip r:embed="rId2"/>
          <a:srcRect/>
          <a:stretch/>
        </p:blipFill>
        <p:spPr>
          <a:xfrm>
            <a:off x="0" y="5981075"/>
            <a:ext cx="12328634" cy="862286"/>
          </a:xfrm>
          <a:prstGeom prst="rect">
            <a:avLst/>
          </a:prstGeom>
        </p:spPr>
      </p:pic>
      <p:pic>
        <p:nvPicPr>
          <p:cNvPr id="5" name="Billede 4">
            <a:extLst>
              <a:ext uri="{FF2B5EF4-FFF2-40B4-BE49-F238E27FC236}">
                <a16:creationId xmlns:a16="http://schemas.microsoft.com/office/drawing/2014/main" id="{2DDA79A3-4E5C-7C4D-BEF8-F225231D80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9704" y="1903751"/>
            <a:ext cx="11272603" cy="4212236"/>
          </a:xfrm>
          <a:prstGeom prst="rect">
            <a:avLst/>
          </a:prstGeom>
          <a:noFill/>
          <a:ln>
            <a:noFill/>
          </a:ln>
        </p:spPr>
      </p:pic>
    </p:spTree>
    <p:extLst>
      <p:ext uri="{BB962C8B-B14F-4D97-AF65-F5344CB8AC3E}">
        <p14:creationId xmlns:p14="http://schemas.microsoft.com/office/powerpoint/2010/main" val="131580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C09AE-D577-5B47-B44A-9EA4327AFDD6}"/>
              </a:ext>
            </a:extLst>
          </p:cNvPr>
          <p:cNvSpPr>
            <a:spLocks noGrp="1"/>
          </p:cNvSpPr>
          <p:nvPr>
            <p:ph type="title"/>
          </p:nvPr>
        </p:nvSpPr>
        <p:spPr/>
        <p:txBody>
          <a:bodyPr/>
          <a:lstStyle/>
          <a:p>
            <a:r>
              <a:rPr lang="da-DK" dirty="0"/>
              <a:t>Udvalgte data fra Økonomisk Redegørelse, maj 2021. (4)</a:t>
            </a:r>
          </a:p>
        </p:txBody>
      </p:sp>
      <p:pic>
        <p:nvPicPr>
          <p:cNvPr id="3" name="Billede 2">
            <a:extLst>
              <a:ext uri="{FF2B5EF4-FFF2-40B4-BE49-F238E27FC236}">
                <a16:creationId xmlns:a16="http://schemas.microsoft.com/office/drawing/2014/main" id="{04066B4D-3CD7-5649-9603-7D7BF46B6A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9902" y="1978702"/>
            <a:ext cx="11362544" cy="4287187"/>
          </a:xfrm>
          <a:prstGeom prst="rect">
            <a:avLst/>
          </a:prstGeom>
          <a:noFill/>
          <a:ln>
            <a:noFill/>
          </a:ln>
        </p:spPr>
      </p:pic>
      <p:pic>
        <p:nvPicPr>
          <p:cNvPr id="4" name="Billede 3">
            <a:extLst>
              <a:ext uri="{FF2B5EF4-FFF2-40B4-BE49-F238E27FC236}">
                <a16:creationId xmlns:a16="http://schemas.microsoft.com/office/drawing/2014/main" id="{890D8E05-4BAC-E745-A75B-05759BCF3435}"/>
              </a:ext>
            </a:extLst>
          </p:cNvPr>
          <p:cNvPicPr>
            <a:picLocks noChangeAspect="1"/>
          </p:cNvPicPr>
          <p:nvPr/>
        </p:nvPicPr>
        <p:blipFill>
          <a:blip r:embed="rId3"/>
          <a:srcRect/>
          <a:stretch/>
        </p:blipFill>
        <p:spPr>
          <a:xfrm>
            <a:off x="12695" y="6265889"/>
            <a:ext cx="12328634" cy="671146"/>
          </a:xfrm>
          <a:prstGeom prst="rect">
            <a:avLst/>
          </a:prstGeom>
        </p:spPr>
      </p:pic>
    </p:spTree>
    <p:extLst>
      <p:ext uri="{BB962C8B-B14F-4D97-AF65-F5344CB8AC3E}">
        <p14:creationId xmlns:p14="http://schemas.microsoft.com/office/powerpoint/2010/main" val="4260333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B02F7BAD-AE55-6348-AEC8-D219058E72FF}"/>
              </a:ext>
            </a:extLst>
          </p:cNvPr>
          <p:cNvSpPr>
            <a:spLocks noGrp="1"/>
          </p:cNvSpPr>
          <p:nvPr>
            <p:ph type="title"/>
          </p:nvPr>
        </p:nvSpPr>
        <p:spPr>
          <a:xfrm>
            <a:off x="1096963" y="758826"/>
            <a:ext cx="10058400" cy="4062326"/>
          </a:xfrm>
        </p:spPr>
        <p:txBody>
          <a:bodyPr vert="horz" lIns="91440" tIns="45720" rIns="91440" bIns="45720" rtlCol="0" anchor="b">
            <a:normAutofit/>
          </a:bodyPr>
          <a:lstStyle/>
          <a:p>
            <a:r>
              <a:rPr lang="en-US" sz="9600">
                <a:solidFill>
                  <a:schemeClr val="tx1">
                    <a:lumMod val="85000"/>
                    <a:lumOff val="15000"/>
                  </a:schemeClr>
                </a:solidFill>
              </a:rPr>
              <a:t>Fælles opsummering på dagens arbejde</a:t>
            </a:r>
          </a:p>
        </p:txBody>
      </p:sp>
      <p:cxnSp>
        <p:nvCxnSpPr>
          <p:cNvPr id="16" name="Straight Connector 15">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1458" y="5063468"/>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Billede 10">
            <a:extLst>
              <a:ext uri="{FF2B5EF4-FFF2-40B4-BE49-F238E27FC236}">
                <a16:creationId xmlns:a16="http://schemas.microsoft.com/office/drawing/2014/main" id="{B85E7185-4C87-CF4F-9395-E49F0871DAF3}"/>
              </a:ext>
            </a:extLst>
          </p:cNvPr>
          <p:cNvPicPr>
            <a:picLocks noChangeAspect="1"/>
          </p:cNvPicPr>
          <p:nvPr/>
        </p:nvPicPr>
        <p:blipFill>
          <a:blip r:embed="rId2"/>
          <a:srcRect/>
          <a:stretch/>
        </p:blipFill>
        <p:spPr>
          <a:xfrm>
            <a:off x="0" y="5872430"/>
            <a:ext cx="12328634" cy="1056740"/>
          </a:xfrm>
          <a:prstGeom prst="rect">
            <a:avLst/>
          </a:prstGeom>
        </p:spPr>
      </p:pic>
    </p:spTree>
    <p:extLst>
      <p:ext uri="{BB962C8B-B14F-4D97-AF65-F5344CB8AC3E}">
        <p14:creationId xmlns:p14="http://schemas.microsoft.com/office/powerpoint/2010/main" val="381509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4</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BA3F3EC3-8A90-444E-AB83-49517CFC9602}"/>
              </a:ext>
            </a:extLst>
          </p:cNvPr>
          <p:cNvPicPr>
            <a:picLocks noChangeAspect="1"/>
          </p:cNvPicPr>
          <p:nvPr/>
        </p:nvPicPr>
        <p:blipFill>
          <a:blip r:embed="rId2"/>
          <a:srcRect/>
          <a:stretch/>
        </p:blipFill>
        <p:spPr>
          <a:xfrm>
            <a:off x="0" y="5872430"/>
            <a:ext cx="12328634" cy="1056740"/>
          </a:xfrm>
          <a:prstGeom prst="rect">
            <a:avLst/>
          </a:prstGeom>
        </p:spPr>
      </p:pic>
    </p:spTree>
    <p:extLst>
      <p:ext uri="{BB962C8B-B14F-4D97-AF65-F5344CB8AC3E}">
        <p14:creationId xmlns:p14="http://schemas.microsoft.com/office/powerpoint/2010/main" val="1420519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a:t>Program for modul 4</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621697"/>
            <a:ext cx="6791894" cy="5147973"/>
          </a:xfrm>
        </p:spPr>
        <p:txBody>
          <a:bodyPr anchor="ctr">
            <a:normAutofit/>
          </a:bodyPr>
          <a:lstStyle/>
          <a:p>
            <a:r>
              <a:rPr lang="da-DK" dirty="0"/>
              <a:t>Fælles dialog om ideologibegrebet og hvad der kan kendetegne en politisk ideologi.</a:t>
            </a:r>
          </a:p>
          <a:p>
            <a:r>
              <a:rPr lang="da-DK" dirty="0"/>
              <a:t>Eleverne inddeles i grupper og besvarer tekstnære spørgsmål til </a:t>
            </a:r>
            <a:r>
              <a:rPr lang="da-DK" b="1" u="sng" dirty="0"/>
              <a:t>liberalismen.</a:t>
            </a:r>
          </a:p>
          <a:p>
            <a:r>
              <a:rPr lang="da-DK" dirty="0"/>
              <a:t>Opsamling på gruppearbejde samt visning af videoer om liberalisme.</a:t>
            </a:r>
          </a:p>
          <a:p>
            <a:r>
              <a:rPr lang="da-DK" dirty="0"/>
              <a:t>Læsning og gruppearbejde omkring en leder omkring regeringens forhold til befolkningen under </a:t>
            </a:r>
            <a:r>
              <a:rPr lang="da-DK" dirty="0" err="1"/>
              <a:t>Corona</a:t>
            </a:r>
            <a:r>
              <a:rPr lang="da-DK" dirty="0"/>
              <a:t>-krisen, fra Berlingske Tidende.</a:t>
            </a:r>
          </a:p>
          <a:p>
            <a:r>
              <a:rPr lang="da-DK" dirty="0"/>
              <a:t>Opsamling på læsning og besvarelse af spørgsmål til lederen. </a:t>
            </a:r>
          </a:p>
          <a:p>
            <a:endParaRPr lang="da-DK" b="1" u="sng" dirty="0"/>
          </a:p>
        </p:txBody>
      </p:sp>
      <p:sp>
        <p:nvSpPr>
          <p:cNvPr id="21" name="Rectangle 2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1BF27B9D-F385-3C48-BC92-1AF84F8E2615}"/>
              </a:ext>
            </a:extLst>
          </p:cNvPr>
          <p:cNvPicPr>
            <a:picLocks noChangeAspect="1"/>
          </p:cNvPicPr>
          <p:nvPr/>
        </p:nvPicPr>
        <p:blipFill>
          <a:blip r:embed="rId2"/>
          <a:srcRect/>
          <a:stretch/>
        </p:blipFill>
        <p:spPr>
          <a:xfrm>
            <a:off x="0" y="5884767"/>
            <a:ext cx="12328634" cy="1056740"/>
          </a:xfrm>
          <a:prstGeom prst="rect">
            <a:avLst/>
          </a:prstGeom>
        </p:spPr>
      </p:pic>
    </p:spTree>
    <p:extLst>
      <p:ext uri="{BB962C8B-B14F-4D97-AF65-F5344CB8AC3E}">
        <p14:creationId xmlns:p14="http://schemas.microsoft.com/office/powerpoint/2010/main" val="167758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3" name="Straight Connector 5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3B3B6C5-748F-437C-AE76-DB11FEA9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197CEB5D-9BB2-475C-BA8D-AC88BB8C9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9E003B8-386D-8240-9936-796DEA7BFFA6}"/>
              </a:ext>
            </a:extLst>
          </p:cNvPr>
          <p:cNvSpPr>
            <a:spLocks noGrp="1"/>
          </p:cNvSpPr>
          <p:nvPr>
            <p:ph type="title"/>
          </p:nvPr>
        </p:nvSpPr>
        <p:spPr>
          <a:xfrm>
            <a:off x="4172567" y="457200"/>
            <a:ext cx="7602928" cy="5486399"/>
          </a:xfrm>
        </p:spPr>
        <p:txBody>
          <a:bodyPr vert="horz" lIns="91440" tIns="45720" rIns="91440" bIns="45720" rtlCol="0" anchor="ctr">
            <a:normAutofit fontScale="90000"/>
          </a:bodyPr>
          <a:lstStyle/>
          <a:p>
            <a:r>
              <a:rPr lang="en-US" sz="1500" b="1" i="1" dirty="0" err="1">
                <a:solidFill>
                  <a:schemeClr val="tx1">
                    <a:lumMod val="85000"/>
                    <a:lumOff val="15000"/>
                  </a:schemeClr>
                </a:solidFill>
              </a:rPr>
              <a:t>Udbrud</a:t>
            </a:r>
            <a:r>
              <a:rPr lang="en-US" sz="1500" dirty="0">
                <a:solidFill>
                  <a:schemeClr val="tx1">
                    <a:lumMod val="85000"/>
                    <a:lumOff val="15000"/>
                  </a:schemeClr>
                </a:solidFill>
              </a:rPr>
              <a:t>. </a:t>
            </a:r>
            <a:br>
              <a:rPr lang="en-US" sz="1500" dirty="0">
                <a:solidFill>
                  <a:schemeClr val="tx1">
                    <a:lumMod val="85000"/>
                    <a:lumOff val="15000"/>
                  </a:schemeClr>
                </a:solidFill>
              </a:rPr>
            </a:br>
            <a:r>
              <a:rPr lang="en-US" sz="1500" dirty="0">
                <a:solidFill>
                  <a:schemeClr val="tx1">
                    <a:lumMod val="85000"/>
                    <a:lumOff val="15000"/>
                  </a:schemeClr>
                </a:solidFill>
              </a:rPr>
              <a:t>Et </a:t>
            </a:r>
            <a:r>
              <a:rPr lang="en-US" sz="1500" dirty="0" err="1">
                <a:solidFill>
                  <a:schemeClr val="tx1">
                    <a:lumMod val="85000"/>
                    <a:lumOff val="15000"/>
                  </a:schemeClr>
                </a:solidFill>
              </a:rPr>
              <a:t>udbrud</a:t>
            </a:r>
            <a:r>
              <a:rPr lang="en-US" sz="1500" dirty="0">
                <a:solidFill>
                  <a:schemeClr val="tx1">
                    <a:lumMod val="85000"/>
                    <a:lumOff val="15000"/>
                  </a:schemeClr>
                </a:solidFill>
              </a:rPr>
              <a:t> </a:t>
            </a:r>
            <a:r>
              <a:rPr lang="en-US" sz="1500" dirty="0" err="1">
                <a:solidFill>
                  <a:schemeClr val="tx1">
                    <a:lumMod val="85000"/>
                    <a:lumOff val="15000"/>
                  </a:schemeClr>
                </a:solidFill>
              </a:rPr>
              <a:t>kan</a:t>
            </a:r>
            <a:r>
              <a:rPr lang="en-US" sz="1500" dirty="0">
                <a:solidFill>
                  <a:schemeClr val="tx1">
                    <a:lumMod val="85000"/>
                    <a:lumOff val="15000"/>
                  </a:schemeClr>
                </a:solidFill>
              </a:rPr>
              <a:t> </a:t>
            </a:r>
            <a:r>
              <a:rPr lang="en-US" sz="1500" dirty="0" err="1">
                <a:solidFill>
                  <a:schemeClr val="tx1">
                    <a:lumMod val="85000"/>
                    <a:lumOff val="15000"/>
                  </a:schemeClr>
                </a:solidFill>
              </a:rPr>
              <a:t>være</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ny</a:t>
            </a:r>
            <a:r>
              <a:rPr lang="en-US" sz="1500" dirty="0">
                <a:solidFill>
                  <a:schemeClr val="tx1">
                    <a:lumMod val="85000"/>
                    <a:lumOff val="15000"/>
                  </a:schemeClr>
                </a:solidFill>
              </a:rPr>
              <a:t> </a:t>
            </a:r>
            <a:r>
              <a:rPr lang="en-US" sz="1500" dirty="0" err="1">
                <a:solidFill>
                  <a:schemeClr val="tx1">
                    <a:lumMod val="85000"/>
                    <a:lumOff val="15000"/>
                  </a:schemeClr>
                </a:solidFill>
              </a:rPr>
              <a:t>sygdom</a:t>
            </a:r>
            <a:r>
              <a:rPr lang="en-US" sz="1500" dirty="0">
                <a:solidFill>
                  <a:schemeClr val="tx1">
                    <a:lumMod val="85000"/>
                    <a:lumOff val="15000"/>
                  </a:schemeClr>
                </a:solidFill>
              </a:rPr>
              <a:t>, der </a:t>
            </a:r>
            <a:r>
              <a:rPr lang="en-US" sz="1500" dirty="0" err="1">
                <a:solidFill>
                  <a:schemeClr val="tx1">
                    <a:lumMod val="85000"/>
                    <a:lumOff val="15000"/>
                  </a:schemeClr>
                </a:solidFill>
              </a:rPr>
              <a:t>dukker</a:t>
            </a:r>
            <a:r>
              <a:rPr lang="en-US" sz="1500" dirty="0">
                <a:solidFill>
                  <a:schemeClr val="tx1">
                    <a:lumMod val="85000"/>
                    <a:lumOff val="15000"/>
                  </a:schemeClr>
                </a:solidFill>
              </a:rPr>
              <a:t> op </a:t>
            </a:r>
            <a:r>
              <a:rPr lang="en-US" sz="1500" dirty="0" err="1">
                <a:solidFill>
                  <a:schemeClr val="tx1">
                    <a:lumMod val="85000"/>
                    <a:lumOff val="15000"/>
                  </a:schemeClr>
                </a:solidFill>
              </a:rPr>
              <a:t>eller</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eksisterende</a:t>
            </a:r>
            <a:r>
              <a:rPr lang="en-US" sz="1500" dirty="0">
                <a:solidFill>
                  <a:schemeClr val="tx1">
                    <a:lumMod val="85000"/>
                    <a:lumOff val="15000"/>
                  </a:schemeClr>
                </a:solidFill>
              </a:rPr>
              <a:t> </a:t>
            </a:r>
            <a:r>
              <a:rPr lang="en-US" sz="1500" dirty="0" err="1">
                <a:solidFill>
                  <a:schemeClr val="tx1">
                    <a:lumMod val="85000"/>
                    <a:lumOff val="15000"/>
                  </a:schemeClr>
                </a:solidFill>
              </a:rPr>
              <a:t>sygdom</a:t>
            </a:r>
            <a:r>
              <a:rPr lang="en-US" sz="1500" dirty="0">
                <a:solidFill>
                  <a:schemeClr val="tx1">
                    <a:lumMod val="85000"/>
                    <a:lumOff val="15000"/>
                  </a:schemeClr>
                </a:solidFill>
              </a:rPr>
              <a:t>, </a:t>
            </a:r>
            <a:r>
              <a:rPr lang="en-US" sz="1500" dirty="0" err="1">
                <a:solidFill>
                  <a:schemeClr val="tx1">
                    <a:lumMod val="85000"/>
                    <a:lumOff val="15000"/>
                  </a:schemeClr>
                </a:solidFill>
              </a:rPr>
              <a:t>hvor</a:t>
            </a:r>
            <a:r>
              <a:rPr lang="en-US" sz="1500" dirty="0">
                <a:solidFill>
                  <a:schemeClr val="tx1">
                    <a:lumMod val="85000"/>
                    <a:lumOff val="15000"/>
                  </a:schemeClr>
                </a:solidFill>
              </a:rPr>
              <a:t> der </a:t>
            </a:r>
            <a:r>
              <a:rPr lang="en-US" sz="1500" dirty="0" err="1">
                <a:solidFill>
                  <a:schemeClr val="tx1">
                    <a:lumMod val="85000"/>
                    <a:lumOff val="15000"/>
                  </a:schemeClr>
                </a:solidFill>
              </a:rPr>
              <a:t>pludseligt</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iøjnefaldende</a:t>
            </a:r>
            <a:r>
              <a:rPr lang="en-US" sz="1500" dirty="0">
                <a:solidFill>
                  <a:schemeClr val="tx1">
                    <a:lumMod val="85000"/>
                    <a:lumOff val="15000"/>
                  </a:schemeClr>
                </a:solidFill>
              </a:rPr>
              <a:t> </a:t>
            </a:r>
            <a:r>
              <a:rPr lang="en-US" sz="1500" dirty="0" err="1">
                <a:solidFill>
                  <a:schemeClr val="tx1">
                    <a:lumMod val="85000"/>
                    <a:lumOff val="15000"/>
                  </a:schemeClr>
                </a:solidFill>
              </a:rPr>
              <a:t>stigning</a:t>
            </a:r>
            <a:r>
              <a:rPr lang="en-US" sz="1500" dirty="0">
                <a:solidFill>
                  <a:schemeClr val="tx1">
                    <a:lumMod val="85000"/>
                    <a:lumOff val="15000"/>
                  </a:schemeClr>
                </a:solidFill>
              </a:rPr>
              <a:t> </a:t>
            </a:r>
            <a:r>
              <a:rPr lang="en-US" sz="1500" dirty="0" err="1">
                <a:solidFill>
                  <a:schemeClr val="tx1">
                    <a:lumMod val="85000"/>
                    <a:lumOff val="15000"/>
                  </a:schemeClr>
                </a:solidFill>
              </a:rPr>
              <a:t>i</a:t>
            </a:r>
            <a:r>
              <a:rPr lang="en-US" sz="1500" dirty="0">
                <a:solidFill>
                  <a:schemeClr val="tx1">
                    <a:lumMod val="85000"/>
                    <a:lumOff val="15000"/>
                  </a:schemeClr>
                </a:solidFill>
              </a:rPr>
              <a:t> </a:t>
            </a:r>
            <a:r>
              <a:rPr lang="en-US" sz="1500" dirty="0" err="1">
                <a:solidFill>
                  <a:schemeClr val="tx1">
                    <a:lumMod val="85000"/>
                    <a:lumOff val="15000"/>
                  </a:schemeClr>
                </a:solidFill>
              </a:rPr>
              <a:t>sygdomstilfældene</a:t>
            </a:r>
            <a:r>
              <a:rPr lang="en-US" sz="1500" dirty="0">
                <a:solidFill>
                  <a:schemeClr val="tx1">
                    <a:lumMod val="85000"/>
                    <a:lumOff val="15000"/>
                  </a:schemeClr>
                </a:solidFill>
              </a:rPr>
              <a:t>. Et </a:t>
            </a:r>
            <a:r>
              <a:rPr lang="en-US" sz="1500" dirty="0" err="1">
                <a:solidFill>
                  <a:schemeClr val="tx1">
                    <a:lumMod val="85000"/>
                    <a:lumOff val="15000"/>
                  </a:schemeClr>
                </a:solidFill>
              </a:rPr>
              <a:t>udbrud</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oftest</a:t>
            </a:r>
            <a:r>
              <a:rPr lang="en-US" sz="1500" dirty="0">
                <a:solidFill>
                  <a:schemeClr val="tx1">
                    <a:lumMod val="85000"/>
                    <a:lumOff val="15000"/>
                  </a:schemeClr>
                </a:solidFill>
              </a:rPr>
              <a:t> </a:t>
            </a:r>
            <a:r>
              <a:rPr lang="en-US" sz="1500" dirty="0" err="1">
                <a:solidFill>
                  <a:schemeClr val="tx1">
                    <a:lumMod val="85000"/>
                    <a:lumOff val="15000"/>
                  </a:schemeClr>
                </a:solidFill>
              </a:rPr>
              <a:t>lille</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overskueligt</a:t>
            </a:r>
            <a:r>
              <a:rPr lang="en-US" sz="1500" dirty="0">
                <a:solidFill>
                  <a:schemeClr val="tx1">
                    <a:lumMod val="85000"/>
                    <a:lumOff val="15000"/>
                  </a:schemeClr>
                </a:solidFill>
              </a:rPr>
              <a:t> </a:t>
            </a:r>
            <a:r>
              <a:rPr lang="en-US" sz="1500" dirty="0" err="1">
                <a:solidFill>
                  <a:schemeClr val="tx1">
                    <a:lumMod val="85000"/>
                    <a:lumOff val="15000"/>
                  </a:schemeClr>
                </a:solidFill>
              </a:rPr>
              <a:t>både</a:t>
            </a:r>
            <a:r>
              <a:rPr lang="en-US" sz="1500" dirty="0">
                <a:solidFill>
                  <a:schemeClr val="tx1">
                    <a:lumMod val="85000"/>
                    <a:lumOff val="15000"/>
                  </a:schemeClr>
                </a:solidFill>
              </a:rPr>
              <a:t> </a:t>
            </a:r>
            <a:r>
              <a:rPr lang="en-US" sz="1500" dirty="0" err="1">
                <a:solidFill>
                  <a:schemeClr val="tx1">
                    <a:lumMod val="85000"/>
                    <a:lumOff val="15000"/>
                  </a:schemeClr>
                </a:solidFill>
              </a:rPr>
              <a:t>tidsmæssigt</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geografisk</a:t>
            </a:r>
            <a:r>
              <a:rPr lang="en-US" sz="1500" dirty="0">
                <a:solidFill>
                  <a:schemeClr val="tx1">
                    <a:lumMod val="85000"/>
                    <a:lumOff val="15000"/>
                  </a:schemeClr>
                </a:solidFill>
              </a:rPr>
              <a:t>. Det </a:t>
            </a:r>
            <a:r>
              <a:rPr lang="en-US" sz="1500" dirty="0" err="1">
                <a:solidFill>
                  <a:schemeClr val="tx1">
                    <a:lumMod val="85000"/>
                    <a:lumOff val="15000"/>
                  </a:schemeClr>
                </a:solidFill>
              </a:rPr>
              <a:t>kan</a:t>
            </a:r>
            <a:r>
              <a:rPr lang="en-US" sz="1500" dirty="0">
                <a:solidFill>
                  <a:schemeClr val="tx1">
                    <a:lumMod val="85000"/>
                    <a:lumOff val="15000"/>
                  </a:schemeClr>
                </a:solidFill>
              </a:rPr>
              <a:t> </a:t>
            </a:r>
            <a:r>
              <a:rPr lang="en-US" sz="1500" dirty="0" err="1">
                <a:solidFill>
                  <a:schemeClr val="tx1">
                    <a:lumMod val="85000"/>
                    <a:lumOff val="15000"/>
                  </a:schemeClr>
                </a:solidFill>
              </a:rPr>
              <a:t>være</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stigning</a:t>
            </a:r>
            <a:r>
              <a:rPr lang="en-US" sz="1500" dirty="0">
                <a:solidFill>
                  <a:schemeClr val="tx1">
                    <a:lumMod val="85000"/>
                    <a:lumOff val="15000"/>
                  </a:schemeClr>
                </a:solidFill>
              </a:rPr>
              <a:t> </a:t>
            </a:r>
            <a:r>
              <a:rPr lang="en-US" sz="1500" dirty="0" err="1">
                <a:solidFill>
                  <a:schemeClr val="tx1">
                    <a:lumMod val="85000"/>
                    <a:lumOff val="15000"/>
                  </a:schemeClr>
                </a:solidFill>
              </a:rPr>
              <a:t>af</a:t>
            </a:r>
            <a:r>
              <a:rPr lang="en-US" sz="1500" dirty="0">
                <a:solidFill>
                  <a:schemeClr val="tx1">
                    <a:lumMod val="85000"/>
                    <a:lumOff val="15000"/>
                  </a:schemeClr>
                </a:solidFill>
              </a:rPr>
              <a:t> </a:t>
            </a:r>
            <a:r>
              <a:rPr lang="en-US" sz="1500" dirty="0" err="1">
                <a:solidFill>
                  <a:schemeClr val="tx1">
                    <a:lumMod val="85000"/>
                    <a:lumOff val="15000"/>
                  </a:schemeClr>
                </a:solidFill>
              </a:rPr>
              <a:t>forekomster</a:t>
            </a:r>
            <a:r>
              <a:rPr lang="en-US" sz="1500" dirty="0">
                <a:solidFill>
                  <a:schemeClr val="tx1">
                    <a:lumMod val="85000"/>
                    <a:lumOff val="15000"/>
                  </a:schemeClr>
                </a:solidFill>
              </a:rPr>
              <a:t> </a:t>
            </a:r>
            <a:r>
              <a:rPr lang="en-US" sz="1500" dirty="0" err="1">
                <a:solidFill>
                  <a:schemeClr val="tx1">
                    <a:lumMod val="85000"/>
                    <a:lumOff val="15000"/>
                  </a:schemeClr>
                </a:solidFill>
              </a:rPr>
              <a:t>af</a:t>
            </a:r>
            <a:r>
              <a:rPr lang="en-US" sz="1500" dirty="0">
                <a:solidFill>
                  <a:schemeClr val="tx1">
                    <a:lumMod val="85000"/>
                    <a:lumOff val="15000"/>
                  </a:schemeClr>
                </a:solidFill>
              </a:rPr>
              <a:t> </a:t>
            </a:r>
            <a:r>
              <a:rPr lang="en-US" sz="1500" dirty="0" err="1">
                <a:solidFill>
                  <a:schemeClr val="tx1">
                    <a:lumMod val="85000"/>
                    <a:lumOff val="15000"/>
                  </a:schemeClr>
                </a:solidFill>
              </a:rPr>
              <a:t>diarré</a:t>
            </a:r>
            <a:r>
              <a:rPr lang="en-US" sz="1500" dirty="0">
                <a:solidFill>
                  <a:schemeClr val="tx1">
                    <a:lumMod val="85000"/>
                    <a:lumOff val="15000"/>
                  </a:schemeClr>
                </a:solidFill>
              </a:rPr>
              <a:t> </a:t>
            </a:r>
            <a:r>
              <a:rPr lang="en-US" sz="1500" dirty="0" err="1">
                <a:solidFill>
                  <a:schemeClr val="tx1">
                    <a:lumMod val="85000"/>
                    <a:lumOff val="15000"/>
                  </a:schemeClr>
                </a:solidFill>
              </a:rPr>
              <a:t>i</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gruppe</a:t>
            </a:r>
            <a:r>
              <a:rPr lang="en-US" sz="1500" dirty="0">
                <a:solidFill>
                  <a:schemeClr val="tx1">
                    <a:lumMod val="85000"/>
                    <a:lumOff val="15000"/>
                  </a:schemeClr>
                </a:solidFill>
              </a:rPr>
              <a:t> </a:t>
            </a:r>
            <a:r>
              <a:rPr lang="en-US" sz="1500" dirty="0" err="1">
                <a:solidFill>
                  <a:schemeClr val="tx1">
                    <a:lumMod val="85000"/>
                    <a:lumOff val="15000"/>
                  </a:schemeClr>
                </a:solidFill>
              </a:rPr>
              <a:t>mennesker</a:t>
            </a:r>
            <a:r>
              <a:rPr lang="en-US" sz="1500" dirty="0">
                <a:solidFill>
                  <a:schemeClr val="tx1">
                    <a:lumMod val="85000"/>
                    <a:lumOff val="15000"/>
                  </a:schemeClr>
                </a:solidFill>
              </a:rPr>
              <a:t>, der har </a:t>
            </a:r>
            <a:r>
              <a:rPr lang="en-US" sz="1500" dirty="0" err="1">
                <a:solidFill>
                  <a:schemeClr val="tx1">
                    <a:lumMod val="85000"/>
                    <a:lumOff val="15000"/>
                  </a:schemeClr>
                </a:solidFill>
              </a:rPr>
              <a:t>deres</a:t>
            </a:r>
            <a:r>
              <a:rPr lang="en-US" sz="1500" dirty="0">
                <a:solidFill>
                  <a:schemeClr val="tx1">
                    <a:lumMod val="85000"/>
                    <a:lumOff val="15000"/>
                  </a:schemeClr>
                </a:solidFill>
              </a:rPr>
              <a:t> </a:t>
            </a:r>
            <a:r>
              <a:rPr lang="en-US" sz="1500" dirty="0" err="1">
                <a:solidFill>
                  <a:schemeClr val="tx1">
                    <a:lumMod val="85000"/>
                    <a:lumOff val="15000"/>
                  </a:schemeClr>
                </a:solidFill>
              </a:rPr>
              <a:t>daglige</a:t>
            </a:r>
            <a:r>
              <a:rPr lang="en-US" sz="1500" dirty="0">
                <a:solidFill>
                  <a:schemeClr val="tx1">
                    <a:lumMod val="85000"/>
                    <a:lumOff val="15000"/>
                  </a:schemeClr>
                </a:solidFill>
              </a:rPr>
              <a:t> gang </a:t>
            </a:r>
            <a:r>
              <a:rPr lang="en-US" sz="1500" dirty="0" err="1">
                <a:solidFill>
                  <a:schemeClr val="tx1">
                    <a:lumMod val="85000"/>
                    <a:lumOff val="15000"/>
                  </a:schemeClr>
                </a:solidFill>
              </a:rPr>
              <a:t>som</a:t>
            </a:r>
            <a:r>
              <a:rPr lang="en-US" sz="1500" dirty="0">
                <a:solidFill>
                  <a:schemeClr val="tx1">
                    <a:lumMod val="85000"/>
                    <a:lumOff val="15000"/>
                  </a:schemeClr>
                </a:solidFill>
              </a:rPr>
              <a:t> </a:t>
            </a:r>
            <a:r>
              <a:rPr lang="en-US" sz="1500" dirty="0" err="1">
                <a:solidFill>
                  <a:schemeClr val="tx1">
                    <a:lumMod val="85000"/>
                    <a:lumOff val="15000"/>
                  </a:schemeClr>
                </a:solidFill>
              </a:rPr>
              <a:t>børn</a:t>
            </a:r>
            <a:r>
              <a:rPr lang="en-US" sz="1500" dirty="0">
                <a:solidFill>
                  <a:schemeClr val="tx1">
                    <a:lumMod val="85000"/>
                    <a:lumOff val="15000"/>
                  </a:schemeClr>
                </a:solidFill>
              </a:rPr>
              <a:t>, </a:t>
            </a:r>
            <a:r>
              <a:rPr lang="en-US" sz="1500" dirty="0" err="1">
                <a:solidFill>
                  <a:schemeClr val="tx1">
                    <a:lumMod val="85000"/>
                    <a:lumOff val="15000"/>
                  </a:schemeClr>
                </a:solidFill>
              </a:rPr>
              <a:t>pædagoger</a:t>
            </a:r>
            <a:r>
              <a:rPr lang="en-US" sz="1500" dirty="0">
                <a:solidFill>
                  <a:schemeClr val="tx1">
                    <a:lumMod val="85000"/>
                    <a:lumOff val="15000"/>
                  </a:schemeClr>
                </a:solidFill>
              </a:rPr>
              <a:t> </a:t>
            </a:r>
            <a:r>
              <a:rPr lang="en-US" sz="1500" dirty="0" err="1">
                <a:solidFill>
                  <a:schemeClr val="tx1">
                    <a:lumMod val="85000"/>
                    <a:lumOff val="15000"/>
                  </a:schemeClr>
                </a:solidFill>
              </a:rPr>
              <a:t>eller</a:t>
            </a:r>
            <a:r>
              <a:rPr lang="en-US" sz="1500" dirty="0">
                <a:solidFill>
                  <a:schemeClr val="tx1">
                    <a:lumMod val="85000"/>
                    <a:lumOff val="15000"/>
                  </a:schemeClr>
                </a:solidFill>
              </a:rPr>
              <a:t> </a:t>
            </a:r>
            <a:r>
              <a:rPr lang="en-US" sz="1500" dirty="0" err="1">
                <a:solidFill>
                  <a:schemeClr val="tx1">
                    <a:lumMod val="85000"/>
                    <a:lumOff val="15000"/>
                  </a:schemeClr>
                </a:solidFill>
              </a:rPr>
              <a:t>forældre</a:t>
            </a:r>
            <a:r>
              <a:rPr lang="en-US" sz="1500" dirty="0">
                <a:solidFill>
                  <a:schemeClr val="tx1">
                    <a:lumMod val="85000"/>
                    <a:lumOff val="15000"/>
                  </a:schemeClr>
                </a:solidFill>
              </a:rPr>
              <a:t> </a:t>
            </a:r>
            <a:r>
              <a:rPr lang="en-US" sz="1500" dirty="0" err="1">
                <a:solidFill>
                  <a:schemeClr val="tx1">
                    <a:lumMod val="85000"/>
                    <a:lumOff val="15000"/>
                  </a:schemeClr>
                </a:solidFill>
              </a:rPr>
              <a:t>i</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børnehave</a:t>
            </a:r>
            <a:r>
              <a:rPr lang="en-US" sz="1500" dirty="0">
                <a:solidFill>
                  <a:schemeClr val="tx1">
                    <a:lumMod val="85000"/>
                    <a:lumOff val="15000"/>
                  </a:schemeClr>
                </a:solidFill>
              </a:rPr>
              <a:t>. Man </a:t>
            </a:r>
            <a:r>
              <a:rPr lang="en-US" sz="1500" dirty="0" err="1">
                <a:solidFill>
                  <a:schemeClr val="tx1">
                    <a:lumMod val="85000"/>
                    <a:lumOff val="15000"/>
                  </a:schemeClr>
                </a:solidFill>
              </a:rPr>
              <a:t>kan</a:t>
            </a:r>
            <a:r>
              <a:rPr lang="en-US" sz="1500" dirty="0">
                <a:solidFill>
                  <a:schemeClr val="tx1">
                    <a:lumMod val="85000"/>
                    <a:lumOff val="15000"/>
                  </a:schemeClr>
                </a:solidFill>
              </a:rPr>
              <a:t> </a:t>
            </a:r>
            <a:r>
              <a:rPr lang="en-US" sz="1500" dirty="0" err="1">
                <a:solidFill>
                  <a:schemeClr val="tx1">
                    <a:lumMod val="85000"/>
                    <a:lumOff val="15000"/>
                  </a:schemeClr>
                </a:solidFill>
              </a:rPr>
              <a:t>sige</a:t>
            </a:r>
            <a:r>
              <a:rPr lang="en-US" sz="1500" dirty="0">
                <a:solidFill>
                  <a:schemeClr val="tx1">
                    <a:lumMod val="85000"/>
                    <a:lumOff val="15000"/>
                  </a:schemeClr>
                </a:solidFill>
              </a:rPr>
              <a:t>, at et </a:t>
            </a:r>
            <a:r>
              <a:rPr lang="en-US" sz="1500" dirty="0" err="1">
                <a:solidFill>
                  <a:schemeClr val="tx1">
                    <a:lumMod val="85000"/>
                    <a:lumOff val="15000"/>
                  </a:schemeClr>
                </a:solidFill>
              </a:rPr>
              <a:t>udbrud</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under </a:t>
            </a:r>
            <a:r>
              <a:rPr lang="en-US" sz="1500" dirty="0" err="1">
                <a:solidFill>
                  <a:schemeClr val="tx1">
                    <a:lumMod val="85000"/>
                    <a:lumOff val="15000"/>
                  </a:schemeClr>
                </a:solidFill>
              </a:rPr>
              <a:t>kontrol</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dets </a:t>
            </a:r>
            <a:r>
              <a:rPr lang="en-US" sz="1500" dirty="0" err="1">
                <a:solidFill>
                  <a:schemeClr val="tx1">
                    <a:lumMod val="85000"/>
                    <a:lumOff val="15000"/>
                  </a:schemeClr>
                </a:solidFill>
              </a:rPr>
              <a:t>udvikling</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rimeligt</a:t>
            </a:r>
            <a:r>
              <a:rPr lang="en-US" sz="1500" dirty="0">
                <a:solidFill>
                  <a:schemeClr val="tx1">
                    <a:lumMod val="85000"/>
                    <a:lumOff val="15000"/>
                  </a:schemeClr>
                </a:solidFill>
              </a:rPr>
              <a:t> </a:t>
            </a:r>
            <a:r>
              <a:rPr lang="en-US" sz="1500" dirty="0" err="1">
                <a:solidFill>
                  <a:schemeClr val="tx1">
                    <a:lumMod val="85000"/>
                    <a:lumOff val="15000"/>
                  </a:schemeClr>
                </a:solidFill>
              </a:rPr>
              <a:t>forudsigeligt</a:t>
            </a:r>
            <a:r>
              <a:rPr lang="en-US" sz="1500" dirty="0">
                <a:solidFill>
                  <a:schemeClr val="tx1">
                    <a:lumMod val="85000"/>
                    <a:lumOff val="15000"/>
                  </a:schemeClr>
                </a:solidFill>
              </a:rPr>
              <a:t> for </a:t>
            </a:r>
            <a:r>
              <a:rPr lang="en-US" sz="1500" dirty="0" err="1">
                <a:solidFill>
                  <a:schemeClr val="tx1">
                    <a:lumMod val="85000"/>
                    <a:lumOff val="15000"/>
                  </a:schemeClr>
                </a:solidFill>
              </a:rPr>
              <a:t>eksperter</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derfor</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det </a:t>
            </a:r>
            <a:r>
              <a:rPr lang="en-US" sz="1500" dirty="0" err="1">
                <a:solidFill>
                  <a:schemeClr val="tx1">
                    <a:lumMod val="85000"/>
                    <a:lumOff val="15000"/>
                  </a:schemeClr>
                </a:solidFill>
              </a:rPr>
              <a:t>relativt</a:t>
            </a:r>
            <a:r>
              <a:rPr lang="en-US" sz="1500" dirty="0">
                <a:solidFill>
                  <a:schemeClr val="tx1">
                    <a:lumMod val="85000"/>
                    <a:lumOff val="15000"/>
                  </a:schemeClr>
                </a:solidFill>
              </a:rPr>
              <a:t> let at handle </a:t>
            </a:r>
            <a:r>
              <a:rPr lang="en-US" sz="1500" dirty="0" err="1">
                <a:solidFill>
                  <a:schemeClr val="tx1">
                    <a:lumMod val="85000"/>
                    <a:lumOff val="15000"/>
                  </a:schemeClr>
                </a:solidFill>
              </a:rPr>
              <a:t>på</a:t>
            </a:r>
            <a:r>
              <a:rPr lang="en-US" sz="1500" dirty="0">
                <a:solidFill>
                  <a:schemeClr val="tx1">
                    <a:lumMod val="85000"/>
                    <a:lumOff val="15000"/>
                  </a:schemeClr>
                </a:solidFill>
              </a:rPr>
              <a:t> et </a:t>
            </a:r>
            <a:r>
              <a:rPr lang="en-US" sz="1500" dirty="0" err="1">
                <a:solidFill>
                  <a:schemeClr val="tx1">
                    <a:lumMod val="85000"/>
                    <a:lumOff val="15000"/>
                  </a:schemeClr>
                </a:solidFill>
              </a:rPr>
              <a:t>udbrud</a:t>
            </a:r>
            <a:r>
              <a:rPr lang="en-US" sz="1500" dirty="0">
                <a:solidFill>
                  <a:schemeClr val="tx1">
                    <a:lumMod val="85000"/>
                    <a:lumOff val="15000"/>
                  </a:schemeClr>
                </a:solidFill>
              </a:rPr>
              <a:t>.</a:t>
            </a:r>
            <a:br>
              <a:rPr lang="en-US" sz="1500" dirty="0">
                <a:solidFill>
                  <a:schemeClr val="tx1">
                    <a:lumMod val="85000"/>
                    <a:lumOff val="15000"/>
                  </a:schemeClr>
                </a:solidFill>
              </a:rPr>
            </a:br>
            <a:r>
              <a:rPr lang="en-US" sz="1500" dirty="0">
                <a:solidFill>
                  <a:schemeClr val="tx1">
                    <a:lumMod val="85000"/>
                    <a:lumOff val="15000"/>
                  </a:schemeClr>
                </a:solidFill>
              </a:rPr>
              <a:t> </a:t>
            </a:r>
            <a:br>
              <a:rPr lang="en-US" sz="1500" dirty="0">
                <a:solidFill>
                  <a:schemeClr val="tx1">
                    <a:lumMod val="85000"/>
                    <a:lumOff val="15000"/>
                  </a:schemeClr>
                </a:solidFill>
              </a:rPr>
            </a:br>
            <a:r>
              <a:rPr lang="en-US" sz="1500" b="1" i="1" dirty="0" err="1">
                <a:solidFill>
                  <a:schemeClr val="tx1">
                    <a:lumMod val="85000"/>
                    <a:lumOff val="15000"/>
                  </a:schemeClr>
                </a:solidFill>
              </a:rPr>
              <a:t>Epidemi</a:t>
            </a:r>
            <a:r>
              <a:rPr lang="en-US" sz="1500" dirty="0">
                <a:solidFill>
                  <a:schemeClr val="tx1">
                    <a:lumMod val="85000"/>
                    <a:lumOff val="15000"/>
                  </a:schemeClr>
                </a:solidFill>
              </a:rPr>
              <a:t>.</a:t>
            </a:r>
            <a:br>
              <a:rPr lang="en-US" sz="1500" dirty="0">
                <a:solidFill>
                  <a:schemeClr val="tx1">
                    <a:lumMod val="85000"/>
                    <a:lumOff val="15000"/>
                  </a:schemeClr>
                </a:solidFill>
              </a:rPr>
            </a:b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et </a:t>
            </a:r>
            <a:r>
              <a:rPr lang="en-US" sz="1500" dirty="0" err="1">
                <a:solidFill>
                  <a:schemeClr val="tx1">
                    <a:lumMod val="85000"/>
                    <a:lumOff val="15000"/>
                  </a:schemeClr>
                </a:solidFill>
              </a:rPr>
              <a:t>udbrud</a:t>
            </a:r>
            <a:r>
              <a:rPr lang="en-US" sz="1500" dirty="0">
                <a:solidFill>
                  <a:schemeClr val="tx1">
                    <a:lumMod val="85000"/>
                    <a:lumOff val="15000"/>
                  </a:schemeClr>
                </a:solidFill>
              </a:rPr>
              <a:t> </a:t>
            </a:r>
            <a:r>
              <a:rPr lang="en-US" sz="1500" dirty="0" err="1">
                <a:solidFill>
                  <a:schemeClr val="tx1">
                    <a:lumMod val="85000"/>
                    <a:lumOff val="15000"/>
                  </a:schemeClr>
                </a:solidFill>
              </a:rPr>
              <a:t>af</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smitsom</a:t>
            </a:r>
            <a:r>
              <a:rPr lang="en-US" sz="1500" dirty="0">
                <a:solidFill>
                  <a:schemeClr val="tx1">
                    <a:lumMod val="85000"/>
                    <a:lumOff val="15000"/>
                  </a:schemeClr>
                </a:solidFill>
              </a:rPr>
              <a:t> </a:t>
            </a:r>
            <a:r>
              <a:rPr lang="en-US" sz="1500" dirty="0" err="1">
                <a:solidFill>
                  <a:schemeClr val="tx1">
                    <a:lumMod val="85000"/>
                    <a:lumOff val="15000"/>
                  </a:schemeClr>
                </a:solidFill>
              </a:rPr>
              <a:t>sygdom</a:t>
            </a:r>
            <a:r>
              <a:rPr lang="en-US" sz="1500" dirty="0">
                <a:solidFill>
                  <a:schemeClr val="tx1">
                    <a:lumMod val="85000"/>
                    <a:lumOff val="15000"/>
                  </a:schemeClr>
                </a:solidFill>
              </a:rPr>
              <a:t>, der </a:t>
            </a:r>
            <a:r>
              <a:rPr lang="en-US" sz="1500" dirty="0" err="1">
                <a:solidFill>
                  <a:schemeClr val="tx1">
                    <a:lumMod val="85000"/>
                    <a:lumOff val="15000"/>
                  </a:schemeClr>
                </a:solidFill>
              </a:rPr>
              <a:t>vokser</a:t>
            </a:r>
            <a:r>
              <a:rPr lang="en-US" sz="1500" dirty="0">
                <a:solidFill>
                  <a:schemeClr val="tx1">
                    <a:lumMod val="85000"/>
                    <a:lumOff val="15000"/>
                  </a:schemeClr>
                </a:solidFill>
              </a:rPr>
              <a:t> </a:t>
            </a:r>
            <a:r>
              <a:rPr lang="en-US" sz="1500" dirty="0" err="1">
                <a:solidFill>
                  <a:schemeClr val="tx1">
                    <a:lumMod val="85000"/>
                    <a:lumOff val="15000"/>
                  </a:schemeClr>
                </a:solidFill>
              </a:rPr>
              <a:t>hurtigt</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ukontrollabelt</a:t>
            </a:r>
            <a:r>
              <a:rPr lang="en-US" sz="1500" dirty="0">
                <a:solidFill>
                  <a:schemeClr val="tx1">
                    <a:lumMod val="85000"/>
                    <a:lumOff val="15000"/>
                  </a:schemeClr>
                </a:solidFill>
              </a:rPr>
              <a:t> </a:t>
            </a:r>
            <a:r>
              <a:rPr lang="en-US" sz="1500" dirty="0" err="1">
                <a:solidFill>
                  <a:schemeClr val="tx1">
                    <a:lumMod val="85000"/>
                    <a:lumOff val="15000"/>
                  </a:schemeClr>
                </a:solidFill>
              </a:rPr>
              <a:t>inden</a:t>
            </a:r>
            <a:r>
              <a:rPr lang="en-US" sz="1500" dirty="0">
                <a:solidFill>
                  <a:schemeClr val="tx1">
                    <a:lumMod val="85000"/>
                    <a:lumOff val="15000"/>
                  </a:schemeClr>
                </a:solidFill>
              </a:rPr>
              <a:t> for et </a:t>
            </a:r>
            <a:r>
              <a:rPr lang="en-US" sz="1500" dirty="0" err="1">
                <a:solidFill>
                  <a:schemeClr val="tx1">
                    <a:lumMod val="85000"/>
                    <a:lumOff val="15000"/>
                  </a:schemeClr>
                </a:solidFill>
              </a:rPr>
              <a:t>bestemt</a:t>
            </a:r>
            <a:r>
              <a:rPr lang="en-US" sz="1500" dirty="0">
                <a:solidFill>
                  <a:schemeClr val="tx1">
                    <a:lumMod val="85000"/>
                    <a:lumOff val="15000"/>
                  </a:schemeClr>
                </a:solidFill>
              </a:rPr>
              <a:t> </a:t>
            </a:r>
            <a:r>
              <a:rPr lang="en-US" sz="1500" dirty="0" err="1">
                <a:solidFill>
                  <a:schemeClr val="tx1">
                    <a:lumMod val="85000"/>
                    <a:lumOff val="15000"/>
                  </a:schemeClr>
                </a:solidFill>
              </a:rPr>
              <a:t>geografisk</a:t>
            </a:r>
            <a:r>
              <a:rPr lang="en-US" sz="1500" dirty="0">
                <a:solidFill>
                  <a:schemeClr val="tx1">
                    <a:lumMod val="85000"/>
                    <a:lumOff val="15000"/>
                  </a:schemeClr>
                </a:solidFill>
              </a:rPr>
              <a:t> </a:t>
            </a:r>
            <a:r>
              <a:rPr lang="en-US" sz="1500" dirty="0" err="1">
                <a:solidFill>
                  <a:schemeClr val="tx1">
                    <a:lumMod val="85000"/>
                    <a:lumOff val="15000"/>
                  </a:schemeClr>
                </a:solidFill>
              </a:rPr>
              <a:t>område</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a:t>
            </a:r>
            <a:r>
              <a:rPr lang="en-US" sz="1500" dirty="0">
                <a:solidFill>
                  <a:schemeClr val="tx1">
                    <a:lumMod val="85000"/>
                    <a:lumOff val="15000"/>
                  </a:schemeClr>
                </a:solidFill>
              </a:rPr>
              <a:t> rammer et </a:t>
            </a:r>
            <a:r>
              <a:rPr lang="en-US" sz="1500" dirty="0" err="1">
                <a:solidFill>
                  <a:schemeClr val="tx1">
                    <a:lumMod val="85000"/>
                    <a:lumOff val="15000"/>
                  </a:schemeClr>
                </a:solidFill>
              </a:rPr>
              <a:t>stor</a:t>
            </a:r>
            <a:r>
              <a:rPr lang="en-US" sz="1500" dirty="0">
                <a:solidFill>
                  <a:schemeClr val="tx1">
                    <a:lumMod val="85000"/>
                    <a:lumOff val="15000"/>
                  </a:schemeClr>
                </a:solidFill>
              </a:rPr>
              <a:t> </a:t>
            </a:r>
            <a:r>
              <a:rPr lang="en-US" sz="1500" dirty="0" err="1">
                <a:solidFill>
                  <a:schemeClr val="tx1">
                    <a:lumMod val="85000"/>
                    <a:lumOff val="15000"/>
                  </a:schemeClr>
                </a:solidFill>
              </a:rPr>
              <a:t>antal</a:t>
            </a:r>
            <a:r>
              <a:rPr lang="en-US" sz="1500" dirty="0">
                <a:solidFill>
                  <a:schemeClr val="tx1">
                    <a:lumMod val="85000"/>
                    <a:lumOff val="15000"/>
                  </a:schemeClr>
                </a:solidFill>
              </a:rPr>
              <a:t> </a:t>
            </a:r>
            <a:r>
              <a:rPr lang="en-US" sz="1500" dirty="0" err="1">
                <a:solidFill>
                  <a:schemeClr val="tx1">
                    <a:lumMod val="85000"/>
                    <a:lumOff val="15000"/>
                  </a:schemeClr>
                </a:solidFill>
              </a:rPr>
              <a:t>mennesker</a:t>
            </a:r>
            <a:r>
              <a:rPr lang="en-US" sz="1500" dirty="0">
                <a:solidFill>
                  <a:schemeClr val="tx1">
                    <a:lumMod val="85000"/>
                    <a:lumOff val="15000"/>
                  </a:schemeClr>
                </a:solidFill>
              </a:rPr>
              <a:t> </a:t>
            </a:r>
            <a:r>
              <a:rPr lang="en-US" sz="1500" dirty="0" err="1">
                <a:solidFill>
                  <a:schemeClr val="tx1">
                    <a:lumMod val="85000"/>
                    <a:lumOff val="15000"/>
                  </a:schemeClr>
                </a:solidFill>
              </a:rPr>
              <a:t>i</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relativt</a:t>
            </a:r>
            <a:r>
              <a:rPr lang="en-US" sz="1500" dirty="0">
                <a:solidFill>
                  <a:schemeClr val="tx1">
                    <a:lumMod val="85000"/>
                    <a:lumOff val="15000"/>
                  </a:schemeClr>
                </a:solidFill>
              </a:rPr>
              <a:t> </a:t>
            </a:r>
            <a:r>
              <a:rPr lang="en-US" sz="1500" dirty="0" err="1">
                <a:solidFill>
                  <a:schemeClr val="tx1">
                    <a:lumMod val="85000"/>
                    <a:lumOff val="15000"/>
                  </a:schemeClr>
                </a:solidFill>
              </a:rPr>
              <a:t>kort</a:t>
            </a:r>
            <a:r>
              <a:rPr lang="en-US" sz="1500" dirty="0">
                <a:solidFill>
                  <a:schemeClr val="tx1">
                    <a:lumMod val="85000"/>
                    <a:lumOff val="15000"/>
                  </a:schemeClr>
                </a:solidFill>
              </a:rPr>
              <a:t> </a:t>
            </a:r>
            <a:r>
              <a:rPr lang="en-US" sz="1500" dirty="0" err="1">
                <a:solidFill>
                  <a:schemeClr val="tx1">
                    <a:lumMod val="85000"/>
                    <a:lumOff val="15000"/>
                  </a:schemeClr>
                </a:solidFill>
              </a:rPr>
              <a:t>periode</a:t>
            </a:r>
            <a:r>
              <a:rPr lang="en-US" sz="1500" dirty="0">
                <a:solidFill>
                  <a:schemeClr val="tx1">
                    <a:lumMod val="85000"/>
                    <a:lumOff val="15000"/>
                  </a:schemeClr>
                </a:solidFill>
              </a:rPr>
              <a:t>, men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geografisk</a:t>
            </a:r>
            <a:r>
              <a:rPr lang="en-US" sz="1500" dirty="0">
                <a:solidFill>
                  <a:schemeClr val="tx1">
                    <a:lumMod val="85000"/>
                    <a:lumOff val="15000"/>
                  </a:schemeClr>
                </a:solidFill>
              </a:rPr>
              <a:t> </a:t>
            </a:r>
            <a:r>
              <a:rPr lang="en-US" sz="1500" dirty="0" err="1">
                <a:solidFill>
                  <a:schemeClr val="tx1">
                    <a:lumMod val="85000"/>
                    <a:lumOff val="15000"/>
                  </a:schemeClr>
                </a:solidFill>
              </a:rPr>
              <a:t>afgrænset</a:t>
            </a:r>
            <a:r>
              <a:rPr lang="en-US" sz="1500" dirty="0">
                <a:solidFill>
                  <a:schemeClr val="tx1">
                    <a:lumMod val="85000"/>
                    <a:lumOff val="15000"/>
                  </a:schemeClr>
                </a:solidFill>
              </a:rPr>
              <a:t>, men </a:t>
            </a:r>
            <a:r>
              <a:rPr lang="en-US" sz="1500" dirty="0" err="1">
                <a:solidFill>
                  <a:schemeClr val="tx1">
                    <a:lumMod val="85000"/>
                    <a:lumOff val="15000"/>
                  </a:schemeClr>
                </a:solidFill>
              </a:rPr>
              <a:t>epidemier</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mindre</a:t>
            </a:r>
            <a:r>
              <a:rPr lang="en-US" sz="1500" dirty="0">
                <a:solidFill>
                  <a:schemeClr val="tx1">
                    <a:lumMod val="85000"/>
                    <a:lumOff val="15000"/>
                  </a:schemeClr>
                </a:solidFill>
              </a:rPr>
              <a:t> </a:t>
            </a:r>
            <a:r>
              <a:rPr lang="en-US" sz="1500" dirty="0" err="1">
                <a:solidFill>
                  <a:schemeClr val="tx1">
                    <a:lumMod val="85000"/>
                    <a:lumOff val="15000"/>
                  </a:schemeClr>
                </a:solidFill>
              </a:rPr>
              <a:t>kontrollable</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forudsigelige</a:t>
            </a:r>
            <a:r>
              <a:rPr lang="en-US" sz="1500" dirty="0">
                <a:solidFill>
                  <a:schemeClr val="tx1">
                    <a:lumMod val="85000"/>
                    <a:lumOff val="15000"/>
                  </a:schemeClr>
                </a:solidFill>
              </a:rPr>
              <a:t> end et </a:t>
            </a:r>
            <a:r>
              <a:rPr lang="en-US" sz="1500" dirty="0" err="1">
                <a:solidFill>
                  <a:schemeClr val="tx1">
                    <a:lumMod val="85000"/>
                    <a:lumOff val="15000"/>
                  </a:schemeClr>
                </a:solidFill>
              </a:rPr>
              <a:t>udbrud</a:t>
            </a:r>
            <a:r>
              <a:rPr lang="en-US" sz="1500" dirty="0">
                <a:solidFill>
                  <a:schemeClr val="tx1">
                    <a:lumMod val="85000"/>
                    <a:lumOff val="15000"/>
                  </a:schemeClr>
                </a:solidFill>
              </a:rPr>
              <a:t>.</a:t>
            </a:r>
            <a:br>
              <a:rPr lang="en-US" sz="1500" dirty="0">
                <a:solidFill>
                  <a:schemeClr val="tx1">
                    <a:lumMod val="85000"/>
                    <a:lumOff val="15000"/>
                  </a:schemeClr>
                </a:solidFill>
              </a:rPr>
            </a:br>
            <a:r>
              <a:rPr lang="en-US" sz="1500" dirty="0">
                <a:solidFill>
                  <a:schemeClr val="tx1">
                    <a:lumMod val="85000"/>
                    <a:lumOff val="15000"/>
                  </a:schemeClr>
                </a:solidFill>
              </a:rPr>
              <a:t> </a:t>
            </a:r>
            <a:br>
              <a:rPr lang="en-US" sz="1500" dirty="0">
                <a:solidFill>
                  <a:schemeClr val="tx1">
                    <a:lumMod val="85000"/>
                    <a:lumOff val="15000"/>
                  </a:schemeClr>
                </a:solidFill>
              </a:rPr>
            </a:br>
            <a:r>
              <a:rPr lang="en-US" sz="1500" b="1" i="1" dirty="0" err="1">
                <a:solidFill>
                  <a:schemeClr val="tx1">
                    <a:lumMod val="85000"/>
                    <a:lumOff val="15000"/>
                  </a:schemeClr>
                </a:solidFill>
              </a:rPr>
              <a:t>Pandemi</a:t>
            </a:r>
            <a:r>
              <a:rPr lang="en-US" sz="1500" b="1" i="1" dirty="0">
                <a:solidFill>
                  <a:schemeClr val="tx1">
                    <a:lumMod val="85000"/>
                    <a:lumOff val="15000"/>
                  </a:schemeClr>
                </a:solidFill>
              </a:rPr>
              <a:t>.</a:t>
            </a:r>
            <a:r>
              <a:rPr lang="en-US" sz="1500" dirty="0">
                <a:solidFill>
                  <a:schemeClr val="tx1">
                    <a:lumMod val="85000"/>
                    <a:lumOff val="15000"/>
                  </a:schemeClr>
                </a:solidFill>
              </a:rPr>
              <a:t> </a:t>
            </a:r>
            <a:br>
              <a:rPr lang="en-US" sz="1500" dirty="0">
                <a:solidFill>
                  <a:schemeClr val="tx1">
                    <a:lumMod val="85000"/>
                    <a:lumOff val="15000"/>
                  </a:schemeClr>
                </a:solidFill>
              </a:rPr>
            </a:b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pandemi</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smitsom</a:t>
            </a:r>
            <a:r>
              <a:rPr lang="en-US" sz="1500" dirty="0">
                <a:solidFill>
                  <a:schemeClr val="tx1">
                    <a:lumMod val="85000"/>
                    <a:lumOff val="15000"/>
                  </a:schemeClr>
                </a:solidFill>
              </a:rPr>
              <a:t> </a:t>
            </a:r>
            <a:r>
              <a:rPr lang="en-US" sz="1500" dirty="0" err="1">
                <a:solidFill>
                  <a:schemeClr val="tx1">
                    <a:lumMod val="85000"/>
                    <a:lumOff val="15000"/>
                  </a:schemeClr>
                </a:solidFill>
              </a:rPr>
              <a:t>sygdom</a:t>
            </a:r>
            <a:r>
              <a:rPr lang="en-US" sz="1500" dirty="0">
                <a:solidFill>
                  <a:schemeClr val="tx1">
                    <a:lumMod val="85000"/>
                    <a:lumOff val="15000"/>
                  </a:schemeClr>
                </a:solidFill>
              </a:rPr>
              <a:t>, der </a:t>
            </a:r>
            <a:r>
              <a:rPr lang="en-US" sz="1500" dirty="0" err="1">
                <a:solidFill>
                  <a:schemeClr val="tx1">
                    <a:lumMod val="85000"/>
                    <a:lumOff val="15000"/>
                  </a:schemeClr>
                </a:solidFill>
              </a:rPr>
              <a:t>breder</a:t>
            </a:r>
            <a:r>
              <a:rPr lang="en-US" sz="1500" dirty="0">
                <a:solidFill>
                  <a:schemeClr val="tx1">
                    <a:lumMod val="85000"/>
                    <a:lumOff val="15000"/>
                  </a:schemeClr>
                </a:solidFill>
              </a:rPr>
              <a:t> sig </a:t>
            </a:r>
            <a:r>
              <a:rPr lang="en-US" sz="1500" dirty="0" err="1">
                <a:solidFill>
                  <a:schemeClr val="tx1">
                    <a:lumMod val="85000"/>
                    <a:lumOff val="15000"/>
                  </a:schemeClr>
                </a:solidFill>
              </a:rPr>
              <a:t>ukontrollerbart</a:t>
            </a:r>
            <a:r>
              <a:rPr lang="en-US" sz="1500" dirty="0">
                <a:solidFill>
                  <a:schemeClr val="tx1">
                    <a:lumMod val="85000"/>
                    <a:lumOff val="15000"/>
                  </a:schemeClr>
                </a:solidFill>
              </a:rPr>
              <a:t> </a:t>
            </a:r>
            <a:r>
              <a:rPr lang="en-US" sz="1500" dirty="0" err="1">
                <a:solidFill>
                  <a:schemeClr val="tx1">
                    <a:lumMod val="85000"/>
                    <a:lumOff val="15000"/>
                  </a:schemeClr>
                </a:solidFill>
              </a:rPr>
              <a:t>inden</a:t>
            </a:r>
            <a:r>
              <a:rPr lang="en-US" sz="1500" dirty="0">
                <a:solidFill>
                  <a:schemeClr val="tx1">
                    <a:lumMod val="85000"/>
                    <a:lumOff val="15000"/>
                  </a:schemeClr>
                </a:solidFill>
              </a:rPr>
              <a:t> for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hel</a:t>
            </a:r>
            <a:r>
              <a:rPr lang="en-US" sz="1500" dirty="0">
                <a:solidFill>
                  <a:schemeClr val="tx1">
                    <a:lumMod val="85000"/>
                    <a:lumOff val="15000"/>
                  </a:schemeClr>
                </a:solidFill>
              </a:rPr>
              <a:t> </a:t>
            </a:r>
            <a:r>
              <a:rPr lang="en-US" sz="1500" dirty="0" err="1">
                <a:solidFill>
                  <a:schemeClr val="tx1">
                    <a:lumMod val="85000"/>
                    <a:lumOff val="15000"/>
                  </a:schemeClr>
                </a:solidFill>
              </a:rPr>
              <a:t>verdensdel</a:t>
            </a:r>
            <a:r>
              <a:rPr lang="en-US" sz="1500" dirty="0">
                <a:solidFill>
                  <a:schemeClr val="tx1">
                    <a:lumMod val="85000"/>
                    <a:lumOff val="15000"/>
                  </a:schemeClr>
                </a:solidFill>
              </a:rPr>
              <a:t> </a:t>
            </a:r>
            <a:r>
              <a:rPr lang="en-US" sz="1500" dirty="0" err="1">
                <a:solidFill>
                  <a:schemeClr val="tx1">
                    <a:lumMod val="85000"/>
                    <a:lumOff val="15000"/>
                  </a:schemeClr>
                </a:solidFill>
              </a:rPr>
              <a:t>eller</a:t>
            </a:r>
            <a:r>
              <a:rPr lang="en-US" sz="1500" dirty="0">
                <a:solidFill>
                  <a:schemeClr val="tx1">
                    <a:lumMod val="85000"/>
                    <a:lumOff val="15000"/>
                  </a:schemeClr>
                </a:solidFill>
              </a:rPr>
              <a:t> over </a:t>
            </a:r>
            <a:r>
              <a:rPr lang="en-US" sz="1500" dirty="0" err="1">
                <a:solidFill>
                  <a:schemeClr val="tx1">
                    <a:lumMod val="85000"/>
                    <a:lumOff val="15000"/>
                  </a:schemeClr>
                </a:solidFill>
              </a:rPr>
              <a:t>flere</a:t>
            </a:r>
            <a:r>
              <a:rPr lang="en-US" sz="1500" dirty="0">
                <a:solidFill>
                  <a:schemeClr val="tx1">
                    <a:lumMod val="85000"/>
                    <a:lumOff val="15000"/>
                  </a:schemeClr>
                </a:solidFill>
              </a:rPr>
              <a:t> </a:t>
            </a:r>
            <a:r>
              <a:rPr lang="en-US" sz="1500" dirty="0" err="1">
                <a:solidFill>
                  <a:schemeClr val="tx1">
                    <a:lumMod val="85000"/>
                    <a:lumOff val="15000"/>
                  </a:schemeClr>
                </a:solidFill>
              </a:rPr>
              <a:t>verdensdele</a:t>
            </a:r>
            <a:r>
              <a:rPr lang="en-US" sz="1500" dirty="0">
                <a:solidFill>
                  <a:schemeClr val="tx1">
                    <a:lumMod val="85000"/>
                    <a:lumOff val="15000"/>
                  </a:schemeClr>
                </a:solidFill>
              </a:rPr>
              <a:t>. </a:t>
            </a:r>
            <a:r>
              <a:rPr lang="en-US" sz="1500" dirty="0" err="1">
                <a:solidFill>
                  <a:schemeClr val="tx1">
                    <a:lumMod val="85000"/>
                    <a:lumOff val="15000"/>
                  </a:schemeClr>
                </a:solidFill>
              </a:rPr>
              <a:t>Pandemier</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altså</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a:t>
            </a:r>
            <a:r>
              <a:rPr lang="en-US" sz="1500" dirty="0">
                <a:solidFill>
                  <a:schemeClr val="tx1">
                    <a:lumMod val="85000"/>
                    <a:lumOff val="15000"/>
                  </a:schemeClr>
                </a:solidFill>
              </a:rPr>
              <a:t>, der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blevet</a:t>
            </a:r>
            <a:r>
              <a:rPr lang="en-US" sz="1500" dirty="0">
                <a:solidFill>
                  <a:schemeClr val="tx1">
                    <a:lumMod val="85000"/>
                    <a:lumOff val="15000"/>
                  </a:schemeClr>
                </a:solidFill>
              </a:rPr>
              <a:t> global, der </a:t>
            </a:r>
            <a:r>
              <a:rPr lang="en-US" sz="1500" dirty="0" err="1">
                <a:solidFill>
                  <a:schemeClr val="tx1">
                    <a:lumMod val="85000"/>
                    <a:lumOff val="15000"/>
                  </a:schemeClr>
                </a:solidFill>
              </a:rPr>
              <a:t>begynder</a:t>
            </a:r>
            <a:r>
              <a:rPr lang="en-US" sz="1500" dirty="0">
                <a:solidFill>
                  <a:schemeClr val="tx1">
                    <a:lumMod val="85000"/>
                    <a:lumOff val="15000"/>
                  </a:schemeClr>
                </a:solidFill>
              </a:rPr>
              <a:t> at </a:t>
            </a:r>
            <a:r>
              <a:rPr lang="en-US" sz="1500" dirty="0" err="1">
                <a:solidFill>
                  <a:schemeClr val="tx1">
                    <a:lumMod val="85000"/>
                    <a:lumOff val="15000"/>
                  </a:schemeClr>
                </a:solidFill>
              </a:rPr>
              <a:t>spredes</a:t>
            </a:r>
            <a:r>
              <a:rPr lang="en-US" sz="1500" dirty="0">
                <a:solidFill>
                  <a:schemeClr val="tx1">
                    <a:lumMod val="85000"/>
                    <a:lumOff val="15000"/>
                  </a:schemeClr>
                </a:solidFill>
              </a:rPr>
              <a:t> </a:t>
            </a:r>
            <a:r>
              <a:rPr lang="en-US" sz="1500" dirty="0" err="1">
                <a:solidFill>
                  <a:schemeClr val="tx1">
                    <a:lumMod val="85000"/>
                    <a:lumOff val="15000"/>
                  </a:schemeClr>
                </a:solidFill>
              </a:rPr>
              <a:t>lokalt</a:t>
            </a:r>
            <a:r>
              <a:rPr lang="en-US" sz="1500" dirty="0">
                <a:solidFill>
                  <a:schemeClr val="tx1">
                    <a:lumMod val="85000"/>
                    <a:lumOff val="15000"/>
                  </a:schemeClr>
                </a:solidFill>
              </a:rPr>
              <a:t>. For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a:t>
            </a:r>
            <a:r>
              <a:rPr lang="en-US" sz="1500" dirty="0">
                <a:solidFill>
                  <a:schemeClr val="tx1">
                    <a:lumMod val="85000"/>
                    <a:lumOff val="15000"/>
                  </a:schemeClr>
                </a:solidFill>
              </a:rPr>
              <a:t> </a:t>
            </a:r>
            <a:r>
              <a:rPr lang="en-US" sz="1500" dirty="0" err="1">
                <a:solidFill>
                  <a:schemeClr val="tx1">
                    <a:lumMod val="85000"/>
                    <a:lumOff val="15000"/>
                  </a:schemeClr>
                </a:solidFill>
              </a:rPr>
              <a:t>går</a:t>
            </a:r>
            <a:r>
              <a:rPr lang="en-US" sz="1500" dirty="0">
                <a:solidFill>
                  <a:schemeClr val="tx1">
                    <a:lumMod val="85000"/>
                    <a:lumOff val="15000"/>
                  </a:schemeClr>
                </a:solidFill>
              </a:rPr>
              <a:t> </a:t>
            </a:r>
            <a:r>
              <a:rPr lang="en-US" sz="1500" dirty="0" err="1">
                <a:solidFill>
                  <a:schemeClr val="tx1">
                    <a:lumMod val="85000"/>
                    <a:lumOff val="15000"/>
                  </a:schemeClr>
                </a:solidFill>
              </a:rPr>
              <a:t>til</a:t>
            </a:r>
            <a:r>
              <a:rPr lang="en-US" sz="1500" dirty="0">
                <a:solidFill>
                  <a:schemeClr val="tx1">
                    <a:lumMod val="85000"/>
                    <a:lumOff val="15000"/>
                  </a:schemeClr>
                </a:solidFill>
              </a:rPr>
              <a:t> at </a:t>
            </a:r>
            <a:r>
              <a:rPr lang="en-US" sz="1500" dirty="0" err="1">
                <a:solidFill>
                  <a:schemeClr val="tx1">
                    <a:lumMod val="85000"/>
                    <a:lumOff val="15000"/>
                  </a:schemeClr>
                </a:solidFill>
              </a:rPr>
              <a:t>blive</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pandemi</a:t>
            </a:r>
            <a:r>
              <a:rPr lang="en-US" sz="1500" dirty="0">
                <a:solidFill>
                  <a:schemeClr val="tx1">
                    <a:lumMod val="85000"/>
                    <a:lumOff val="15000"/>
                  </a:schemeClr>
                </a:solidFill>
              </a:rPr>
              <a:t> </a:t>
            </a:r>
            <a:r>
              <a:rPr lang="en-US" sz="1500" dirty="0" err="1">
                <a:solidFill>
                  <a:schemeClr val="tx1">
                    <a:lumMod val="85000"/>
                    <a:lumOff val="15000"/>
                  </a:schemeClr>
                </a:solidFill>
              </a:rPr>
              <a:t>skal</a:t>
            </a:r>
            <a:r>
              <a:rPr lang="en-US" sz="1500" dirty="0">
                <a:solidFill>
                  <a:schemeClr val="tx1">
                    <a:lumMod val="85000"/>
                    <a:lumOff val="15000"/>
                  </a:schemeClr>
                </a:solidFill>
              </a:rPr>
              <a:t> den </a:t>
            </a:r>
            <a:r>
              <a:rPr lang="en-US" sz="1500" dirty="0" err="1">
                <a:solidFill>
                  <a:schemeClr val="tx1">
                    <a:lumMod val="85000"/>
                    <a:lumOff val="15000"/>
                  </a:schemeClr>
                </a:solidFill>
              </a:rPr>
              <a:t>også</a:t>
            </a:r>
            <a:r>
              <a:rPr lang="en-US" sz="1500" dirty="0">
                <a:solidFill>
                  <a:schemeClr val="tx1">
                    <a:lumMod val="85000"/>
                    <a:lumOff val="15000"/>
                  </a:schemeClr>
                </a:solidFill>
              </a:rPr>
              <a:t> </a:t>
            </a:r>
            <a:r>
              <a:rPr lang="en-US" sz="1500" dirty="0" err="1">
                <a:solidFill>
                  <a:schemeClr val="tx1">
                    <a:lumMod val="85000"/>
                    <a:lumOff val="15000"/>
                  </a:schemeClr>
                </a:solidFill>
              </a:rPr>
              <a:t>smitte</a:t>
            </a:r>
            <a:r>
              <a:rPr lang="en-US" sz="1500" dirty="0">
                <a:solidFill>
                  <a:schemeClr val="tx1">
                    <a:lumMod val="85000"/>
                    <a:lumOff val="15000"/>
                  </a:schemeClr>
                </a:solidFill>
              </a:rPr>
              <a:t> </a:t>
            </a:r>
            <a:r>
              <a:rPr lang="en-US" sz="1500" dirty="0" err="1">
                <a:solidFill>
                  <a:schemeClr val="tx1">
                    <a:lumMod val="85000"/>
                    <a:lumOff val="15000"/>
                  </a:schemeClr>
                </a:solidFill>
              </a:rPr>
              <a:t>lokalt</a:t>
            </a:r>
            <a:r>
              <a:rPr lang="en-US" sz="1500" dirty="0">
                <a:solidFill>
                  <a:schemeClr val="tx1">
                    <a:lumMod val="85000"/>
                    <a:lumOff val="15000"/>
                  </a:schemeClr>
                </a:solidFill>
              </a:rPr>
              <a:t>. Det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altså</a:t>
            </a:r>
            <a:r>
              <a:rPr lang="en-US" sz="1500" dirty="0">
                <a:solidFill>
                  <a:schemeClr val="tx1">
                    <a:lumMod val="85000"/>
                    <a:lumOff val="15000"/>
                  </a:schemeClr>
                </a:solidFill>
              </a:rPr>
              <a:t> </a:t>
            </a:r>
            <a:r>
              <a:rPr lang="en-US" sz="1500" dirty="0" err="1">
                <a:solidFill>
                  <a:schemeClr val="tx1">
                    <a:lumMod val="85000"/>
                    <a:lumOff val="15000"/>
                  </a:schemeClr>
                </a:solidFill>
              </a:rPr>
              <a:t>ikke</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pandemi</a:t>
            </a:r>
            <a:r>
              <a:rPr lang="en-US" sz="1500" dirty="0">
                <a:solidFill>
                  <a:schemeClr val="tx1">
                    <a:lumMod val="85000"/>
                    <a:lumOff val="15000"/>
                  </a:schemeClr>
                </a:solidFill>
              </a:rPr>
              <a:t>, </a:t>
            </a:r>
            <a:r>
              <a:rPr lang="en-US" sz="1500" dirty="0" err="1">
                <a:solidFill>
                  <a:schemeClr val="tx1">
                    <a:lumMod val="85000"/>
                    <a:lumOff val="15000"/>
                  </a:schemeClr>
                </a:solidFill>
              </a:rPr>
              <a:t>hvis</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person </a:t>
            </a:r>
            <a:r>
              <a:rPr lang="en-US" sz="1500" dirty="0" err="1">
                <a:solidFill>
                  <a:schemeClr val="tx1">
                    <a:lumMod val="85000"/>
                    <a:lumOff val="15000"/>
                  </a:schemeClr>
                </a:solidFill>
              </a:rPr>
              <a:t>rejser</a:t>
            </a:r>
            <a:r>
              <a:rPr lang="en-US" sz="1500" dirty="0">
                <a:solidFill>
                  <a:schemeClr val="tx1">
                    <a:lumMod val="85000"/>
                    <a:lumOff val="15000"/>
                  </a:schemeClr>
                </a:solidFill>
              </a:rPr>
              <a:t> </a:t>
            </a:r>
            <a:r>
              <a:rPr lang="en-US" sz="1500" dirty="0" err="1">
                <a:solidFill>
                  <a:schemeClr val="tx1">
                    <a:lumMod val="85000"/>
                    <a:lumOff val="15000"/>
                  </a:schemeClr>
                </a:solidFill>
              </a:rPr>
              <a:t>fra</a:t>
            </a:r>
            <a:r>
              <a:rPr lang="en-US" sz="1500" dirty="0">
                <a:solidFill>
                  <a:schemeClr val="tx1">
                    <a:lumMod val="85000"/>
                    <a:lumOff val="15000"/>
                  </a:schemeClr>
                </a:solidFill>
              </a:rPr>
              <a:t> et land </a:t>
            </a:r>
            <a:r>
              <a:rPr lang="en-US" sz="1500" dirty="0" err="1">
                <a:solidFill>
                  <a:schemeClr val="tx1">
                    <a:lumMod val="85000"/>
                    <a:lumOff val="15000"/>
                  </a:schemeClr>
                </a:solidFill>
              </a:rPr>
              <a:t>til</a:t>
            </a:r>
            <a:r>
              <a:rPr lang="en-US" sz="1500" dirty="0">
                <a:solidFill>
                  <a:schemeClr val="tx1">
                    <a:lumMod val="85000"/>
                    <a:lumOff val="15000"/>
                  </a:schemeClr>
                </a:solidFill>
              </a:rPr>
              <a:t> et </a:t>
            </a:r>
            <a:r>
              <a:rPr lang="en-US" sz="1500" dirty="0" err="1">
                <a:solidFill>
                  <a:schemeClr val="tx1">
                    <a:lumMod val="85000"/>
                    <a:lumOff val="15000"/>
                  </a:schemeClr>
                </a:solidFill>
              </a:rPr>
              <a:t>andet</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smitter</a:t>
            </a:r>
            <a:r>
              <a:rPr lang="en-US" sz="1500" dirty="0">
                <a:solidFill>
                  <a:schemeClr val="tx1">
                    <a:lumMod val="85000"/>
                    <a:lumOff val="15000"/>
                  </a:schemeClr>
                </a:solidFill>
              </a:rPr>
              <a:t> </a:t>
            </a:r>
            <a:r>
              <a:rPr lang="en-US" sz="1500" dirty="0" err="1">
                <a:solidFill>
                  <a:schemeClr val="tx1">
                    <a:lumMod val="85000"/>
                    <a:lumOff val="15000"/>
                  </a:schemeClr>
                </a:solidFill>
              </a:rPr>
              <a:t>andre</a:t>
            </a:r>
            <a:r>
              <a:rPr lang="en-US" sz="1500" dirty="0">
                <a:solidFill>
                  <a:schemeClr val="tx1">
                    <a:lumMod val="85000"/>
                    <a:lumOff val="15000"/>
                  </a:schemeClr>
                </a:solidFill>
              </a:rPr>
              <a:t>. Smitten </a:t>
            </a:r>
            <a:r>
              <a:rPr lang="en-US" sz="1500" dirty="0" err="1">
                <a:solidFill>
                  <a:schemeClr val="tx1">
                    <a:lumMod val="85000"/>
                    <a:lumOff val="15000"/>
                  </a:schemeClr>
                </a:solidFill>
              </a:rPr>
              <a:t>skal</a:t>
            </a:r>
            <a:r>
              <a:rPr lang="en-US" sz="1500" dirty="0">
                <a:solidFill>
                  <a:schemeClr val="tx1">
                    <a:lumMod val="85000"/>
                    <a:lumOff val="15000"/>
                  </a:schemeClr>
                </a:solidFill>
              </a:rPr>
              <a:t> </a:t>
            </a:r>
            <a:r>
              <a:rPr lang="en-US" sz="1500" dirty="0" err="1">
                <a:solidFill>
                  <a:schemeClr val="tx1">
                    <a:lumMod val="85000"/>
                    <a:lumOff val="15000"/>
                  </a:schemeClr>
                </a:solidFill>
              </a:rPr>
              <a:t>også</a:t>
            </a:r>
            <a:r>
              <a:rPr lang="en-US" sz="1500" dirty="0">
                <a:solidFill>
                  <a:schemeClr val="tx1">
                    <a:lumMod val="85000"/>
                    <a:lumOff val="15000"/>
                  </a:schemeClr>
                </a:solidFill>
              </a:rPr>
              <a:t> </a:t>
            </a:r>
            <a:r>
              <a:rPr lang="en-US" sz="1500" dirty="0" err="1">
                <a:solidFill>
                  <a:schemeClr val="tx1">
                    <a:lumMod val="85000"/>
                    <a:lumOff val="15000"/>
                  </a:schemeClr>
                </a:solidFill>
              </a:rPr>
              <a:t>begynde</a:t>
            </a:r>
            <a:r>
              <a:rPr lang="en-US" sz="1500" dirty="0">
                <a:solidFill>
                  <a:schemeClr val="tx1">
                    <a:lumMod val="85000"/>
                    <a:lumOff val="15000"/>
                  </a:schemeClr>
                </a:solidFill>
              </a:rPr>
              <a:t> at </a:t>
            </a:r>
            <a:r>
              <a:rPr lang="en-US" sz="1500" dirty="0" err="1">
                <a:solidFill>
                  <a:schemeClr val="tx1">
                    <a:lumMod val="85000"/>
                    <a:lumOff val="15000"/>
                  </a:schemeClr>
                </a:solidFill>
              </a:rPr>
              <a:t>brede</a:t>
            </a:r>
            <a:r>
              <a:rPr lang="en-US" sz="1500" dirty="0">
                <a:solidFill>
                  <a:schemeClr val="tx1">
                    <a:lumMod val="85000"/>
                    <a:lumOff val="15000"/>
                  </a:schemeClr>
                </a:solidFill>
              </a:rPr>
              <a:t> sig </a:t>
            </a:r>
            <a:r>
              <a:rPr lang="en-US" sz="1500" dirty="0" err="1">
                <a:solidFill>
                  <a:schemeClr val="tx1">
                    <a:lumMod val="85000"/>
                    <a:lumOff val="15000"/>
                  </a:schemeClr>
                </a:solidFill>
              </a:rPr>
              <a:t>lokalt</a:t>
            </a:r>
            <a:r>
              <a:rPr lang="en-US" sz="1500" dirty="0">
                <a:solidFill>
                  <a:schemeClr val="tx1">
                    <a:lumMod val="85000"/>
                    <a:lumOff val="15000"/>
                  </a:schemeClr>
                </a:solidFill>
              </a:rPr>
              <a:t> </a:t>
            </a:r>
            <a:r>
              <a:rPr lang="en-US" sz="1500" dirty="0" err="1">
                <a:solidFill>
                  <a:schemeClr val="tx1">
                    <a:lumMod val="85000"/>
                    <a:lumOff val="15000"/>
                  </a:schemeClr>
                </a:solidFill>
              </a:rPr>
              <a:t>mellem</a:t>
            </a:r>
            <a:r>
              <a:rPr lang="en-US" sz="1500" dirty="0">
                <a:solidFill>
                  <a:schemeClr val="tx1">
                    <a:lumMod val="85000"/>
                    <a:lumOff val="15000"/>
                  </a:schemeClr>
                </a:solidFill>
              </a:rPr>
              <a:t> </a:t>
            </a:r>
            <a:r>
              <a:rPr lang="en-US" sz="1500" dirty="0" err="1">
                <a:solidFill>
                  <a:schemeClr val="tx1">
                    <a:lumMod val="85000"/>
                    <a:lumOff val="15000"/>
                  </a:schemeClr>
                </a:solidFill>
              </a:rPr>
              <a:t>mennesker</a:t>
            </a:r>
            <a:r>
              <a:rPr lang="en-US" sz="1500" dirty="0">
                <a:solidFill>
                  <a:schemeClr val="tx1">
                    <a:lumMod val="85000"/>
                    <a:lumOff val="15000"/>
                  </a:schemeClr>
                </a:solidFill>
              </a:rPr>
              <a:t>, der </a:t>
            </a:r>
            <a:r>
              <a:rPr lang="en-US" sz="1500" dirty="0" err="1">
                <a:solidFill>
                  <a:schemeClr val="tx1">
                    <a:lumMod val="85000"/>
                    <a:lumOff val="15000"/>
                  </a:schemeClr>
                </a:solidFill>
              </a:rPr>
              <a:t>ikke</a:t>
            </a:r>
            <a:r>
              <a:rPr lang="en-US" sz="1500" dirty="0">
                <a:solidFill>
                  <a:schemeClr val="tx1">
                    <a:lumMod val="85000"/>
                    <a:lumOff val="15000"/>
                  </a:schemeClr>
                </a:solidFill>
              </a:rPr>
              <a:t> har </a:t>
            </a:r>
            <a:r>
              <a:rPr lang="en-US" sz="1500" dirty="0" err="1">
                <a:solidFill>
                  <a:schemeClr val="tx1">
                    <a:lumMod val="85000"/>
                    <a:lumOff val="15000"/>
                  </a:schemeClr>
                </a:solidFill>
              </a:rPr>
              <a:t>rejst</a:t>
            </a:r>
            <a:r>
              <a:rPr lang="en-US" sz="1500" dirty="0">
                <a:solidFill>
                  <a:schemeClr val="tx1">
                    <a:lumMod val="85000"/>
                    <a:lumOff val="15000"/>
                  </a:schemeClr>
                </a:solidFill>
              </a:rPr>
              <a:t>. I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pandemi</a:t>
            </a:r>
            <a:r>
              <a:rPr lang="en-US" sz="1500" dirty="0">
                <a:solidFill>
                  <a:schemeClr val="tx1">
                    <a:lumMod val="85000"/>
                    <a:lumOff val="15000"/>
                  </a:schemeClr>
                </a:solidFill>
              </a:rPr>
              <a:t>, </a:t>
            </a:r>
            <a:r>
              <a:rPr lang="en-US" sz="1500" dirty="0" err="1">
                <a:solidFill>
                  <a:schemeClr val="tx1">
                    <a:lumMod val="85000"/>
                    <a:lumOff val="15000"/>
                  </a:schemeClr>
                </a:solidFill>
              </a:rPr>
              <a:t>er</a:t>
            </a:r>
            <a:r>
              <a:rPr lang="en-US" sz="1500" dirty="0">
                <a:solidFill>
                  <a:schemeClr val="tx1">
                    <a:lumMod val="85000"/>
                    <a:lumOff val="15000"/>
                  </a:schemeClr>
                </a:solidFill>
              </a:rPr>
              <a:t> </a:t>
            </a:r>
            <a:r>
              <a:rPr lang="en-US" sz="1500" dirty="0" err="1">
                <a:solidFill>
                  <a:schemeClr val="tx1">
                    <a:lumMod val="85000"/>
                    <a:lumOff val="15000"/>
                  </a:schemeClr>
                </a:solidFill>
              </a:rPr>
              <a:t>forsøg</a:t>
            </a:r>
            <a:r>
              <a:rPr lang="en-US" sz="1500" dirty="0">
                <a:solidFill>
                  <a:schemeClr val="tx1">
                    <a:lumMod val="85000"/>
                    <a:lumOff val="15000"/>
                  </a:schemeClr>
                </a:solidFill>
              </a:rPr>
              <a:t> </a:t>
            </a:r>
            <a:r>
              <a:rPr lang="en-US" sz="1500" dirty="0" err="1">
                <a:solidFill>
                  <a:schemeClr val="tx1">
                    <a:lumMod val="85000"/>
                    <a:lumOff val="15000"/>
                  </a:schemeClr>
                </a:solidFill>
              </a:rPr>
              <a:t>på</a:t>
            </a:r>
            <a:r>
              <a:rPr lang="en-US" sz="1500" dirty="0">
                <a:solidFill>
                  <a:schemeClr val="tx1">
                    <a:lumMod val="85000"/>
                    <a:lumOff val="15000"/>
                  </a:schemeClr>
                </a:solidFill>
              </a:rPr>
              <a:t> at </a:t>
            </a:r>
            <a:r>
              <a:rPr lang="en-US" sz="1500" dirty="0" err="1">
                <a:solidFill>
                  <a:schemeClr val="tx1">
                    <a:lumMod val="85000"/>
                    <a:lumOff val="15000"/>
                  </a:schemeClr>
                </a:solidFill>
              </a:rPr>
              <a:t>forhindre</a:t>
            </a:r>
            <a:r>
              <a:rPr lang="en-US" sz="1500" dirty="0">
                <a:solidFill>
                  <a:schemeClr val="tx1">
                    <a:lumMod val="85000"/>
                    <a:lumOff val="15000"/>
                  </a:schemeClr>
                </a:solidFill>
              </a:rPr>
              <a:t>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a:t>
            </a:r>
            <a:r>
              <a:rPr lang="en-US" sz="1500" dirty="0">
                <a:solidFill>
                  <a:schemeClr val="tx1">
                    <a:lumMod val="85000"/>
                    <a:lumOff val="15000"/>
                  </a:schemeClr>
                </a:solidFill>
              </a:rPr>
              <a:t> </a:t>
            </a:r>
            <a:r>
              <a:rPr lang="en-US" sz="1500" dirty="0" err="1">
                <a:solidFill>
                  <a:schemeClr val="tx1">
                    <a:lumMod val="85000"/>
                    <a:lumOff val="15000"/>
                  </a:schemeClr>
                </a:solidFill>
              </a:rPr>
              <a:t>breder</a:t>
            </a:r>
            <a:r>
              <a:rPr lang="en-US" sz="1500" dirty="0">
                <a:solidFill>
                  <a:schemeClr val="tx1">
                    <a:lumMod val="85000"/>
                    <a:lumOff val="15000"/>
                  </a:schemeClr>
                </a:solidFill>
              </a:rPr>
              <a:t> sig </a:t>
            </a:r>
            <a:r>
              <a:rPr lang="en-US" sz="1500" dirty="0" err="1">
                <a:solidFill>
                  <a:schemeClr val="tx1">
                    <a:lumMod val="85000"/>
                    <a:lumOff val="15000"/>
                  </a:schemeClr>
                </a:solidFill>
              </a:rPr>
              <a:t>globalt</a:t>
            </a:r>
            <a:r>
              <a:rPr lang="en-US" sz="1500" dirty="0">
                <a:solidFill>
                  <a:schemeClr val="tx1">
                    <a:lumMod val="85000"/>
                    <a:lumOff val="15000"/>
                  </a:schemeClr>
                </a:solidFill>
              </a:rPr>
              <a:t> </a:t>
            </a:r>
            <a:r>
              <a:rPr lang="en-US" sz="1500" dirty="0" err="1">
                <a:solidFill>
                  <a:schemeClr val="tx1">
                    <a:lumMod val="85000"/>
                    <a:lumOff val="15000"/>
                  </a:schemeClr>
                </a:solidFill>
              </a:rPr>
              <a:t>eller</a:t>
            </a:r>
            <a:r>
              <a:rPr lang="en-US" sz="1500" dirty="0">
                <a:solidFill>
                  <a:schemeClr val="tx1">
                    <a:lumMod val="85000"/>
                    <a:lumOff val="15000"/>
                  </a:schemeClr>
                </a:solidFill>
              </a:rPr>
              <a:t> </a:t>
            </a:r>
            <a:r>
              <a:rPr lang="en-US" sz="1500" dirty="0" err="1">
                <a:solidFill>
                  <a:schemeClr val="tx1">
                    <a:lumMod val="85000"/>
                    <a:lumOff val="15000"/>
                  </a:schemeClr>
                </a:solidFill>
              </a:rPr>
              <a:t>kontrollere</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epidemis</a:t>
            </a:r>
            <a:r>
              <a:rPr lang="en-US" sz="1500" dirty="0">
                <a:solidFill>
                  <a:schemeClr val="tx1">
                    <a:lumMod val="85000"/>
                    <a:lumOff val="15000"/>
                  </a:schemeClr>
                </a:solidFill>
              </a:rPr>
              <a:t> </a:t>
            </a:r>
            <a:r>
              <a:rPr lang="en-US" sz="1500" dirty="0" err="1">
                <a:solidFill>
                  <a:schemeClr val="tx1">
                    <a:lumMod val="85000"/>
                    <a:lumOff val="15000"/>
                  </a:schemeClr>
                </a:solidFill>
              </a:rPr>
              <a:t>udbredelse</a:t>
            </a:r>
            <a:r>
              <a:rPr lang="en-US" sz="1500" dirty="0">
                <a:solidFill>
                  <a:schemeClr val="tx1">
                    <a:lumMod val="85000"/>
                    <a:lumOff val="15000"/>
                  </a:schemeClr>
                </a:solidFill>
              </a:rPr>
              <a:t>, </a:t>
            </a:r>
            <a:r>
              <a:rPr lang="en-US" sz="1500" dirty="0" err="1">
                <a:solidFill>
                  <a:schemeClr val="tx1">
                    <a:lumMod val="85000"/>
                    <a:lumOff val="15000"/>
                  </a:schemeClr>
                </a:solidFill>
              </a:rPr>
              <a:t>slået</a:t>
            </a:r>
            <a:r>
              <a:rPr lang="en-US" sz="1500" dirty="0">
                <a:solidFill>
                  <a:schemeClr val="tx1">
                    <a:lumMod val="85000"/>
                    <a:lumOff val="15000"/>
                  </a:schemeClr>
                </a:solidFill>
              </a:rPr>
              <a:t> </a:t>
            </a:r>
            <a:r>
              <a:rPr lang="en-US" sz="1500" dirty="0" err="1">
                <a:solidFill>
                  <a:schemeClr val="tx1">
                    <a:lumMod val="85000"/>
                    <a:lumOff val="15000"/>
                  </a:schemeClr>
                </a:solidFill>
              </a:rPr>
              <a:t>fejl</a:t>
            </a:r>
            <a:r>
              <a:rPr lang="en-US" sz="1500" dirty="0">
                <a:solidFill>
                  <a:schemeClr val="tx1">
                    <a:lumMod val="85000"/>
                    <a:lumOff val="15000"/>
                  </a:schemeClr>
                </a:solidFill>
              </a:rPr>
              <a:t>. </a:t>
            </a:r>
            <a:r>
              <a:rPr lang="en-US" sz="1500" dirty="0" err="1">
                <a:solidFill>
                  <a:schemeClr val="tx1">
                    <a:lumMod val="85000"/>
                    <a:lumOff val="15000"/>
                  </a:schemeClr>
                </a:solidFill>
              </a:rPr>
              <a:t>Derfor</a:t>
            </a:r>
            <a:r>
              <a:rPr lang="en-US" sz="1500" dirty="0">
                <a:solidFill>
                  <a:schemeClr val="tx1">
                    <a:lumMod val="85000"/>
                    <a:lumOff val="15000"/>
                  </a:schemeClr>
                </a:solidFill>
              </a:rPr>
              <a:t> </a:t>
            </a:r>
            <a:r>
              <a:rPr lang="en-US" sz="1500" dirty="0" err="1">
                <a:solidFill>
                  <a:schemeClr val="tx1">
                    <a:lumMod val="85000"/>
                    <a:lumOff val="15000"/>
                  </a:schemeClr>
                </a:solidFill>
              </a:rPr>
              <a:t>udviklede</a:t>
            </a:r>
            <a:r>
              <a:rPr lang="en-US" sz="1500" dirty="0">
                <a:solidFill>
                  <a:schemeClr val="tx1">
                    <a:lumMod val="85000"/>
                    <a:lumOff val="15000"/>
                  </a:schemeClr>
                </a:solidFill>
              </a:rPr>
              <a:t> </a:t>
            </a:r>
            <a:r>
              <a:rPr lang="en-US" sz="1500" dirty="0" err="1">
                <a:solidFill>
                  <a:schemeClr val="tx1">
                    <a:lumMod val="85000"/>
                    <a:lumOff val="15000"/>
                  </a:schemeClr>
                </a:solidFill>
              </a:rPr>
              <a:t>udbruddet</a:t>
            </a:r>
            <a:r>
              <a:rPr lang="en-US" sz="1500" dirty="0">
                <a:solidFill>
                  <a:schemeClr val="tx1">
                    <a:lumMod val="85000"/>
                    <a:lumOff val="15000"/>
                  </a:schemeClr>
                </a:solidFill>
              </a:rPr>
              <a:t> </a:t>
            </a:r>
            <a:r>
              <a:rPr lang="en-US" sz="1500" dirty="0" err="1">
                <a:solidFill>
                  <a:schemeClr val="tx1">
                    <a:lumMod val="85000"/>
                    <a:lumOff val="15000"/>
                  </a:schemeClr>
                </a:solidFill>
              </a:rPr>
              <a:t>af</a:t>
            </a:r>
            <a:r>
              <a:rPr lang="en-US" sz="1500" dirty="0">
                <a:solidFill>
                  <a:schemeClr val="tx1">
                    <a:lumMod val="85000"/>
                    <a:lumOff val="15000"/>
                  </a:schemeClr>
                </a:solidFill>
              </a:rPr>
              <a:t> Covid-19 </a:t>
            </a:r>
            <a:r>
              <a:rPr lang="en-US" sz="1500" dirty="0" err="1">
                <a:solidFill>
                  <a:schemeClr val="tx1">
                    <a:lumMod val="85000"/>
                    <a:lumOff val="15000"/>
                  </a:schemeClr>
                </a:solidFill>
              </a:rPr>
              <a:t>i</a:t>
            </a:r>
            <a:r>
              <a:rPr lang="en-US" sz="1500" dirty="0">
                <a:solidFill>
                  <a:schemeClr val="tx1">
                    <a:lumMod val="85000"/>
                    <a:lumOff val="15000"/>
                  </a:schemeClr>
                </a:solidFill>
              </a:rPr>
              <a:t> </a:t>
            </a:r>
            <a:r>
              <a:rPr lang="en-US" sz="1500" dirty="0" err="1">
                <a:solidFill>
                  <a:schemeClr val="tx1">
                    <a:lumMod val="85000"/>
                    <a:lumOff val="15000"/>
                  </a:schemeClr>
                </a:solidFill>
              </a:rPr>
              <a:t>foråret</a:t>
            </a:r>
            <a:r>
              <a:rPr lang="en-US" sz="1500" dirty="0">
                <a:solidFill>
                  <a:schemeClr val="tx1">
                    <a:lumMod val="85000"/>
                    <a:lumOff val="15000"/>
                  </a:schemeClr>
                </a:solidFill>
              </a:rPr>
              <a:t> 2020 sig </a:t>
            </a:r>
            <a:r>
              <a:rPr lang="en-US" sz="1500" dirty="0" err="1">
                <a:solidFill>
                  <a:schemeClr val="tx1">
                    <a:lumMod val="85000"/>
                    <a:lumOff val="15000"/>
                  </a:schemeClr>
                </a:solidFill>
              </a:rPr>
              <a:t>først</a:t>
            </a:r>
            <a:r>
              <a:rPr lang="en-US" sz="1500" dirty="0">
                <a:solidFill>
                  <a:schemeClr val="tx1">
                    <a:lumMod val="85000"/>
                    <a:lumOff val="15000"/>
                  </a:schemeClr>
                </a:solidFill>
              </a:rPr>
              <a:t> </a:t>
            </a:r>
            <a:r>
              <a:rPr lang="en-US" sz="1500" dirty="0" err="1">
                <a:solidFill>
                  <a:schemeClr val="tx1">
                    <a:lumMod val="85000"/>
                    <a:lumOff val="15000"/>
                  </a:schemeClr>
                </a:solidFill>
              </a:rPr>
              <a:t>til</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epidemi</a:t>
            </a:r>
            <a:r>
              <a:rPr lang="en-US" sz="1500" dirty="0">
                <a:solidFill>
                  <a:schemeClr val="tx1">
                    <a:lumMod val="85000"/>
                    <a:lumOff val="15000"/>
                  </a:schemeClr>
                </a:solidFill>
              </a:rPr>
              <a:t> </a:t>
            </a:r>
            <a:r>
              <a:rPr lang="en-US" sz="1500" dirty="0" err="1">
                <a:solidFill>
                  <a:schemeClr val="tx1">
                    <a:lumMod val="85000"/>
                    <a:lumOff val="15000"/>
                  </a:schemeClr>
                </a:solidFill>
              </a:rPr>
              <a:t>og</a:t>
            </a:r>
            <a:r>
              <a:rPr lang="en-US" sz="1500" dirty="0">
                <a:solidFill>
                  <a:schemeClr val="tx1">
                    <a:lumMod val="85000"/>
                    <a:lumOff val="15000"/>
                  </a:schemeClr>
                </a:solidFill>
              </a:rPr>
              <a:t> </a:t>
            </a:r>
            <a:r>
              <a:rPr lang="en-US" sz="1500" dirty="0" err="1">
                <a:solidFill>
                  <a:schemeClr val="tx1">
                    <a:lumMod val="85000"/>
                    <a:lumOff val="15000"/>
                  </a:schemeClr>
                </a:solidFill>
              </a:rPr>
              <a:t>senere</a:t>
            </a:r>
            <a:r>
              <a:rPr lang="en-US" sz="1500" dirty="0">
                <a:solidFill>
                  <a:schemeClr val="tx1">
                    <a:lumMod val="85000"/>
                    <a:lumOff val="15000"/>
                  </a:schemeClr>
                </a:solidFill>
              </a:rPr>
              <a:t> </a:t>
            </a:r>
            <a:r>
              <a:rPr lang="en-US" sz="1500" dirty="0" err="1">
                <a:solidFill>
                  <a:schemeClr val="tx1">
                    <a:lumMod val="85000"/>
                    <a:lumOff val="15000"/>
                  </a:schemeClr>
                </a:solidFill>
              </a:rPr>
              <a:t>til</a:t>
            </a:r>
            <a:r>
              <a:rPr lang="en-US" sz="1500" dirty="0">
                <a:solidFill>
                  <a:schemeClr val="tx1">
                    <a:lumMod val="85000"/>
                    <a:lumOff val="15000"/>
                  </a:schemeClr>
                </a:solidFill>
              </a:rPr>
              <a:t> </a:t>
            </a:r>
            <a:r>
              <a:rPr lang="en-US" sz="1500" dirty="0" err="1">
                <a:solidFill>
                  <a:schemeClr val="tx1">
                    <a:lumMod val="85000"/>
                    <a:lumOff val="15000"/>
                  </a:schemeClr>
                </a:solidFill>
              </a:rPr>
              <a:t>en</a:t>
            </a:r>
            <a:r>
              <a:rPr lang="en-US" sz="1500" dirty="0">
                <a:solidFill>
                  <a:schemeClr val="tx1">
                    <a:lumMod val="85000"/>
                    <a:lumOff val="15000"/>
                  </a:schemeClr>
                </a:solidFill>
              </a:rPr>
              <a:t> </a:t>
            </a:r>
            <a:r>
              <a:rPr lang="en-US" sz="1500" dirty="0" err="1">
                <a:solidFill>
                  <a:schemeClr val="tx1">
                    <a:lumMod val="85000"/>
                    <a:lumOff val="15000"/>
                  </a:schemeClr>
                </a:solidFill>
              </a:rPr>
              <a:t>pandemi</a:t>
            </a:r>
            <a:r>
              <a:rPr lang="en-US" sz="1500" dirty="0">
                <a:solidFill>
                  <a:schemeClr val="tx1">
                    <a:lumMod val="85000"/>
                    <a:lumOff val="15000"/>
                  </a:schemeClr>
                </a:solidFill>
              </a:rPr>
              <a:t>. </a:t>
            </a:r>
            <a:br>
              <a:rPr lang="en-US" sz="1500" dirty="0">
                <a:solidFill>
                  <a:schemeClr val="tx1">
                    <a:lumMod val="85000"/>
                    <a:lumOff val="15000"/>
                  </a:schemeClr>
                </a:solidFill>
              </a:rPr>
            </a:br>
            <a:br>
              <a:rPr lang="en-US" sz="1500" dirty="0">
                <a:solidFill>
                  <a:schemeClr val="tx1">
                    <a:lumMod val="85000"/>
                    <a:lumOff val="15000"/>
                  </a:schemeClr>
                </a:solidFill>
              </a:rPr>
            </a:br>
            <a:r>
              <a:rPr lang="en-US" sz="1500" dirty="0" err="1">
                <a:solidFill>
                  <a:schemeClr val="tx1">
                    <a:lumMod val="85000"/>
                    <a:lumOff val="15000"/>
                  </a:schemeClr>
                </a:solidFill>
              </a:rPr>
              <a:t>Kilde</a:t>
            </a:r>
            <a:r>
              <a:rPr lang="en-US" sz="1500" dirty="0">
                <a:solidFill>
                  <a:schemeClr val="tx1">
                    <a:lumMod val="85000"/>
                    <a:lumOff val="15000"/>
                  </a:schemeClr>
                </a:solidFill>
              </a:rPr>
              <a:t>: </a:t>
            </a:r>
            <a:r>
              <a:rPr lang="en-US" sz="1500" dirty="0">
                <a:solidFill>
                  <a:schemeClr val="tx1">
                    <a:lumMod val="85000"/>
                    <a:lumOff val="15000"/>
                  </a:schemeClr>
                </a:solidFill>
                <a:hlinkClick r:id="rId2"/>
              </a:rPr>
              <a:t>https://videnskab.dk/krop-sundhed/pandemi-epidemi-eller-udbrud-hvad-er-forskellen</a:t>
            </a:r>
            <a:br>
              <a:rPr lang="en-US" sz="1500" dirty="0">
                <a:solidFill>
                  <a:schemeClr val="tx1">
                    <a:lumMod val="85000"/>
                    <a:lumOff val="15000"/>
                  </a:schemeClr>
                </a:solidFill>
              </a:rPr>
            </a:br>
            <a:br>
              <a:rPr lang="en-US" sz="1500" dirty="0">
                <a:solidFill>
                  <a:schemeClr val="tx1">
                    <a:lumMod val="85000"/>
                    <a:lumOff val="15000"/>
                  </a:schemeClr>
                </a:solidFill>
              </a:rPr>
            </a:br>
            <a:endParaRPr lang="en-US" sz="1500" dirty="0">
              <a:solidFill>
                <a:schemeClr val="tx1">
                  <a:lumMod val="85000"/>
                  <a:lumOff val="15000"/>
                </a:schemeClr>
              </a:solidFill>
            </a:endParaRPr>
          </a:p>
        </p:txBody>
      </p:sp>
      <p:cxnSp>
        <p:nvCxnSpPr>
          <p:cNvPr id="59" name="Straight Connector 58">
            <a:extLst>
              <a:ext uri="{FF2B5EF4-FFF2-40B4-BE49-F238E27FC236}">
                <a16:creationId xmlns:a16="http://schemas.microsoft.com/office/drawing/2014/main" id="{BB14AD1F-ADD5-46E7-966F-4C0290232F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el 1">
            <a:extLst>
              <a:ext uri="{FF2B5EF4-FFF2-40B4-BE49-F238E27FC236}">
                <a16:creationId xmlns:a16="http://schemas.microsoft.com/office/drawing/2014/main" id="{C9BE69D4-D658-A74A-8C95-A1F207540602}"/>
              </a:ext>
            </a:extLst>
          </p:cNvPr>
          <p:cNvSpPr txBox="1">
            <a:spLocks/>
          </p:cNvSpPr>
          <p:nvPr/>
        </p:nvSpPr>
        <p:spPr>
          <a:xfrm>
            <a:off x="643468" y="643467"/>
            <a:ext cx="3073550" cy="5126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a:lstStyle>
          <a:p>
            <a:pPr algn="r"/>
            <a:r>
              <a:rPr lang="da-DK" sz="3700" dirty="0"/>
              <a:t>Forskellige typer af sundheds-kriser</a:t>
            </a:r>
          </a:p>
        </p:txBody>
      </p:sp>
      <p:pic>
        <p:nvPicPr>
          <p:cNvPr id="10" name="Billede 9">
            <a:extLst>
              <a:ext uri="{FF2B5EF4-FFF2-40B4-BE49-F238E27FC236}">
                <a16:creationId xmlns:a16="http://schemas.microsoft.com/office/drawing/2014/main" id="{7C1D652D-6624-2741-BB40-8DD3B40048F8}"/>
              </a:ext>
            </a:extLst>
          </p:cNvPr>
          <p:cNvPicPr>
            <a:picLocks noChangeAspect="1"/>
          </p:cNvPicPr>
          <p:nvPr/>
        </p:nvPicPr>
        <p:blipFill>
          <a:blip r:embed="rId3"/>
          <a:srcRect/>
          <a:stretch/>
        </p:blipFill>
        <p:spPr>
          <a:xfrm>
            <a:off x="0" y="5964189"/>
            <a:ext cx="12188825" cy="1056740"/>
          </a:xfrm>
          <a:prstGeom prst="rect">
            <a:avLst/>
          </a:prstGeom>
        </p:spPr>
      </p:pic>
    </p:spTree>
    <p:extLst>
      <p:ext uri="{BB962C8B-B14F-4D97-AF65-F5344CB8AC3E}">
        <p14:creationId xmlns:p14="http://schemas.microsoft.com/office/powerpoint/2010/main" val="1837585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7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03" name="Straight Connector 7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104" name="Rectangle 7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328456-3369-D649-B963-DBDD0FDF0098}"/>
              </a:ext>
            </a:extLst>
          </p:cNvPr>
          <p:cNvSpPr>
            <a:spLocks noGrp="1"/>
          </p:cNvSpPr>
          <p:nvPr>
            <p:ph type="title"/>
          </p:nvPr>
        </p:nvSpPr>
        <p:spPr>
          <a:xfrm>
            <a:off x="6730000" y="639097"/>
            <a:ext cx="4813072" cy="3494791"/>
          </a:xfrm>
        </p:spPr>
        <p:txBody>
          <a:bodyPr vert="horz" lIns="91440" tIns="45720" rIns="91440" bIns="45720" rtlCol="0" anchor="b">
            <a:normAutofit/>
          </a:bodyPr>
          <a:lstStyle/>
          <a:p>
            <a:r>
              <a:rPr lang="en-US">
                <a:solidFill>
                  <a:schemeClr val="tx1">
                    <a:lumMod val="85000"/>
                    <a:lumOff val="15000"/>
                  </a:schemeClr>
                </a:solidFill>
              </a:rPr>
              <a:t>Dialog om ideologibegrebet og hvad der kan kendetegne en politisk ideologi</a:t>
            </a:r>
          </a:p>
        </p:txBody>
      </p:sp>
      <p:pic>
        <p:nvPicPr>
          <p:cNvPr id="4100" name="Picture 4">
            <a:extLst>
              <a:ext uri="{FF2B5EF4-FFF2-40B4-BE49-F238E27FC236}">
                <a16:creationId xmlns:a16="http://schemas.microsoft.com/office/drawing/2014/main" id="{B594DBB9-C947-9842-A76C-17A611DCDA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784369"/>
            <a:ext cx="5452532" cy="245363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76F0CAF-2A59-F744-9701-20A1B4FD16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4019930"/>
            <a:ext cx="5452534" cy="1649391"/>
          </a:xfrm>
          <a:prstGeom prst="rect">
            <a:avLst/>
          </a:prstGeom>
          <a:noFill/>
          <a:extLst>
            <a:ext uri="{909E8E84-426E-40DD-AFC4-6F175D3DCCD1}">
              <a14:hiddenFill xmlns:a14="http://schemas.microsoft.com/office/drawing/2010/main">
                <a:solidFill>
                  <a:srgbClr val="FFFFFF"/>
                </a:solidFill>
              </a14:hiddenFill>
            </a:ext>
          </a:extLst>
        </p:spPr>
      </p:pic>
      <p:cxnSp>
        <p:nvCxnSpPr>
          <p:cNvPr id="4105" name="Straight Connector 7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06" name="Rectangle 80">
            <a:extLst>
              <a:ext uri="{FF2B5EF4-FFF2-40B4-BE49-F238E27FC236}">
                <a16:creationId xmlns:a16="http://schemas.microsoft.com/office/drawing/2014/main" id="{1672A3B1-8EDA-4659-B988-1CE1EBCB0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EA79C96C-3B6A-6D41-B49B-C759646399E5}"/>
              </a:ext>
            </a:extLst>
          </p:cNvPr>
          <p:cNvPicPr>
            <a:picLocks noChangeAspect="1"/>
          </p:cNvPicPr>
          <p:nvPr/>
        </p:nvPicPr>
        <p:blipFill>
          <a:blip r:embed="rId4"/>
          <a:srcRect/>
          <a:stretch/>
        </p:blipFill>
        <p:spPr>
          <a:xfrm>
            <a:off x="0" y="5922873"/>
            <a:ext cx="12328634" cy="1056740"/>
          </a:xfrm>
          <a:prstGeom prst="rect">
            <a:avLst/>
          </a:prstGeom>
        </p:spPr>
      </p:pic>
    </p:spTree>
    <p:extLst>
      <p:ext uri="{BB962C8B-B14F-4D97-AF65-F5344CB8AC3E}">
        <p14:creationId xmlns:p14="http://schemas.microsoft.com/office/powerpoint/2010/main" val="699502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BFA3D3-877F-1742-971C-5737F7FD97BC}"/>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4200">
                <a:solidFill>
                  <a:schemeClr val="tx1">
                    <a:lumMod val="85000"/>
                    <a:lumOff val="15000"/>
                  </a:schemeClr>
                </a:solidFill>
              </a:rPr>
              <a:t>Tekstnære spørgsmål til </a:t>
            </a:r>
            <a:r>
              <a:rPr lang="en-US" sz="4200" b="1">
                <a:solidFill>
                  <a:schemeClr val="tx1">
                    <a:lumMod val="85000"/>
                    <a:lumOff val="15000"/>
                  </a:schemeClr>
                </a:solidFill>
              </a:rPr>
              <a:t>liberalismen</a:t>
            </a:r>
          </a:p>
        </p:txBody>
      </p:sp>
      <p:cxnSp>
        <p:nvCxnSpPr>
          <p:cNvPr id="14" name="Straight Connector 13">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Tabel 2">
            <a:extLst>
              <a:ext uri="{FF2B5EF4-FFF2-40B4-BE49-F238E27FC236}">
                <a16:creationId xmlns:a16="http://schemas.microsoft.com/office/drawing/2014/main" id="{D792DD63-BA5A-D54F-BC69-DA3AA6865F52}"/>
              </a:ext>
            </a:extLst>
          </p:cNvPr>
          <p:cNvGraphicFramePr>
            <a:graphicFrameLocks noGrp="1"/>
          </p:cNvGraphicFramePr>
          <p:nvPr>
            <p:extLst>
              <p:ext uri="{D42A27DB-BD31-4B8C-83A1-F6EECF244321}">
                <p14:modId xmlns:p14="http://schemas.microsoft.com/office/powerpoint/2010/main" val="3808629387"/>
              </p:ext>
            </p:extLst>
          </p:nvPr>
        </p:nvGraphicFramePr>
        <p:xfrm>
          <a:off x="959496" y="640081"/>
          <a:ext cx="6261223" cy="5054164"/>
        </p:xfrm>
        <a:graphic>
          <a:graphicData uri="http://schemas.openxmlformats.org/drawingml/2006/table">
            <a:tbl>
              <a:tblPr firstRow="1" firstCol="1" bandRow="1"/>
              <a:tblGrid>
                <a:gridCol w="3389613">
                  <a:extLst>
                    <a:ext uri="{9D8B030D-6E8A-4147-A177-3AD203B41FA5}">
                      <a16:colId xmlns:a16="http://schemas.microsoft.com/office/drawing/2014/main" val="142592736"/>
                    </a:ext>
                  </a:extLst>
                </a:gridCol>
                <a:gridCol w="2871610">
                  <a:extLst>
                    <a:ext uri="{9D8B030D-6E8A-4147-A177-3AD203B41FA5}">
                      <a16:colId xmlns:a16="http://schemas.microsoft.com/office/drawing/2014/main" val="1461761425"/>
                    </a:ext>
                  </a:extLst>
                </a:gridCol>
              </a:tblGrid>
              <a:tr h="505229">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Spørgsmål til ideologien </a:t>
                      </a:r>
                      <a:r>
                        <a:rPr lang="da-DK" sz="1500" b="1" i="0" u="none" strike="noStrike">
                          <a:effectLst/>
                          <a:latin typeface="Garamond" panose="02020404030301010803" pitchFamily="18" charset="0"/>
                          <a:ea typeface="Times New Roman" panose="02020603050405020304" pitchFamily="18" charset="0"/>
                          <a:cs typeface="Times New Roman" panose="02020603050405020304" pitchFamily="18" charset="0"/>
                        </a:rPr>
                        <a:t>liberalismen</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Gruppens svar til hvad liberalismen handler om</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5644344"/>
                  </a:ext>
                </a:extLst>
              </a:tr>
              <a:tr h="505229">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udgangspunktet for klassisk liberalisme?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748625"/>
                  </a:ext>
                </a:extLst>
              </a:tr>
              <a:tr h="505229">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Hvilke rettigheder har mennesket ifølge John Locke?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433522"/>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betyder frihed for liberalister?</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520745"/>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betyder frihed for liberalister?</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67050"/>
                  </a:ext>
                </a:extLst>
              </a:tr>
              <a:tr h="505229">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betyder vendingen: Enhver er sin egen lykkes smed?</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783017"/>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liberalismens menneskesyn?</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401501"/>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liberalismens samfundsopfattelse?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0088632"/>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liberalismens syn på statens rolle?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522973"/>
                  </a:ext>
                </a:extLst>
              </a:tr>
              <a:tr h="505229">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en natvægterstat eller en minimalstat?</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965192"/>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den usynlige hånd?</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8021098"/>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kapitalisme?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9162734"/>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økonomisk liberalisme?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199073"/>
                  </a:ext>
                </a:extLst>
              </a:tr>
              <a:tr h="280891">
                <a:tc>
                  <a:txBody>
                    <a:bodyPr/>
                    <a:lstStyle/>
                    <a:p>
                      <a:pPr algn="l" fontAlgn="t">
                        <a:spcBef>
                          <a:spcPts val="0"/>
                        </a:spcBef>
                        <a:spcAft>
                          <a:spcPts val="0"/>
                        </a:spcAft>
                      </a:pPr>
                      <a:r>
                        <a:rPr lang="da-DK" sz="1500" b="0" i="0" u="none" strike="noStrike">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Hvad er politisk liberalisme?</a:t>
                      </a:r>
                      <a:endParaRPr lang="da-DK" sz="2200" b="0" i="0" u="none" strike="noStrike">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500" b="0" i="0" u="none" strike="noStrike" dirty="0">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200" b="0" i="0" u="none" strike="noStrike" dirty="0">
                        <a:effectLst/>
                        <a:latin typeface="Arial" panose="020B0604020202020204" pitchFamily="34" charset="0"/>
                      </a:endParaRPr>
                    </a:p>
                  </a:txBody>
                  <a:tcPr marL="84127" marR="84127" marT="1168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139745"/>
                  </a:ext>
                </a:extLst>
              </a:tr>
            </a:tbl>
          </a:graphicData>
        </a:graphic>
      </p:graphicFrame>
      <p:pic>
        <p:nvPicPr>
          <p:cNvPr id="11" name="Billede 10">
            <a:extLst>
              <a:ext uri="{FF2B5EF4-FFF2-40B4-BE49-F238E27FC236}">
                <a16:creationId xmlns:a16="http://schemas.microsoft.com/office/drawing/2014/main" id="{307D8316-4E4E-5845-8FA7-587116AB6130}"/>
              </a:ext>
            </a:extLst>
          </p:cNvPr>
          <p:cNvPicPr>
            <a:picLocks noChangeAspect="1"/>
          </p:cNvPicPr>
          <p:nvPr/>
        </p:nvPicPr>
        <p:blipFill>
          <a:blip r:embed="rId2"/>
          <a:srcRect/>
          <a:stretch/>
        </p:blipFill>
        <p:spPr>
          <a:xfrm>
            <a:off x="0" y="5855111"/>
            <a:ext cx="12328634" cy="1056740"/>
          </a:xfrm>
          <a:prstGeom prst="rect">
            <a:avLst/>
          </a:prstGeom>
        </p:spPr>
      </p:pic>
    </p:spTree>
    <p:extLst>
      <p:ext uri="{BB962C8B-B14F-4D97-AF65-F5344CB8AC3E}">
        <p14:creationId xmlns:p14="http://schemas.microsoft.com/office/powerpoint/2010/main" val="2321052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2">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4">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6">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19367BF-97DD-444C-972E-79470FC0A8A0}"/>
              </a:ext>
            </a:extLst>
          </p:cNvPr>
          <p:cNvSpPr>
            <a:spLocks noGrp="1"/>
          </p:cNvSpPr>
          <p:nvPr>
            <p:ph type="title"/>
          </p:nvPr>
        </p:nvSpPr>
        <p:spPr>
          <a:xfrm>
            <a:off x="633999" y="4550230"/>
            <a:ext cx="10909073" cy="957902"/>
          </a:xfrm>
        </p:spPr>
        <p:txBody>
          <a:bodyPr vert="horz" lIns="91440" tIns="45720" rIns="91440" bIns="45720" rtlCol="0" anchor="b">
            <a:normAutofit/>
          </a:bodyPr>
          <a:lstStyle/>
          <a:p>
            <a:r>
              <a:rPr lang="en-US" sz="2900" dirty="0" err="1">
                <a:solidFill>
                  <a:schemeClr val="tx1">
                    <a:lumMod val="85000"/>
                    <a:lumOff val="15000"/>
                  </a:schemeClr>
                </a:solidFill>
              </a:rPr>
              <a:t>Opsamling</a:t>
            </a:r>
            <a:r>
              <a:rPr lang="en-US" sz="2900" dirty="0">
                <a:solidFill>
                  <a:schemeClr val="tx1">
                    <a:lumMod val="85000"/>
                    <a:lumOff val="15000"/>
                  </a:schemeClr>
                </a:solidFill>
              </a:rPr>
              <a:t> </a:t>
            </a:r>
            <a:r>
              <a:rPr lang="en-US" sz="2900" dirty="0" err="1">
                <a:solidFill>
                  <a:schemeClr val="tx1">
                    <a:lumMod val="85000"/>
                    <a:lumOff val="15000"/>
                  </a:schemeClr>
                </a:solidFill>
              </a:rPr>
              <a:t>og</a:t>
            </a:r>
            <a:r>
              <a:rPr lang="en-US" sz="2900" dirty="0">
                <a:solidFill>
                  <a:schemeClr val="tx1">
                    <a:lumMod val="85000"/>
                    <a:lumOff val="15000"/>
                  </a:schemeClr>
                </a:solidFill>
              </a:rPr>
              <a:t> </a:t>
            </a:r>
            <a:r>
              <a:rPr lang="en-US" sz="2900" dirty="0" err="1">
                <a:solidFill>
                  <a:schemeClr val="tx1">
                    <a:lumMod val="85000"/>
                    <a:lumOff val="15000"/>
                  </a:schemeClr>
                </a:solidFill>
              </a:rPr>
              <a:t>visning</a:t>
            </a:r>
            <a:r>
              <a:rPr lang="en-US" sz="2900" dirty="0">
                <a:solidFill>
                  <a:schemeClr val="tx1">
                    <a:lumMod val="85000"/>
                    <a:lumOff val="15000"/>
                  </a:schemeClr>
                </a:solidFill>
              </a:rPr>
              <a:t> </a:t>
            </a:r>
            <a:r>
              <a:rPr lang="en-US" sz="2900" dirty="0" err="1">
                <a:solidFill>
                  <a:schemeClr val="tx1">
                    <a:lumMod val="85000"/>
                    <a:lumOff val="15000"/>
                  </a:schemeClr>
                </a:solidFill>
              </a:rPr>
              <a:t>af</a:t>
            </a:r>
            <a:r>
              <a:rPr lang="en-US" sz="2900" dirty="0">
                <a:solidFill>
                  <a:schemeClr val="tx1">
                    <a:lumMod val="85000"/>
                    <a:lumOff val="15000"/>
                  </a:schemeClr>
                </a:solidFill>
              </a:rPr>
              <a:t> video om </a:t>
            </a:r>
            <a:r>
              <a:rPr lang="en-US" sz="2900" dirty="0" err="1">
                <a:solidFill>
                  <a:schemeClr val="tx1">
                    <a:lumMod val="85000"/>
                    <a:lumOff val="15000"/>
                  </a:schemeClr>
                </a:solidFill>
              </a:rPr>
              <a:t>hvad</a:t>
            </a:r>
            <a:r>
              <a:rPr lang="en-US" sz="2900" dirty="0">
                <a:solidFill>
                  <a:schemeClr val="tx1">
                    <a:lumMod val="85000"/>
                    <a:lumOff val="15000"/>
                  </a:schemeClr>
                </a:solidFill>
              </a:rPr>
              <a:t> </a:t>
            </a:r>
            <a:r>
              <a:rPr lang="en-US" sz="2900" dirty="0" err="1">
                <a:solidFill>
                  <a:schemeClr val="tx1">
                    <a:lumMod val="85000"/>
                    <a:lumOff val="15000"/>
                  </a:schemeClr>
                </a:solidFill>
              </a:rPr>
              <a:t>ideologien</a:t>
            </a:r>
            <a:r>
              <a:rPr lang="en-US" sz="2900" dirty="0">
                <a:solidFill>
                  <a:schemeClr val="tx1">
                    <a:lumMod val="85000"/>
                    <a:lumOff val="15000"/>
                  </a:schemeClr>
                </a:solidFill>
              </a:rPr>
              <a:t> </a:t>
            </a:r>
            <a:r>
              <a:rPr lang="en-US" sz="2900" dirty="0" err="1">
                <a:solidFill>
                  <a:schemeClr val="tx1">
                    <a:lumMod val="85000"/>
                    <a:lumOff val="15000"/>
                  </a:schemeClr>
                </a:solidFill>
              </a:rPr>
              <a:t>liberalisme</a:t>
            </a:r>
            <a:r>
              <a:rPr lang="en-US" sz="2900" dirty="0">
                <a:solidFill>
                  <a:schemeClr val="tx1">
                    <a:lumMod val="85000"/>
                    <a:lumOff val="15000"/>
                  </a:schemeClr>
                </a:solidFill>
              </a:rPr>
              <a:t> handler </a:t>
            </a:r>
            <a:r>
              <a:rPr lang="en-US" sz="2900" dirty="0" err="1">
                <a:solidFill>
                  <a:schemeClr val="tx1">
                    <a:lumMod val="85000"/>
                    <a:lumOff val="15000"/>
                  </a:schemeClr>
                </a:solidFill>
              </a:rPr>
              <a:t>om.</a:t>
            </a:r>
            <a:r>
              <a:rPr lang="en-US" sz="2900" dirty="0">
                <a:solidFill>
                  <a:schemeClr val="tx1">
                    <a:lumMod val="85000"/>
                    <a:lumOff val="15000"/>
                  </a:schemeClr>
                </a:solidFill>
              </a:rPr>
              <a:t>  </a:t>
            </a:r>
          </a:p>
        </p:txBody>
      </p:sp>
      <p:pic>
        <p:nvPicPr>
          <p:cNvPr id="8" name="Billede 7" descr="Et billede, der indeholder bog, hylde, sidder, computer&#10;&#10;Automatisk genereret beskrivelse">
            <a:extLst>
              <a:ext uri="{FF2B5EF4-FFF2-40B4-BE49-F238E27FC236}">
                <a16:creationId xmlns:a16="http://schemas.microsoft.com/office/drawing/2014/main" id="{142F2C77-A0E7-6E4A-ABC8-09E2CD9C5B40}"/>
              </a:ext>
            </a:extLst>
          </p:cNvPr>
          <p:cNvPicPr>
            <a:picLocks noChangeAspect="1"/>
          </p:cNvPicPr>
          <p:nvPr/>
        </p:nvPicPr>
        <p:blipFill>
          <a:blip r:embed="rId2"/>
          <a:stretch>
            <a:fillRect/>
          </a:stretch>
        </p:blipFill>
        <p:spPr>
          <a:xfrm>
            <a:off x="635458" y="1352370"/>
            <a:ext cx="3312784" cy="2178155"/>
          </a:xfrm>
          <a:prstGeom prst="rect">
            <a:avLst/>
          </a:prstGeom>
        </p:spPr>
      </p:pic>
      <p:cxnSp>
        <p:nvCxnSpPr>
          <p:cNvPr id="28" name="Straight Connector 18">
            <a:extLst>
              <a:ext uri="{FF2B5EF4-FFF2-40B4-BE49-F238E27FC236}">
                <a16:creationId xmlns:a16="http://schemas.microsoft.com/office/drawing/2014/main" id="{4FA8A11A-E0A0-4672-A17E-32CC5B422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90558"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Billede 5" descr="Et billede, der indeholder person, mand, kulør, forside&#10;&#10;Automatisk genereret beskrivelse">
            <a:extLst>
              <a:ext uri="{FF2B5EF4-FFF2-40B4-BE49-F238E27FC236}">
                <a16:creationId xmlns:a16="http://schemas.microsoft.com/office/drawing/2014/main" id="{77918822-9928-154A-9465-76BA82ABE948}"/>
              </a:ext>
            </a:extLst>
          </p:cNvPr>
          <p:cNvPicPr>
            <a:picLocks noChangeAspect="1"/>
          </p:cNvPicPr>
          <p:nvPr/>
        </p:nvPicPr>
        <p:blipFill>
          <a:blip r:embed="rId3"/>
          <a:stretch>
            <a:fillRect/>
          </a:stretch>
        </p:blipFill>
        <p:spPr>
          <a:xfrm>
            <a:off x="4432874" y="1389639"/>
            <a:ext cx="3312785" cy="2103618"/>
          </a:xfrm>
          <a:prstGeom prst="rect">
            <a:avLst/>
          </a:prstGeom>
        </p:spPr>
      </p:pic>
      <p:cxnSp>
        <p:nvCxnSpPr>
          <p:cNvPr id="29" name="Straight Connector 20">
            <a:extLst>
              <a:ext uri="{FF2B5EF4-FFF2-40B4-BE49-F238E27FC236}">
                <a16:creationId xmlns:a16="http://schemas.microsoft.com/office/drawing/2014/main" id="{292D7FC5-B427-4FF7-8FC7-9DA3C276DA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87975" y="1298448"/>
            <a:ext cx="0" cy="22860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Billede 3">
            <a:extLst>
              <a:ext uri="{FF2B5EF4-FFF2-40B4-BE49-F238E27FC236}">
                <a16:creationId xmlns:a16="http://schemas.microsoft.com/office/drawing/2014/main" id="{03A1DD01-A01D-E840-9CDA-BD70AE309040}"/>
              </a:ext>
            </a:extLst>
          </p:cNvPr>
          <p:cNvPicPr>
            <a:picLocks noChangeAspect="1"/>
          </p:cNvPicPr>
          <p:nvPr/>
        </p:nvPicPr>
        <p:blipFill>
          <a:blip r:embed="rId4"/>
          <a:stretch>
            <a:fillRect/>
          </a:stretch>
        </p:blipFill>
        <p:spPr>
          <a:xfrm>
            <a:off x="8230289" y="1364793"/>
            <a:ext cx="3312784" cy="2153309"/>
          </a:xfrm>
          <a:prstGeom prst="rect">
            <a:avLst/>
          </a:prstGeom>
        </p:spPr>
      </p:pic>
      <p:cxnSp>
        <p:nvCxnSpPr>
          <p:cNvPr id="23" name="Straight Connector 22">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Billede 14">
            <a:extLst>
              <a:ext uri="{FF2B5EF4-FFF2-40B4-BE49-F238E27FC236}">
                <a16:creationId xmlns:a16="http://schemas.microsoft.com/office/drawing/2014/main" id="{7AF7020E-07BF-3948-8A8C-51515826C583}"/>
              </a:ext>
            </a:extLst>
          </p:cNvPr>
          <p:cNvPicPr>
            <a:picLocks noChangeAspect="1"/>
          </p:cNvPicPr>
          <p:nvPr/>
        </p:nvPicPr>
        <p:blipFill>
          <a:blip r:embed="rId5"/>
          <a:srcRect/>
          <a:stretch/>
        </p:blipFill>
        <p:spPr>
          <a:xfrm>
            <a:off x="0" y="5801260"/>
            <a:ext cx="12328634" cy="1056740"/>
          </a:xfrm>
          <a:prstGeom prst="rect">
            <a:avLst/>
          </a:prstGeom>
        </p:spPr>
      </p:pic>
    </p:spTree>
    <p:extLst>
      <p:ext uri="{BB962C8B-B14F-4D97-AF65-F5344CB8AC3E}">
        <p14:creationId xmlns:p14="http://schemas.microsoft.com/office/powerpoint/2010/main" val="1662306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9BC00-F559-C641-AA52-99F94BEFB66E}"/>
              </a:ext>
            </a:extLst>
          </p:cNvPr>
          <p:cNvSpPr>
            <a:spLocks noGrp="1"/>
          </p:cNvSpPr>
          <p:nvPr>
            <p:ph type="title"/>
          </p:nvPr>
        </p:nvSpPr>
        <p:spPr/>
        <p:txBody>
          <a:bodyPr anchor="ctr">
            <a:normAutofit fontScale="90000"/>
          </a:bodyPr>
          <a:lstStyle/>
          <a:p>
            <a:pPr algn="r"/>
            <a:r>
              <a:rPr lang="da-DK" sz="3700" dirty="0"/>
              <a:t>Læsning, gruppearbejde og dialog om blog-indlægget af Lars Boje Mathiesen fra Nye Borgerlige </a:t>
            </a:r>
          </a:p>
        </p:txBody>
      </p:sp>
      <p:sp>
        <p:nvSpPr>
          <p:cNvPr id="7" name="Pladsholder til indhold 6">
            <a:extLst>
              <a:ext uri="{FF2B5EF4-FFF2-40B4-BE49-F238E27FC236}">
                <a16:creationId xmlns:a16="http://schemas.microsoft.com/office/drawing/2014/main" id="{DAED79B5-1C1F-C44D-8F06-4F580FA070B9}"/>
              </a:ext>
            </a:extLst>
          </p:cNvPr>
          <p:cNvSpPr>
            <a:spLocks noGrp="1"/>
          </p:cNvSpPr>
          <p:nvPr>
            <p:ph sz="half" idx="1"/>
          </p:nvPr>
        </p:nvSpPr>
        <p:spPr/>
        <p:txBody>
          <a:bodyPr/>
          <a:lstStyle/>
          <a:p>
            <a:pPr>
              <a:buFont typeface="Wingdings" pitchFamily="2" charset="2"/>
              <a:buChar char="§"/>
            </a:pPr>
            <a:r>
              <a:rPr lang="da-DK" dirty="0"/>
              <a:t> Hvem er det, som ifølge Lars B. Mathiesen dræber de små virksomheder?</a:t>
            </a:r>
          </a:p>
          <a:p>
            <a:pPr>
              <a:buFont typeface="Wingdings" pitchFamily="2" charset="2"/>
              <a:buChar char="§"/>
            </a:pPr>
            <a:r>
              <a:rPr lang="da-DK" dirty="0"/>
              <a:t> Hvorfor vil Lars B. Mathiesen kæmpe for alle små erhvervsdrivende? </a:t>
            </a:r>
          </a:p>
          <a:p>
            <a:endParaRPr lang="da-DK" dirty="0"/>
          </a:p>
        </p:txBody>
      </p:sp>
      <p:sp>
        <p:nvSpPr>
          <p:cNvPr id="8" name="Pladsholder til indhold 7">
            <a:extLst>
              <a:ext uri="{FF2B5EF4-FFF2-40B4-BE49-F238E27FC236}">
                <a16:creationId xmlns:a16="http://schemas.microsoft.com/office/drawing/2014/main" id="{B7C7E9E9-B825-5244-936E-565B0CCD9767}"/>
              </a:ext>
            </a:extLst>
          </p:cNvPr>
          <p:cNvSpPr>
            <a:spLocks noGrp="1"/>
          </p:cNvSpPr>
          <p:nvPr>
            <p:ph sz="half" idx="2"/>
          </p:nvPr>
        </p:nvSpPr>
        <p:spPr/>
        <p:txBody>
          <a:bodyPr/>
          <a:lstStyle/>
          <a:p>
            <a:pPr>
              <a:buFont typeface="Wingdings" pitchFamily="2" charset="2"/>
              <a:buChar char="§"/>
            </a:pPr>
            <a:r>
              <a:rPr lang="da-DK" dirty="0"/>
              <a:t> Hvilke centrale udfordringer står Linda med i forhold til </a:t>
            </a:r>
            <a:r>
              <a:rPr lang="da-DK" dirty="0" err="1"/>
              <a:t>Corona</a:t>
            </a:r>
            <a:r>
              <a:rPr lang="da-DK" dirty="0"/>
              <a:t>-krisen?     </a:t>
            </a:r>
          </a:p>
          <a:p>
            <a:pPr>
              <a:buFont typeface="Wingdings" pitchFamily="2" charset="2"/>
              <a:buChar char="§"/>
            </a:pPr>
            <a:r>
              <a:rPr lang="da-DK" dirty="0"/>
              <a:t> Hvilken politisk ideologi synes sætningen/holdningen: ”Den private ejendomsret, Den fri næring og et frit erhvervsliv er rygraden i ethvert frit land”, at knytte sig til? </a:t>
            </a:r>
          </a:p>
          <a:p>
            <a:endParaRPr lang="da-DK" dirty="0"/>
          </a:p>
        </p:txBody>
      </p:sp>
      <p:pic>
        <p:nvPicPr>
          <p:cNvPr id="10" name="Billede 9">
            <a:extLst>
              <a:ext uri="{FF2B5EF4-FFF2-40B4-BE49-F238E27FC236}">
                <a16:creationId xmlns:a16="http://schemas.microsoft.com/office/drawing/2014/main" id="{AC35AA09-98E5-464C-8992-7748B02B44E8}"/>
              </a:ext>
            </a:extLst>
          </p:cNvPr>
          <p:cNvPicPr>
            <a:picLocks noChangeAspect="1"/>
          </p:cNvPicPr>
          <p:nvPr/>
        </p:nvPicPr>
        <p:blipFill>
          <a:blip r:embed="rId2"/>
          <a:srcRect/>
          <a:stretch/>
        </p:blipFill>
        <p:spPr>
          <a:xfrm>
            <a:off x="0" y="5863322"/>
            <a:ext cx="12328634" cy="1056740"/>
          </a:xfrm>
          <a:prstGeom prst="rect">
            <a:avLst/>
          </a:prstGeom>
        </p:spPr>
      </p:pic>
    </p:spTree>
    <p:extLst>
      <p:ext uri="{BB962C8B-B14F-4D97-AF65-F5344CB8AC3E}">
        <p14:creationId xmlns:p14="http://schemas.microsoft.com/office/powerpoint/2010/main" val="1751159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37F5269-A4B0-544B-B81E-7A6617853851}"/>
              </a:ext>
            </a:extLst>
          </p:cNvPr>
          <p:cNvSpPr>
            <a:spLocks noGrp="1"/>
          </p:cNvSpPr>
          <p:nvPr>
            <p:ph type="title"/>
          </p:nvPr>
        </p:nvSpPr>
        <p:spPr/>
        <p:txBody>
          <a:bodyPr>
            <a:normAutofit fontScale="90000"/>
          </a:bodyPr>
          <a:lstStyle/>
          <a:p>
            <a:r>
              <a:rPr lang="da-DK" dirty="0"/>
              <a:t>Afsluttende refleksionsøvelse - </a:t>
            </a:r>
            <a:r>
              <a:rPr lang="da-DK" altLang="da-DK" b="1" dirty="0">
                <a:solidFill>
                  <a:schemeClr val="tx1"/>
                </a:solidFill>
                <a:latin typeface="Garamond" panose="02020404030301010803" pitchFamily="18" charset="0"/>
                <a:ea typeface="Times New Roman" panose="02020603050405020304" pitchFamily="18" charset="0"/>
              </a:rPr>
              <a:t>Hvad har vi arbejdet med i 4. modul i samfundsfag?</a:t>
            </a:r>
            <a:endParaRPr lang="da-DK" dirty="0"/>
          </a:p>
        </p:txBody>
      </p:sp>
      <p:graphicFrame>
        <p:nvGraphicFramePr>
          <p:cNvPr id="5" name="Tabel 4">
            <a:extLst>
              <a:ext uri="{FF2B5EF4-FFF2-40B4-BE49-F238E27FC236}">
                <a16:creationId xmlns:a16="http://schemas.microsoft.com/office/drawing/2014/main" id="{7DD65202-844F-9948-91AF-64680A7E95A2}"/>
              </a:ext>
            </a:extLst>
          </p:cNvPr>
          <p:cNvGraphicFramePr>
            <a:graphicFrameLocks noGrp="1"/>
          </p:cNvGraphicFramePr>
          <p:nvPr>
            <p:extLst>
              <p:ext uri="{D42A27DB-BD31-4B8C-83A1-F6EECF244321}">
                <p14:modId xmlns:p14="http://schemas.microsoft.com/office/powerpoint/2010/main" val="3855813"/>
              </p:ext>
            </p:extLst>
          </p:nvPr>
        </p:nvGraphicFramePr>
        <p:xfrm>
          <a:off x="1096963" y="1963711"/>
          <a:ext cx="10058400" cy="4172561"/>
        </p:xfrm>
        <a:graphic>
          <a:graphicData uri="http://schemas.openxmlformats.org/drawingml/2006/table">
            <a:tbl>
              <a:tblPr firstRow="1" firstCol="1" bandRow="1">
                <a:tableStyleId>{5C22544A-7EE6-4342-B048-85BDC9FD1C3A}</a:tableStyleId>
              </a:tblPr>
              <a:tblGrid>
                <a:gridCol w="2544775">
                  <a:extLst>
                    <a:ext uri="{9D8B030D-6E8A-4147-A177-3AD203B41FA5}">
                      <a16:colId xmlns:a16="http://schemas.microsoft.com/office/drawing/2014/main" val="2662910849"/>
                    </a:ext>
                  </a:extLst>
                </a:gridCol>
                <a:gridCol w="7513625">
                  <a:extLst>
                    <a:ext uri="{9D8B030D-6E8A-4147-A177-3AD203B41FA5}">
                      <a16:colId xmlns:a16="http://schemas.microsoft.com/office/drawing/2014/main" val="4070731320"/>
                    </a:ext>
                  </a:extLst>
                </a:gridCol>
              </a:tblGrid>
              <a:tr h="292831">
                <a:tc>
                  <a:txBody>
                    <a:bodyPr/>
                    <a:lstStyle/>
                    <a:p>
                      <a:pPr marL="457200">
                        <a:spcAft>
                          <a:spcPts val="0"/>
                        </a:spcAft>
                      </a:pPr>
                      <a:r>
                        <a:rPr lang="da-DK" sz="1200" dirty="0">
                          <a:solidFill>
                            <a:schemeClr val="tx1"/>
                          </a:solidFill>
                          <a:effectLst/>
                        </a:rPr>
                        <a:t>Spørgsmål </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dirty="0">
                          <a:solidFill>
                            <a:schemeClr val="tx1"/>
                          </a:solidFill>
                          <a:effectLst/>
                        </a:rPr>
                        <a:t>Mine overvejelser/svar</a:t>
                      </a:r>
                    </a:p>
                    <a:p>
                      <a:pPr marL="457200">
                        <a:spcAft>
                          <a:spcPts val="0"/>
                        </a:spcAft>
                      </a:pP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2832736"/>
                  </a:ext>
                </a:extLst>
              </a:tr>
              <a:tr h="585662">
                <a:tc>
                  <a:txBody>
                    <a:bodyPr/>
                    <a:lstStyle/>
                    <a:p>
                      <a:pPr marL="457200">
                        <a:spcAft>
                          <a:spcPts val="0"/>
                        </a:spcAft>
                      </a:pPr>
                      <a:r>
                        <a:rPr lang="da-DK" sz="1200" dirty="0">
                          <a:solidFill>
                            <a:schemeClr val="tx1"/>
                          </a:solidFill>
                          <a:effectLst/>
                        </a:rPr>
                        <a:t>Hvad er en politisk ideologi? </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a:solidFill>
                            <a:schemeClr val="tx1"/>
                          </a:solidFill>
                          <a:effectLst/>
                        </a:rPr>
                        <a:t> </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9731459"/>
                  </a:ext>
                </a:extLst>
              </a:tr>
              <a:tr h="1171323">
                <a:tc>
                  <a:txBody>
                    <a:bodyPr/>
                    <a:lstStyle/>
                    <a:p>
                      <a:pPr marL="457200">
                        <a:spcAft>
                          <a:spcPts val="0"/>
                        </a:spcAft>
                      </a:pPr>
                      <a:r>
                        <a:rPr lang="da-DK" sz="1200" dirty="0">
                          <a:solidFill>
                            <a:schemeClr val="tx1"/>
                          </a:solidFill>
                          <a:effectLst/>
                        </a:rPr>
                        <a:t>Hvad er forskellen på at ideologien er regressiv, legitimerende og progressiv? </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dirty="0">
                          <a:solidFill>
                            <a:schemeClr val="tx1"/>
                          </a:solidFill>
                          <a:effectLst/>
                        </a:rPr>
                        <a:t> </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9097124"/>
                  </a:ext>
                </a:extLst>
              </a:tr>
              <a:tr h="878493">
                <a:tc>
                  <a:txBody>
                    <a:bodyPr/>
                    <a:lstStyle/>
                    <a:p>
                      <a:pPr marL="457200">
                        <a:spcAft>
                          <a:spcPts val="0"/>
                        </a:spcAft>
                      </a:pPr>
                      <a:r>
                        <a:rPr lang="da-DK" sz="1200">
                          <a:solidFill>
                            <a:schemeClr val="tx1"/>
                          </a:solidFill>
                          <a:effectLst/>
                        </a:rPr>
                        <a:t>Hvad handler den politiske ideologi liberalismen om? </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dirty="0">
                          <a:solidFill>
                            <a:schemeClr val="tx1"/>
                          </a:solidFill>
                          <a:effectLst/>
                        </a:rPr>
                        <a:t> </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5845843"/>
                  </a:ext>
                </a:extLst>
              </a:tr>
              <a:tr h="1171323">
                <a:tc>
                  <a:txBody>
                    <a:bodyPr/>
                    <a:lstStyle/>
                    <a:p>
                      <a:pPr marL="457200">
                        <a:spcAft>
                          <a:spcPts val="0"/>
                        </a:spcAft>
                      </a:pPr>
                      <a:r>
                        <a:rPr lang="da-DK" sz="1200">
                          <a:solidFill>
                            <a:schemeClr val="tx1"/>
                          </a:solidFill>
                          <a:effectLst/>
                        </a:rPr>
                        <a:t>Hvad er liberalismens menneskesyn, samfundssyn og statssyn? </a:t>
                      </a:r>
                      <a:endParaRPr lang="da-DK"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457200">
                        <a:spcAft>
                          <a:spcPts val="0"/>
                        </a:spcAft>
                      </a:pPr>
                      <a:r>
                        <a:rPr lang="da-DK" sz="1200" dirty="0">
                          <a:solidFill>
                            <a:schemeClr val="tx1"/>
                          </a:solidFill>
                          <a:effectLst/>
                        </a:rPr>
                        <a:t> </a:t>
                      </a:r>
                      <a:endParaRPr lang="da-DK"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6236592"/>
                  </a:ext>
                </a:extLst>
              </a:tr>
            </a:tbl>
          </a:graphicData>
        </a:graphic>
      </p:graphicFrame>
      <p:pic>
        <p:nvPicPr>
          <p:cNvPr id="7" name="Billede 6">
            <a:extLst>
              <a:ext uri="{FF2B5EF4-FFF2-40B4-BE49-F238E27FC236}">
                <a16:creationId xmlns:a16="http://schemas.microsoft.com/office/drawing/2014/main" id="{17D7E8C7-CBA4-7541-A1BF-F827A57CC676}"/>
              </a:ext>
            </a:extLst>
          </p:cNvPr>
          <p:cNvPicPr>
            <a:picLocks noChangeAspect="1"/>
          </p:cNvPicPr>
          <p:nvPr/>
        </p:nvPicPr>
        <p:blipFill>
          <a:blip r:embed="rId2"/>
          <a:srcRect/>
          <a:stretch/>
        </p:blipFill>
        <p:spPr>
          <a:xfrm>
            <a:off x="0" y="6063342"/>
            <a:ext cx="12328634" cy="794657"/>
          </a:xfrm>
          <a:prstGeom prst="rect">
            <a:avLst/>
          </a:prstGeom>
        </p:spPr>
      </p:pic>
    </p:spTree>
    <p:extLst>
      <p:ext uri="{BB962C8B-B14F-4D97-AF65-F5344CB8AC3E}">
        <p14:creationId xmlns:p14="http://schemas.microsoft.com/office/powerpoint/2010/main" val="3092686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5</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45700778-1135-A14D-A88B-C069206082C4}"/>
              </a:ext>
            </a:extLst>
          </p:cNvPr>
          <p:cNvPicPr>
            <a:picLocks noChangeAspect="1"/>
          </p:cNvPicPr>
          <p:nvPr/>
        </p:nvPicPr>
        <p:blipFill>
          <a:blip r:embed="rId2"/>
          <a:srcRect/>
          <a:stretch/>
        </p:blipFill>
        <p:spPr>
          <a:xfrm>
            <a:off x="0" y="5863322"/>
            <a:ext cx="12328634" cy="1056740"/>
          </a:xfrm>
          <a:prstGeom prst="rect">
            <a:avLst/>
          </a:prstGeom>
        </p:spPr>
      </p:pic>
    </p:spTree>
    <p:extLst>
      <p:ext uri="{BB962C8B-B14F-4D97-AF65-F5344CB8AC3E}">
        <p14:creationId xmlns:p14="http://schemas.microsoft.com/office/powerpoint/2010/main" val="397823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a:t>Program for modul 5</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621697"/>
            <a:ext cx="6791894" cy="5147973"/>
          </a:xfrm>
        </p:spPr>
        <p:txBody>
          <a:bodyPr anchor="ctr">
            <a:normAutofit/>
          </a:bodyPr>
          <a:lstStyle/>
          <a:p>
            <a:r>
              <a:rPr lang="da-DK" dirty="0"/>
              <a:t>Kort skriveøvelse og parsamtale om det som er skrevet ned vedr. begrebet ideologi og ideologien liberalisme.</a:t>
            </a:r>
          </a:p>
          <a:p>
            <a:r>
              <a:rPr lang="da-DK" dirty="0"/>
              <a:t>Visning af videoer om konservatismen samt diskussion af tekstnære spørgsmål til konservatismen.</a:t>
            </a:r>
          </a:p>
          <a:p>
            <a:r>
              <a:rPr lang="da-DK" dirty="0"/>
              <a:t>Visning af videoer om socialismen samt diskussion af tekstnære spørgsmål til socialismen.</a:t>
            </a:r>
          </a:p>
          <a:p>
            <a:r>
              <a:rPr lang="da-DK" dirty="0"/>
              <a:t>Gruppearbejde med artikel af Pelle Dragsted ”</a:t>
            </a:r>
            <a:r>
              <a:rPr lang="da-DK" dirty="0" err="1"/>
              <a:t>Coronakrisen</a:t>
            </a:r>
            <a:r>
              <a:rPr lang="da-DK" dirty="0"/>
              <a:t> har gjort erhvervstoppen til socialister” fra Information d.19.3.2020.</a:t>
            </a:r>
          </a:p>
          <a:p>
            <a:r>
              <a:rPr lang="da-DK" dirty="0"/>
              <a:t>Opsamling på gruppearbejdet med Dragsted artiklen. </a:t>
            </a:r>
          </a:p>
        </p:txBody>
      </p:sp>
      <p:sp>
        <p:nvSpPr>
          <p:cNvPr id="21" name="Rectangle 2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44A3D516-7843-2C46-AA39-D852DC3FC65C}"/>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721687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35C6C85-60CD-3B46-9EFC-FF04D12D7DB6}"/>
              </a:ext>
            </a:extLst>
          </p:cNvPr>
          <p:cNvSpPr>
            <a:spLocks noGrp="1"/>
          </p:cNvSpPr>
          <p:nvPr>
            <p:ph type="title"/>
          </p:nvPr>
        </p:nvSpPr>
        <p:spPr>
          <a:xfrm>
            <a:off x="633999" y="4550230"/>
            <a:ext cx="10909073" cy="957902"/>
          </a:xfrm>
        </p:spPr>
        <p:txBody>
          <a:bodyPr vert="horz" lIns="91440" tIns="45720" rIns="91440" bIns="45720" rtlCol="0" anchor="b">
            <a:normAutofit/>
          </a:bodyPr>
          <a:lstStyle/>
          <a:p>
            <a:r>
              <a:rPr lang="en-US" sz="2000">
                <a:solidFill>
                  <a:schemeClr val="tx1">
                    <a:lumMod val="85000"/>
                    <a:lumOff val="15000"/>
                  </a:schemeClr>
                </a:solidFill>
              </a:rPr>
              <a:t>Visning af videoer om konservatismen samt diskussion af tekstnære spørgsmål til konservatismen.</a:t>
            </a:r>
            <a:br>
              <a:rPr lang="en-US" sz="2000">
                <a:solidFill>
                  <a:schemeClr val="tx1">
                    <a:lumMod val="85000"/>
                    <a:lumOff val="15000"/>
                  </a:schemeClr>
                </a:solidFill>
              </a:rPr>
            </a:br>
            <a:endParaRPr lang="en-US" sz="2000">
              <a:solidFill>
                <a:schemeClr val="tx1">
                  <a:lumMod val="85000"/>
                  <a:lumOff val="15000"/>
                </a:schemeClr>
              </a:solidFill>
            </a:endParaRPr>
          </a:p>
        </p:txBody>
      </p:sp>
      <p:pic>
        <p:nvPicPr>
          <p:cNvPr id="5" name="Billede 4" descr="Et billede, der indeholder person, indendørs, mand, computer&#10;&#10;Automatisk genereret beskrivelse">
            <a:extLst>
              <a:ext uri="{FF2B5EF4-FFF2-40B4-BE49-F238E27FC236}">
                <a16:creationId xmlns:a16="http://schemas.microsoft.com/office/drawing/2014/main" id="{5A815647-278F-A34D-BA01-6F63832FEBB2}"/>
              </a:ext>
            </a:extLst>
          </p:cNvPr>
          <p:cNvPicPr>
            <a:picLocks noChangeAspect="1"/>
          </p:cNvPicPr>
          <p:nvPr/>
        </p:nvPicPr>
        <p:blipFill>
          <a:blip r:embed="rId2"/>
          <a:stretch>
            <a:fillRect/>
          </a:stretch>
        </p:blipFill>
        <p:spPr>
          <a:xfrm>
            <a:off x="635459" y="646184"/>
            <a:ext cx="5299675" cy="3590528"/>
          </a:xfrm>
          <a:prstGeom prst="rect">
            <a:avLst/>
          </a:prstGeom>
        </p:spPr>
      </p:pic>
      <p:pic>
        <p:nvPicPr>
          <p:cNvPr id="7" name="Billede 6" descr="Et billede, der indeholder bog, hylde, sidder, forside&#10;&#10;Automatisk genereret beskrivelse">
            <a:extLst>
              <a:ext uri="{FF2B5EF4-FFF2-40B4-BE49-F238E27FC236}">
                <a16:creationId xmlns:a16="http://schemas.microsoft.com/office/drawing/2014/main" id="{65D7E5BA-E6B6-264D-B166-65256DAD4A13}"/>
              </a:ext>
            </a:extLst>
          </p:cNvPr>
          <p:cNvPicPr>
            <a:picLocks noChangeAspect="1"/>
          </p:cNvPicPr>
          <p:nvPr/>
        </p:nvPicPr>
        <p:blipFill>
          <a:blip r:embed="rId3"/>
          <a:stretch>
            <a:fillRect/>
          </a:stretch>
        </p:blipFill>
        <p:spPr>
          <a:xfrm>
            <a:off x="6256867" y="671828"/>
            <a:ext cx="5302232" cy="3539238"/>
          </a:xfrm>
          <a:prstGeom prst="rect">
            <a:avLst/>
          </a:prstGeom>
        </p:spPr>
      </p:pic>
      <p:cxnSp>
        <p:nvCxnSpPr>
          <p:cNvPr id="25" name="Straight Connector 17">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Rectangle 19">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D57D5309-8276-C240-AE45-D7715AD68986}"/>
              </a:ext>
            </a:extLst>
          </p:cNvPr>
          <p:cNvPicPr>
            <a:picLocks noChangeAspect="1"/>
          </p:cNvPicPr>
          <p:nvPr/>
        </p:nvPicPr>
        <p:blipFill>
          <a:blip r:embed="rId4"/>
          <a:srcRect/>
          <a:stretch/>
        </p:blipFill>
        <p:spPr>
          <a:xfrm>
            <a:off x="-18899" y="5821650"/>
            <a:ext cx="12328634" cy="1056740"/>
          </a:xfrm>
          <a:prstGeom prst="rect">
            <a:avLst/>
          </a:prstGeom>
        </p:spPr>
      </p:pic>
    </p:spTree>
    <p:extLst>
      <p:ext uri="{BB962C8B-B14F-4D97-AF65-F5344CB8AC3E}">
        <p14:creationId xmlns:p14="http://schemas.microsoft.com/office/powerpoint/2010/main" val="1486109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192FFE4-6F3A-034E-A4A3-B0439F84C463}"/>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3400">
                <a:solidFill>
                  <a:schemeClr val="tx1">
                    <a:lumMod val="85000"/>
                    <a:lumOff val="15000"/>
                  </a:schemeClr>
                </a:solidFill>
              </a:rPr>
              <a:t>Tekstnære spørgsmål til konservatismen </a:t>
            </a:r>
          </a:p>
        </p:txBody>
      </p:sp>
      <p:cxnSp>
        <p:nvCxnSpPr>
          <p:cNvPr id="27" name="Straight Connector 2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Tabel 2">
            <a:extLst>
              <a:ext uri="{FF2B5EF4-FFF2-40B4-BE49-F238E27FC236}">
                <a16:creationId xmlns:a16="http://schemas.microsoft.com/office/drawing/2014/main" id="{A9EE1EC8-0BAE-384B-9F65-0B4A5F152A8E}"/>
              </a:ext>
            </a:extLst>
          </p:cNvPr>
          <p:cNvGraphicFramePr>
            <a:graphicFrameLocks noGrp="1"/>
          </p:cNvGraphicFramePr>
          <p:nvPr>
            <p:extLst>
              <p:ext uri="{D42A27DB-BD31-4B8C-83A1-F6EECF244321}">
                <p14:modId xmlns:p14="http://schemas.microsoft.com/office/powerpoint/2010/main" val="940901915"/>
              </p:ext>
            </p:extLst>
          </p:nvPr>
        </p:nvGraphicFramePr>
        <p:xfrm>
          <a:off x="1237713" y="640081"/>
          <a:ext cx="5704789" cy="5054157"/>
        </p:xfrm>
        <a:graphic>
          <a:graphicData uri="http://schemas.openxmlformats.org/drawingml/2006/table">
            <a:tbl>
              <a:tblPr firstRow="1" firstCol="1" bandRow="1"/>
              <a:tblGrid>
                <a:gridCol w="3445546">
                  <a:extLst>
                    <a:ext uri="{9D8B030D-6E8A-4147-A177-3AD203B41FA5}">
                      <a16:colId xmlns:a16="http://schemas.microsoft.com/office/drawing/2014/main" val="1469031616"/>
                    </a:ext>
                  </a:extLst>
                </a:gridCol>
                <a:gridCol w="2259243">
                  <a:extLst>
                    <a:ext uri="{9D8B030D-6E8A-4147-A177-3AD203B41FA5}">
                      <a16:colId xmlns:a16="http://schemas.microsoft.com/office/drawing/2014/main" val="3389375769"/>
                    </a:ext>
                  </a:extLst>
                </a:gridCol>
              </a:tblGrid>
              <a:tr h="561573">
                <a:tc>
                  <a:txBody>
                    <a:bodyPr/>
                    <a:lstStyle/>
                    <a:p>
                      <a:pPr algn="l" fontAlgn="t">
                        <a:spcBef>
                          <a:spcPts val="0"/>
                        </a:spcBef>
                        <a:spcAft>
                          <a:spcPts val="0"/>
                        </a:spcAft>
                      </a:pPr>
                      <a:r>
                        <a:rPr lang="da-DK" sz="1700" b="1" i="0" u="none" strike="noStrike">
                          <a:effectLst/>
                          <a:latin typeface="Garamond" panose="02020404030301010803" pitchFamily="18" charset="0"/>
                          <a:ea typeface="Times New Roman" panose="02020603050405020304" pitchFamily="18" charset="0"/>
                          <a:cs typeface="Times New Roman" panose="02020603050405020304" pitchFamily="18" charset="0"/>
                        </a:rPr>
                        <a:t>Spørgsmål til konservatismen</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1" i="0" u="none" strike="noStrike">
                          <a:effectLst/>
                          <a:latin typeface="Garamond" panose="02020404030301010803" pitchFamily="18" charset="0"/>
                          <a:ea typeface="Times New Roman" panose="02020603050405020304" pitchFamily="18" charset="0"/>
                          <a:cs typeface="Times New Roman" panose="02020603050405020304" pitchFamily="18" charset="0"/>
                        </a:rPr>
                        <a:t>Svar til spørgsmål om konservatismen</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370897"/>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er udgangspunktet for traditionel konservatisme?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936949"/>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er problemet med liberalismen ifølge konservative?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608519"/>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betyder kultur og traditioner for konservatisme?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5844544"/>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er konservatismens menneskesyn?</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804803"/>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er konservatismens samfundsopfattelse?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627796"/>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er konservatismens syn på statens rolle?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519253"/>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betyder autoriteter for konservatisme?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875226"/>
                  </a:ext>
                </a:extLst>
              </a:tr>
              <a:tr h="561573">
                <a:tc>
                  <a:txBody>
                    <a:bodyPr/>
                    <a:lstStyle/>
                    <a:p>
                      <a:pPr algn="l" fontAlgn="t">
                        <a:spcBef>
                          <a:spcPts val="0"/>
                        </a:spcBef>
                        <a:spcAft>
                          <a:spcPts val="0"/>
                        </a:spcAft>
                      </a:pPr>
                      <a:r>
                        <a:rPr lang="da-DK" sz="1700" b="0" i="0" u="none" strike="noStrike">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Hvad er sammenhængskraft ifølge konservatisme?</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a-DK" sz="1700" b="0" i="0" u="none" strike="noStrike">
                          <a:effectLst/>
                          <a:latin typeface="Garamond" panose="02020404030301010803" pitchFamily="18" charset="0"/>
                          <a:ea typeface="Times New Roman" panose="02020603050405020304" pitchFamily="18" charset="0"/>
                          <a:cs typeface="Times New Roman" panose="02020603050405020304" pitchFamily="18" charset="0"/>
                        </a:rPr>
                        <a:t> </a:t>
                      </a:r>
                      <a:endParaRPr lang="da-DK" sz="2600" b="0" i="0" u="none" strike="noStrike">
                        <a:effectLst/>
                        <a:latin typeface="Arial" panose="020B0604020202020204" pitchFamily="34" charset="0"/>
                      </a:endParaRPr>
                    </a:p>
                  </a:txBody>
                  <a:tcPr marL="98285" marR="98285" marT="1365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496978"/>
                  </a:ext>
                </a:extLst>
              </a:tr>
            </a:tbl>
          </a:graphicData>
        </a:graphic>
      </p:graphicFrame>
      <p:pic>
        <p:nvPicPr>
          <p:cNvPr id="11" name="Billede 10">
            <a:extLst>
              <a:ext uri="{FF2B5EF4-FFF2-40B4-BE49-F238E27FC236}">
                <a16:creationId xmlns:a16="http://schemas.microsoft.com/office/drawing/2014/main" id="{71E2A5DB-F607-F943-9B9E-2CA43828C739}"/>
              </a:ext>
            </a:extLst>
          </p:cNvPr>
          <p:cNvPicPr>
            <a:picLocks noChangeAspect="1"/>
          </p:cNvPicPr>
          <p:nvPr/>
        </p:nvPicPr>
        <p:blipFill>
          <a:blip r:embed="rId2"/>
          <a:srcRect/>
          <a:stretch/>
        </p:blipFill>
        <p:spPr>
          <a:xfrm>
            <a:off x="0" y="5891253"/>
            <a:ext cx="12328634" cy="1056740"/>
          </a:xfrm>
          <a:prstGeom prst="rect">
            <a:avLst/>
          </a:prstGeom>
        </p:spPr>
      </p:pic>
    </p:spTree>
    <p:extLst>
      <p:ext uri="{BB962C8B-B14F-4D97-AF65-F5344CB8AC3E}">
        <p14:creationId xmlns:p14="http://schemas.microsoft.com/office/powerpoint/2010/main" val="2206530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3A532A-F196-CD42-AA45-3E0A7E1A4DC2}"/>
              </a:ext>
            </a:extLst>
          </p:cNvPr>
          <p:cNvSpPr>
            <a:spLocks noGrp="1"/>
          </p:cNvSpPr>
          <p:nvPr>
            <p:ph type="title"/>
          </p:nvPr>
        </p:nvSpPr>
        <p:spPr>
          <a:xfrm>
            <a:off x="633999" y="4449228"/>
            <a:ext cx="10909073" cy="1058904"/>
          </a:xfrm>
        </p:spPr>
        <p:txBody>
          <a:bodyPr vert="horz" lIns="91440" tIns="45720" rIns="91440" bIns="45720" rtlCol="0" anchor="b">
            <a:noAutofit/>
          </a:bodyPr>
          <a:lstStyle/>
          <a:p>
            <a:br>
              <a:rPr lang="da-DK" sz="2400" b="1" dirty="0"/>
            </a:br>
            <a:br>
              <a:rPr lang="da-DK" sz="2400" b="1" dirty="0"/>
            </a:br>
            <a:br>
              <a:rPr lang="da-DK" sz="2400" b="1" dirty="0"/>
            </a:br>
            <a:br>
              <a:rPr lang="da-DK" sz="2400" b="1" dirty="0"/>
            </a:br>
            <a:r>
              <a:rPr lang="da-DK" sz="2400" b="1" dirty="0"/>
              <a:t>Visning af videoer om socialismen samt diskussion af tekstnære spørgsmål til socialismen.</a:t>
            </a:r>
            <a:br>
              <a:rPr lang="da-DK" sz="2400" b="1" dirty="0"/>
            </a:br>
            <a:endParaRPr lang="en-US" sz="2400" b="1" dirty="0">
              <a:solidFill>
                <a:schemeClr val="tx1">
                  <a:lumMod val="85000"/>
                  <a:lumOff val="15000"/>
                </a:schemeClr>
              </a:solidFill>
            </a:endParaRPr>
          </a:p>
        </p:txBody>
      </p:sp>
      <p:pic>
        <p:nvPicPr>
          <p:cNvPr id="5" name="Billede 4" descr="Et billede, der indeholder person, indendørs, skærmbillede, hylde&#10;&#10;Automatisk genereret beskrivelse">
            <a:extLst>
              <a:ext uri="{FF2B5EF4-FFF2-40B4-BE49-F238E27FC236}">
                <a16:creationId xmlns:a16="http://schemas.microsoft.com/office/drawing/2014/main" id="{0B4D3BE1-407C-E54B-B30C-A3DB49920185}"/>
              </a:ext>
            </a:extLst>
          </p:cNvPr>
          <p:cNvPicPr>
            <a:picLocks noChangeAspect="1"/>
          </p:cNvPicPr>
          <p:nvPr/>
        </p:nvPicPr>
        <p:blipFill>
          <a:blip r:embed="rId2"/>
          <a:stretch>
            <a:fillRect/>
          </a:stretch>
        </p:blipFill>
        <p:spPr>
          <a:xfrm>
            <a:off x="871538" y="114301"/>
            <a:ext cx="3971925" cy="4334927"/>
          </a:xfrm>
          <a:prstGeom prst="rect">
            <a:avLst/>
          </a:prstGeom>
        </p:spPr>
      </p:pic>
      <p:pic>
        <p:nvPicPr>
          <p:cNvPr id="7" name="Billede 6" descr="Et billede, der indeholder bog, hylde, indendørs, sidder&#10;&#10;Automatisk genereret beskrivelse">
            <a:extLst>
              <a:ext uri="{FF2B5EF4-FFF2-40B4-BE49-F238E27FC236}">
                <a16:creationId xmlns:a16="http://schemas.microsoft.com/office/drawing/2014/main" id="{07E5A8D8-AF21-6548-AA07-18AC458FE4B9}"/>
              </a:ext>
            </a:extLst>
          </p:cNvPr>
          <p:cNvPicPr>
            <a:picLocks noChangeAspect="1"/>
          </p:cNvPicPr>
          <p:nvPr/>
        </p:nvPicPr>
        <p:blipFill>
          <a:blip r:embed="rId3"/>
          <a:stretch>
            <a:fillRect/>
          </a:stretch>
        </p:blipFill>
        <p:spPr>
          <a:xfrm>
            <a:off x="6256867" y="744733"/>
            <a:ext cx="5302232" cy="3393428"/>
          </a:xfrm>
          <a:prstGeom prst="rect">
            <a:avLst/>
          </a:prstGeom>
        </p:spPr>
      </p:pic>
      <p:cxnSp>
        <p:nvCxnSpPr>
          <p:cNvPr id="25" name="Straight Connector 17">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Rectangle 19">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4701893F-2DE7-284B-8A6C-E35EA92D2DBE}"/>
              </a:ext>
            </a:extLst>
          </p:cNvPr>
          <p:cNvPicPr>
            <a:picLocks noChangeAspect="1"/>
          </p:cNvPicPr>
          <p:nvPr/>
        </p:nvPicPr>
        <p:blipFill>
          <a:blip r:embed="rId4"/>
          <a:srcRect/>
          <a:stretch/>
        </p:blipFill>
        <p:spPr>
          <a:xfrm>
            <a:off x="0" y="5801260"/>
            <a:ext cx="12328634" cy="1056740"/>
          </a:xfrm>
          <a:prstGeom prst="rect">
            <a:avLst/>
          </a:prstGeom>
        </p:spPr>
      </p:pic>
    </p:spTree>
    <p:extLst>
      <p:ext uri="{BB962C8B-B14F-4D97-AF65-F5344CB8AC3E}">
        <p14:creationId xmlns:p14="http://schemas.microsoft.com/office/powerpoint/2010/main" val="4254271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FE0CB027-9F08-7149-A351-76EDBD2D256F}"/>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2800">
                <a:solidFill>
                  <a:srgbClr val="FFFFFF"/>
                </a:solidFill>
              </a:rPr>
              <a:t>Hvad er Corona-krisen, og hvorfor er Corona-sygdommen en udfordring for det danske samfund? </a:t>
            </a:r>
            <a:br>
              <a:rPr lang="en-US" sz="2800">
                <a:solidFill>
                  <a:srgbClr val="FFFFFF"/>
                </a:solidFill>
              </a:rPr>
            </a:br>
            <a:endParaRPr lang="en-US" sz="2800">
              <a:solidFill>
                <a:srgbClr val="FFFFFF"/>
              </a:solidFill>
            </a:endParaRPr>
          </a:p>
        </p:txBody>
      </p:sp>
      <p:cxnSp>
        <p:nvCxnSpPr>
          <p:cNvPr id="25" name="Straight Connector 24">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lede 3">
            <a:extLst>
              <a:ext uri="{FF2B5EF4-FFF2-40B4-BE49-F238E27FC236}">
                <a16:creationId xmlns:a16="http://schemas.microsoft.com/office/drawing/2014/main" id="{83494C39-024C-1245-A1FF-0CB59336A36C}"/>
              </a:ext>
            </a:extLst>
          </p:cNvPr>
          <p:cNvPicPr>
            <a:picLocks noChangeAspect="1"/>
          </p:cNvPicPr>
          <p:nvPr/>
        </p:nvPicPr>
        <p:blipFill>
          <a:blip r:embed="rId2"/>
          <a:stretch>
            <a:fillRect/>
          </a:stretch>
        </p:blipFill>
        <p:spPr>
          <a:xfrm>
            <a:off x="4668967" y="2862322"/>
            <a:ext cx="7523033" cy="3224837"/>
          </a:xfrm>
          <a:prstGeom prst="rect">
            <a:avLst/>
          </a:prstGeom>
        </p:spPr>
      </p:pic>
      <p:sp>
        <p:nvSpPr>
          <p:cNvPr id="5" name="Tekstfelt 4">
            <a:extLst>
              <a:ext uri="{FF2B5EF4-FFF2-40B4-BE49-F238E27FC236}">
                <a16:creationId xmlns:a16="http://schemas.microsoft.com/office/drawing/2014/main" id="{7D096DE0-3811-FD42-86BF-AFD61F4BF206}"/>
              </a:ext>
            </a:extLst>
          </p:cNvPr>
          <p:cNvSpPr txBox="1"/>
          <p:nvPr/>
        </p:nvSpPr>
        <p:spPr>
          <a:xfrm>
            <a:off x="4635094" y="0"/>
            <a:ext cx="7556906" cy="3139321"/>
          </a:xfrm>
          <a:prstGeom prst="rect">
            <a:avLst/>
          </a:prstGeom>
          <a:noFill/>
        </p:spPr>
        <p:txBody>
          <a:bodyPr wrap="square" rtlCol="0">
            <a:spAutoFit/>
          </a:bodyPr>
          <a:lstStyle/>
          <a:p>
            <a:r>
              <a:rPr lang="da-DK" b="1" dirty="0"/>
              <a:t>Artiklen: </a:t>
            </a:r>
            <a:r>
              <a:rPr lang="da-DK" dirty="0"/>
              <a:t>Sort hul forude: Chokbølger rammer dansk økonomi, af Jonas Sahl &amp; Kristian B. Larsen.  </a:t>
            </a:r>
            <a:r>
              <a:rPr lang="da-DK" i="1" dirty="0"/>
              <a:t>Læs artiklen </a:t>
            </a:r>
            <a:r>
              <a:rPr lang="da-DK" dirty="0"/>
              <a:t>og forsøg at svare på fire spørgsmål</a:t>
            </a:r>
          </a:p>
          <a:p>
            <a:endParaRPr lang="da-DK" dirty="0"/>
          </a:p>
          <a:p>
            <a:r>
              <a:rPr lang="da-DK" dirty="0"/>
              <a:t>1. Hvad vil det sige, at økonomien er gået i stå? </a:t>
            </a:r>
          </a:p>
          <a:p>
            <a:r>
              <a:rPr lang="da-DK" dirty="0"/>
              <a:t>2. Hvorfor mener Nordea og de økonomiske vismænd, at det er en alvorlig situation for dansk økonomi?</a:t>
            </a:r>
          </a:p>
          <a:p>
            <a:r>
              <a:rPr lang="da-DK" dirty="0"/>
              <a:t>3. Hvad er hjælpepakker for noget? </a:t>
            </a:r>
          </a:p>
          <a:p>
            <a:r>
              <a:rPr lang="da-DK" dirty="0"/>
              <a:t>4. Hvad er forskellen på </a:t>
            </a:r>
            <a:r>
              <a:rPr lang="da-DK" b="1" dirty="0"/>
              <a:t>udbud</a:t>
            </a:r>
            <a:r>
              <a:rPr lang="da-DK" dirty="0"/>
              <a:t> og </a:t>
            </a:r>
            <a:r>
              <a:rPr lang="da-DK" b="1" dirty="0"/>
              <a:t>efterspørgsel</a:t>
            </a:r>
            <a:r>
              <a:rPr lang="da-DK" dirty="0"/>
              <a:t>, og hvorfor påvirkes både udbuddet og efterspørgslen af </a:t>
            </a:r>
            <a:r>
              <a:rPr lang="da-DK" dirty="0" err="1"/>
              <a:t>Corona</a:t>
            </a:r>
            <a:r>
              <a:rPr lang="da-DK" dirty="0"/>
              <a:t>-krisen?</a:t>
            </a:r>
          </a:p>
          <a:p>
            <a:endParaRPr lang="da-DK" dirty="0"/>
          </a:p>
        </p:txBody>
      </p:sp>
      <p:pic>
        <p:nvPicPr>
          <p:cNvPr id="11" name="Billede 10">
            <a:extLst>
              <a:ext uri="{FF2B5EF4-FFF2-40B4-BE49-F238E27FC236}">
                <a16:creationId xmlns:a16="http://schemas.microsoft.com/office/drawing/2014/main" id="{410C7EF9-A039-D842-BC01-9C994F9C6D97}"/>
              </a:ext>
            </a:extLst>
          </p:cNvPr>
          <p:cNvPicPr>
            <a:picLocks noChangeAspect="1"/>
          </p:cNvPicPr>
          <p:nvPr/>
        </p:nvPicPr>
        <p:blipFill>
          <a:blip r:embed="rId3"/>
          <a:srcRect/>
          <a:stretch/>
        </p:blipFill>
        <p:spPr>
          <a:xfrm>
            <a:off x="0" y="5810162"/>
            <a:ext cx="12188825" cy="1056740"/>
          </a:xfrm>
          <a:prstGeom prst="rect">
            <a:avLst/>
          </a:prstGeom>
        </p:spPr>
      </p:pic>
    </p:spTree>
    <p:extLst>
      <p:ext uri="{BB962C8B-B14F-4D97-AF65-F5344CB8AC3E}">
        <p14:creationId xmlns:p14="http://schemas.microsoft.com/office/powerpoint/2010/main" val="491867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12">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CA9DC8-EDD5-214B-BC8B-B5AA1D1658CF}"/>
              </a:ext>
            </a:extLst>
          </p:cNvPr>
          <p:cNvSpPr>
            <a:spLocks noGrp="1"/>
          </p:cNvSpPr>
          <p:nvPr>
            <p:ph type="title"/>
          </p:nvPr>
        </p:nvSpPr>
        <p:spPr>
          <a:xfrm>
            <a:off x="6730000" y="639098"/>
            <a:ext cx="4813072" cy="3494790"/>
          </a:xfrm>
        </p:spPr>
        <p:txBody>
          <a:bodyPr vert="horz" lIns="91440" tIns="45720" rIns="91440" bIns="45720" rtlCol="0" anchor="b">
            <a:normAutofit/>
          </a:bodyPr>
          <a:lstStyle/>
          <a:p>
            <a:r>
              <a:rPr lang="en-US" sz="6200">
                <a:solidFill>
                  <a:schemeClr val="tx1">
                    <a:lumMod val="85000"/>
                    <a:lumOff val="15000"/>
                  </a:schemeClr>
                </a:solidFill>
              </a:rPr>
              <a:t>Tekstnære spørgsmål til socialismen</a:t>
            </a:r>
          </a:p>
        </p:txBody>
      </p:sp>
      <p:cxnSp>
        <p:nvCxnSpPr>
          <p:cNvPr id="22" name="Straight Connector 14">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3" name="Rectangle 16">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Tabel 2">
            <a:extLst>
              <a:ext uri="{FF2B5EF4-FFF2-40B4-BE49-F238E27FC236}">
                <a16:creationId xmlns:a16="http://schemas.microsoft.com/office/drawing/2014/main" id="{C559FD67-44F1-F345-A03E-82B5E830D089}"/>
              </a:ext>
            </a:extLst>
          </p:cNvPr>
          <p:cNvGraphicFramePr>
            <a:graphicFrameLocks noGrp="1"/>
          </p:cNvGraphicFramePr>
          <p:nvPr>
            <p:extLst>
              <p:ext uri="{D42A27DB-BD31-4B8C-83A1-F6EECF244321}">
                <p14:modId xmlns:p14="http://schemas.microsoft.com/office/powerpoint/2010/main" val="2681152574"/>
              </p:ext>
            </p:extLst>
          </p:nvPr>
        </p:nvGraphicFramePr>
        <p:xfrm>
          <a:off x="1188322" y="640081"/>
          <a:ext cx="4353356" cy="5191236"/>
        </p:xfrm>
        <a:graphic>
          <a:graphicData uri="http://schemas.openxmlformats.org/drawingml/2006/table">
            <a:tbl>
              <a:tblPr firstRow="1" firstCol="1" bandRow="1">
                <a:tableStyleId>{9D7B26C5-4107-4FEC-AEDC-1716B250A1EF}</a:tableStyleId>
              </a:tblPr>
              <a:tblGrid>
                <a:gridCol w="2561423">
                  <a:extLst>
                    <a:ext uri="{9D8B030D-6E8A-4147-A177-3AD203B41FA5}">
                      <a16:colId xmlns:a16="http://schemas.microsoft.com/office/drawing/2014/main" val="2765699860"/>
                    </a:ext>
                  </a:extLst>
                </a:gridCol>
                <a:gridCol w="1791933">
                  <a:extLst>
                    <a:ext uri="{9D8B030D-6E8A-4147-A177-3AD203B41FA5}">
                      <a16:colId xmlns:a16="http://schemas.microsoft.com/office/drawing/2014/main" val="2939108026"/>
                    </a:ext>
                  </a:extLst>
                </a:gridCol>
              </a:tblGrid>
              <a:tr h="417890">
                <a:tc>
                  <a:txBody>
                    <a:bodyPr/>
                    <a:lstStyle/>
                    <a:p>
                      <a:pPr>
                        <a:spcAft>
                          <a:spcPts val="0"/>
                        </a:spcAft>
                      </a:pPr>
                      <a:r>
                        <a:rPr lang="da-DK" sz="1200">
                          <a:effectLst/>
                        </a:rPr>
                        <a:t>Spørgsmål til ideologien Socialisme</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Svar til spørgsmål om socialismen</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3133488165"/>
                  </a:ext>
                </a:extLst>
              </a:tr>
              <a:tr h="607091">
                <a:tc>
                  <a:txBody>
                    <a:bodyPr/>
                    <a:lstStyle/>
                    <a:p>
                      <a:pPr>
                        <a:spcAft>
                          <a:spcPts val="0"/>
                        </a:spcAft>
                      </a:pPr>
                      <a:r>
                        <a:rPr lang="da-DK" sz="1200">
                          <a:effectLst/>
                        </a:rPr>
                        <a:t>Hvad er problemet med liberalismen og kapitalisme ifølge Karl Marx?</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3107352290"/>
                  </a:ext>
                </a:extLst>
              </a:tr>
              <a:tr h="417890">
                <a:tc>
                  <a:txBody>
                    <a:bodyPr/>
                    <a:lstStyle/>
                    <a:p>
                      <a:pPr>
                        <a:spcAft>
                          <a:spcPts val="0"/>
                        </a:spcAft>
                      </a:pPr>
                      <a:r>
                        <a:rPr lang="da-DK" sz="1200">
                          <a:effectLst/>
                        </a:rPr>
                        <a:t>Hvad er socialismens menneskesyn?</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444236202"/>
                  </a:ext>
                </a:extLst>
              </a:tr>
              <a:tr h="417890">
                <a:tc>
                  <a:txBody>
                    <a:bodyPr/>
                    <a:lstStyle/>
                    <a:p>
                      <a:pPr>
                        <a:spcAft>
                          <a:spcPts val="0"/>
                        </a:spcAft>
                      </a:pPr>
                      <a:r>
                        <a:rPr lang="da-DK" sz="1200">
                          <a:effectLst/>
                        </a:rPr>
                        <a:t>Hvad er socialismens samfundsopfattelse?</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3796298291"/>
                  </a:ext>
                </a:extLst>
              </a:tr>
              <a:tr h="417890">
                <a:tc>
                  <a:txBody>
                    <a:bodyPr/>
                    <a:lstStyle/>
                    <a:p>
                      <a:pPr>
                        <a:spcAft>
                          <a:spcPts val="0"/>
                        </a:spcAft>
                      </a:pPr>
                      <a:r>
                        <a:rPr lang="da-DK" sz="1200">
                          <a:effectLst/>
                        </a:rPr>
                        <a:t>Hvad er socialismens syn på statens rolle?</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1570209890"/>
                  </a:ext>
                </a:extLst>
              </a:tr>
              <a:tr h="228688">
                <a:tc>
                  <a:txBody>
                    <a:bodyPr/>
                    <a:lstStyle/>
                    <a:p>
                      <a:pPr>
                        <a:spcAft>
                          <a:spcPts val="0"/>
                        </a:spcAft>
                      </a:pPr>
                      <a:r>
                        <a:rPr lang="da-DK" sz="1200">
                          <a:effectLst/>
                        </a:rPr>
                        <a:t>Hvad er klassekamp?</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1394653286"/>
                  </a:ext>
                </a:extLst>
              </a:tr>
              <a:tr h="228688">
                <a:tc>
                  <a:txBody>
                    <a:bodyPr/>
                    <a:lstStyle/>
                    <a:p>
                      <a:pPr>
                        <a:spcAft>
                          <a:spcPts val="0"/>
                        </a:spcAft>
                      </a:pPr>
                      <a:r>
                        <a:rPr lang="da-DK" sz="1200">
                          <a:effectLst/>
                        </a:rPr>
                        <a:t>Hvad er et socialistisk samfund?</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3239975898"/>
                  </a:ext>
                </a:extLst>
              </a:tr>
              <a:tr h="607091">
                <a:tc>
                  <a:txBody>
                    <a:bodyPr/>
                    <a:lstStyle/>
                    <a:p>
                      <a:pPr>
                        <a:spcAft>
                          <a:spcPts val="0"/>
                        </a:spcAft>
                      </a:pPr>
                      <a:r>
                        <a:rPr lang="da-DK" sz="1200">
                          <a:effectLst/>
                        </a:rPr>
                        <a:t>Hvad betyder vendingen: Enhver yder efter evne og nyder efter behov?</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2734321588"/>
                  </a:ext>
                </a:extLst>
              </a:tr>
              <a:tr h="228688">
                <a:tc>
                  <a:txBody>
                    <a:bodyPr/>
                    <a:lstStyle/>
                    <a:p>
                      <a:pPr>
                        <a:spcAft>
                          <a:spcPts val="0"/>
                        </a:spcAft>
                      </a:pPr>
                      <a:r>
                        <a:rPr lang="da-DK" sz="1200">
                          <a:effectLst/>
                        </a:rPr>
                        <a:t>Hvad er solidaritet?</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449652750"/>
                  </a:ext>
                </a:extLst>
              </a:tr>
              <a:tr h="228688">
                <a:tc>
                  <a:txBody>
                    <a:bodyPr/>
                    <a:lstStyle/>
                    <a:p>
                      <a:pPr>
                        <a:spcAft>
                          <a:spcPts val="0"/>
                        </a:spcAft>
                      </a:pPr>
                      <a:r>
                        <a:rPr lang="da-DK" sz="1200">
                          <a:effectLst/>
                        </a:rPr>
                        <a:t>Hvad er kommunisme?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3380336789"/>
                  </a:ext>
                </a:extLst>
              </a:tr>
              <a:tr h="417890">
                <a:tc>
                  <a:txBody>
                    <a:bodyPr/>
                    <a:lstStyle/>
                    <a:p>
                      <a:pPr>
                        <a:spcAft>
                          <a:spcPts val="0"/>
                        </a:spcAft>
                      </a:pPr>
                      <a:r>
                        <a:rPr lang="da-DK" sz="1200">
                          <a:effectLst/>
                        </a:rPr>
                        <a:t>Hvad er kommunismens menneskesyn?</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2848549065"/>
                  </a:ext>
                </a:extLst>
              </a:tr>
              <a:tr h="417890">
                <a:tc>
                  <a:txBody>
                    <a:bodyPr/>
                    <a:lstStyle/>
                    <a:p>
                      <a:pPr>
                        <a:spcAft>
                          <a:spcPts val="0"/>
                        </a:spcAft>
                      </a:pPr>
                      <a:r>
                        <a:rPr lang="da-DK" sz="1200">
                          <a:effectLst/>
                        </a:rPr>
                        <a:t>Hvad er kommunismens samfundsopfattelse?</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4052005898"/>
                  </a:ext>
                </a:extLst>
              </a:tr>
              <a:tr h="417890">
                <a:tc>
                  <a:txBody>
                    <a:bodyPr/>
                    <a:lstStyle/>
                    <a:p>
                      <a:pPr>
                        <a:spcAft>
                          <a:spcPts val="0"/>
                        </a:spcAft>
                      </a:pPr>
                      <a:r>
                        <a:rPr lang="da-DK" sz="1200">
                          <a:effectLst/>
                        </a:rPr>
                        <a:t>Hvad er kommunismens syn på statens rolle?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tc>
                  <a:txBody>
                    <a:bodyPr/>
                    <a:lstStyle/>
                    <a:p>
                      <a:pPr>
                        <a:spcAft>
                          <a:spcPts val="0"/>
                        </a:spcAft>
                      </a:pPr>
                      <a:r>
                        <a:rPr lang="da-DK" sz="1200">
                          <a:effectLst/>
                        </a:rPr>
                        <a:t> </a:t>
                      </a:r>
                      <a:endParaRPr lang="da-DK"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4035" marR="74035" marT="0" marB="0"/>
                </a:tc>
                <a:extLst>
                  <a:ext uri="{0D108BD9-81ED-4DB2-BD59-A6C34878D82A}">
                    <a16:rowId xmlns:a16="http://schemas.microsoft.com/office/drawing/2014/main" val="154212539"/>
                  </a:ext>
                </a:extLst>
              </a:tr>
            </a:tbl>
          </a:graphicData>
        </a:graphic>
      </p:graphicFrame>
      <p:pic>
        <p:nvPicPr>
          <p:cNvPr id="11" name="Billede 10">
            <a:extLst>
              <a:ext uri="{FF2B5EF4-FFF2-40B4-BE49-F238E27FC236}">
                <a16:creationId xmlns:a16="http://schemas.microsoft.com/office/drawing/2014/main" id="{D60DC285-52BF-DF4A-9C2D-A1D9C9C79C03}"/>
              </a:ext>
            </a:extLst>
          </p:cNvPr>
          <p:cNvPicPr>
            <a:picLocks noChangeAspect="1"/>
          </p:cNvPicPr>
          <p:nvPr/>
        </p:nvPicPr>
        <p:blipFill>
          <a:blip r:embed="rId2"/>
          <a:srcRect/>
          <a:stretch/>
        </p:blipFill>
        <p:spPr>
          <a:xfrm>
            <a:off x="0" y="5831317"/>
            <a:ext cx="12328634" cy="1056740"/>
          </a:xfrm>
          <a:prstGeom prst="rect">
            <a:avLst/>
          </a:prstGeom>
        </p:spPr>
      </p:pic>
    </p:spTree>
    <p:extLst>
      <p:ext uri="{BB962C8B-B14F-4D97-AF65-F5344CB8AC3E}">
        <p14:creationId xmlns:p14="http://schemas.microsoft.com/office/powerpoint/2010/main" val="717653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67B673B-BAF5-5646-A578-B601967ED8BC}"/>
              </a:ext>
            </a:extLst>
          </p:cNvPr>
          <p:cNvSpPr>
            <a:spLocks noGrp="1"/>
          </p:cNvSpPr>
          <p:nvPr>
            <p:ph type="title"/>
          </p:nvPr>
        </p:nvSpPr>
        <p:spPr>
          <a:xfrm>
            <a:off x="5172074" y="286603"/>
            <a:ext cx="5983605" cy="1450757"/>
          </a:xfrm>
        </p:spPr>
        <p:txBody>
          <a:bodyPr>
            <a:normAutofit/>
          </a:bodyPr>
          <a:lstStyle/>
          <a:p>
            <a:r>
              <a:rPr lang="da-DK" sz="3100"/>
              <a:t>Gruppearbejde med artikel af Pelle Dragsted. Tidl. MF for Enhedslisten</a:t>
            </a:r>
          </a:p>
        </p:txBody>
      </p:sp>
      <p:pic>
        <p:nvPicPr>
          <p:cNvPr id="4" name="Billede 3">
            <a:extLst>
              <a:ext uri="{FF2B5EF4-FFF2-40B4-BE49-F238E27FC236}">
                <a16:creationId xmlns:a16="http://schemas.microsoft.com/office/drawing/2014/main" id="{9FF4F206-4D66-DD49-AEFD-270E70FD8EA0}"/>
              </a:ext>
            </a:extLst>
          </p:cNvPr>
          <p:cNvPicPr>
            <a:picLocks noChangeAspect="1"/>
          </p:cNvPicPr>
          <p:nvPr/>
        </p:nvPicPr>
        <p:blipFill rotWithShape="1">
          <a:blip r:embed="rId2"/>
          <a:srcRect l="6223" r="22223"/>
          <a:stretch/>
        </p:blipFill>
        <p:spPr>
          <a:xfrm>
            <a:off x="20" y="10"/>
            <a:ext cx="4580077" cy="6400784"/>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22AC99A1-19B1-494F-8C4F-A147A2630E34}"/>
              </a:ext>
            </a:extLst>
          </p:cNvPr>
          <p:cNvSpPr>
            <a:spLocks noGrp="1"/>
          </p:cNvSpPr>
          <p:nvPr>
            <p:ph idx="1"/>
          </p:nvPr>
        </p:nvSpPr>
        <p:spPr>
          <a:xfrm>
            <a:off x="5172074" y="2108201"/>
            <a:ext cx="5983606" cy="3760891"/>
          </a:xfrm>
        </p:spPr>
        <p:txBody>
          <a:bodyPr>
            <a:normAutofit/>
          </a:bodyPr>
          <a:lstStyle/>
          <a:p>
            <a:pPr lvl="1"/>
            <a:r>
              <a:rPr lang="da-DK" dirty="0"/>
              <a:t>Hvad er det, at Pelle Dragsted mener, når han skriver ”Der sker noget bemærkelsesværdigt i </a:t>
            </a:r>
            <a:r>
              <a:rPr lang="da-DK" dirty="0" err="1"/>
              <a:t>coronaudbruddets</a:t>
            </a:r>
            <a:r>
              <a:rPr lang="da-DK" dirty="0"/>
              <a:t> skygge”</a:t>
            </a:r>
          </a:p>
          <a:p>
            <a:pPr lvl="1"/>
            <a:r>
              <a:rPr lang="da-DK" dirty="0"/>
              <a:t>Hvori består Pelle Dragsteds kritik af de rige/eliten i samfundet? </a:t>
            </a:r>
          </a:p>
          <a:p>
            <a:pPr lvl="1"/>
            <a:r>
              <a:rPr lang="da-DK" dirty="0"/>
              <a:t>Hvorfor mener Pelle Dragsted, at det er vigtigt med et demokratisk fællesskab, som kan træde til og hjælpe samfundet f.eks. i forbindelse med </a:t>
            </a:r>
            <a:r>
              <a:rPr lang="da-DK" dirty="0" err="1"/>
              <a:t>Corona</a:t>
            </a:r>
            <a:r>
              <a:rPr lang="da-DK" dirty="0"/>
              <a:t>-krisen? </a:t>
            </a:r>
          </a:p>
          <a:p>
            <a:r>
              <a:rPr lang="da-DK" dirty="0"/>
              <a:t> </a:t>
            </a:r>
          </a:p>
          <a:p>
            <a:endParaRPr lang="da-DK" dirty="0"/>
          </a:p>
        </p:txBody>
      </p:sp>
      <p:sp>
        <p:nvSpPr>
          <p:cNvPr id="13" name="Rectangle 1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Billede 9">
            <a:extLst>
              <a:ext uri="{FF2B5EF4-FFF2-40B4-BE49-F238E27FC236}">
                <a16:creationId xmlns:a16="http://schemas.microsoft.com/office/drawing/2014/main" id="{DFAD508F-3E06-6645-9DAD-7F5103596457}"/>
              </a:ext>
            </a:extLst>
          </p:cNvPr>
          <p:cNvPicPr>
            <a:picLocks noChangeAspect="1"/>
          </p:cNvPicPr>
          <p:nvPr/>
        </p:nvPicPr>
        <p:blipFill>
          <a:blip r:embed="rId3"/>
          <a:srcRect/>
          <a:stretch/>
        </p:blipFill>
        <p:spPr>
          <a:xfrm>
            <a:off x="-1" y="5801263"/>
            <a:ext cx="12328634" cy="1056740"/>
          </a:xfrm>
          <a:prstGeom prst="rect">
            <a:avLst/>
          </a:prstGeom>
        </p:spPr>
      </p:pic>
    </p:spTree>
    <p:extLst>
      <p:ext uri="{BB962C8B-B14F-4D97-AF65-F5344CB8AC3E}">
        <p14:creationId xmlns:p14="http://schemas.microsoft.com/office/powerpoint/2010/main" val="4137064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95A833-403A-0D45-8AA1-05D855E4001D}"/>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6200">
                <a:solidFill>
                  <a:schemeClr val="tx1">
                    <a:lumMod val="85000"/>
                    <a:lumOff val="15000"/>
                  </a:schemeClr>
                </a:solidFill>
              </a:rPr>
              <a:t>Opsamling på gruppearbejdet </a:t>
            </a:r>
          </a:p>
        </p:txBody>
      </p:sp>
      <p:pic>
        <p:nvPicPr>
          <p:cNvPr id="5" name="Billede 4">
            <a:extLst>
              <a:ext uri="{FF2B5EF4-FFF2-40B4-BE49-F238E27FC236}">
                <a16:creationId xmlns:a16="http://schemas.microsoft.com/office/drawing/2014/main" id="{1FEB8ABD-3E11-ED49-896A-FCF4481DF936}"/>
              </a:ext>
            </a:extLst>
          </p:cNvPr>
          <p:cNvPicPr>
            <a:picLocks noChangeAspect="1"/>
          </p:cNvPicPr>
          <p:nvPr/>
        </p:nvPicPr>
        <p:blipFill rotWithShape="1">
          <a:blip r:embed="rId2"/>
          <a:srcRect t="323" r="-1" b="1979"/>
          <a:stretch/>
        </p:blipFill>
        <p:spPr>
          <a:xfrm>
            <a:off x="-1" y="2"/>
            <a:ext cx="4635315" cy="6400798"/>
          </a:xfrm>
          <a:prstGeom prst="rect">
            <a:avLst/>
          </a:prstGeom>
        </p:spPr>
      </p:pic>
      <p:cxnSp>
        <p:nvCxnSpPr>
          <p:cNvPr id="34" name="Straight Connector 3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Billede 10">
            <a:extLst>
              <a:ext uri="{FF2B5EF4-FFF2-40B4-BE49-F238E27FC236}">
                <a16:creationId xmlns:a16="http://schemas.microsoft.com/office/drawing/2014/main" id="{F0F8FB4C-E934-E74E-B013-E959C1B36225}"/>
              </a:ext>
            </a:extLst>
          </p:cNvPr>
          <p:cNvPicPr>
            <a:picLocks noChangeAspect="1"/>
          </p:cNvPicPr>
          <p:nvPr/>
        </p:nvPicPr>
        <p:blipFill>
          <a:blip r:embed="rId3"/>
          <a:srcRect/>
          <a:stretch/>
        </p:blipFill>
        <p:spPr>
          <a:xfrm>
            <a:off x="0" y="5825443"/>
            <a:ext cx="12328634" cy="1056740"/>
          </a:xfrm>
          <a:prstGeom prst="rect">
            <a:avLst/>
          </a:prstGeom>
        </p:spPr>
      </p:pic>
    </p:spTree>
    <p:extLst>
      <p:ext uri="{BB962C8B-B14F-4D97-AF65-F5344CB8AC3E}">
        <p14:creationId xmlns:p14="http://schemas.microsoft.com/office/powerpoint/2010/main" val="484123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6</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F421938F-D496-014D-83EE-172DB2F42082}"/>
              </a:ext>
            </a:extLst>
          </p:cNvPr>
          <p:cNvPicPr>
            <a:picLocks noChangeAspect="1"/>
          </p:cNvPicPr>
          <p:nvPr/>
        </p:nvPicPr>
        <p:blipFill>
          <a:blip r:embed="rId2"/>
          <a:srcRect/>
          <a:stretch/>
        </p:blipFill>
        <p:spPr>
          <a:xfrm>
            <a:off x="0" y="5825443"/>
            <a:ext cx="12328634" cy="1056740"/>
          </a:xfrm>
          <a:prstGeom prst="rect">
            <a:avLst/>
          </a:prstGeom>
        </p:spPr>
      </p:pic>
    </p:spTree>
    <p:extLst>
      <p:ext uri="{BB962C8B-B14F-4D97-AF65-F5344CB8AC3E}">
        <p14:creationId xmlns:p14="http://schemas.microsoft.com/office/powerpoint/2010/main" val="4139267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a:t>Program for modul 6</a:t>
            </a:r>
          </a:p>
        </p:txBody>
      </p:sp>
      <p:cxnSp>
        <p:nvCxnSpPr>
          <p:cNvPr id="19" name="Straight Connector 18">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621697"/>
            <a:ext cx="6791894" cy="5147973"/>
          </a:xfrm>
        </p:spPr>
        <p:txBody>
          <a:bodyPr anchor="ctr">
            <a:normAutofit/>
          </a:bodyPr>
          <a:lstStyle/>
          <a:p>
            <a:r>
              <a:rPr lang="da-DK" dirty="0"/>
              <a:t>Pararbejde med Statsministerens indledning (tale) til pressemødet 30.3.2020.</a:t>
            </a:r>
          </a:p>
          <a:p>
            <a:r>
              <a:rPr lang="da-DK" dirty="0"/>
              <a:t>Opsamling på pararbejdet i klassen – fokus på ideologiske tendenser i statsministerens indledning. </a:t>
            </a:r>
          </a:p>
          <a:p>
            <a:r>
              <a:rPr lang="da-DK" dirty="0"/>
              <a:t>Undersøgelse af meningsmåling fra </a:t>
            </a:r>
            <a:r>
              <a:rPr lang="da-DK" dirty="0" err="1"/>
              <a:t>Voxmeter</a:t>
            </a:r>
            <a:r>
              <a:rPr lang="da-DK" dirty="0"/>
              <a:t> foretaget 14-20 juni 2021.  Evt. Informationssøgning – find nyeste meningsmålinger og sammenlign med denne måling</a:t>
            </a:r>
          </a:p>
          <a:p>
            <a:r>
              <a:rPr lang="da-DK" dirty="0"/>
              <a:t>Refleksionsøvelse over dagens modul</a:t>
            </a:r>
          </a:p>
        </p:txBody>
      </p:sp>
      <p:sp>
        <p:nvSpPr>
          <p:cNvPr id="21" name="Rectangle 20">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Billede 8">
            <a:extLst>
              <a:ext uri="{FF2B5EF4-FFF2-40B4-BE49-F238E27FC236}">
                <a16:creationId xmlns:a16="http://schemas.microsoft.com/office/drawing/2014/main" id="{D396E748-B22B-594C-BE2E-0A7B2152FE4B}"/>
              </a:ext>
            </a:extLst>
          </p:cNvPr>
          <p:cNvPicPr>
            <a:picLocks noChangeAspect="1"/>
          </p:cNvPicPr>
          <p:nvPr/>
        </p:nvPicPr>
        <p:blipFill>
          <a:blip r:embed="rId2"/>
          <a:srcRect/>
          <a:stretch/>
        </p:blipFill>
        <p:spPr>
          <a:xfrm>
            <a:off x="0" y="5862997"/>
            <a:ext cx="12328634" cy="1056740"/>
          </a:xfrm>
          <a:prstGeom prst="rect">
            <a:avLst/>
          </a:prstGeom>
        </p:spPr>
      </p:pic>
    </p:spTree>
    <p:extLst>
      <p:ext uri="{BB962C8B-B14F-4D97-AF65-F5344CB8AC3E}">
        <p14:creationId xmlns:p14="http://schemas.microsoft.com/office/powerpoint/2010/main" val="1901234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70CD95-ACCB-6546-9E46-D3512269117D}"/>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3800" dirty="0" err="1">
                <a:solidFill>
                  <a:schemeClr val="tx1">
                    <a:lumMod val="85000"/>
                    <a:lumOff val="15000"/>
                  </a:schemeClr>
                </a:solidFill>
              </a:rPr>
              <a:t>Pararbejde</a:t>
            </a:r>
            <a:r>
              <a:rPr lang="en-US" sz="3800" dirty="0">
                <a:solidFill>
                  <a:schemeClr val="tx1">
                    <a:lumMod val="85000"/>
                    <a:lumOff val="15000"/>
                  </a:schemeClr>
                </a:solidFill>
              </a:rPr>
              <a:t> med </a:t>
            </a:r>
            <a:r>
              <a:rPr lang="en-US" sz="3800" dirty="0" err="1">
                <a:solidFill>
                  <a:schemeClr val="tx1">
                    <a:lumMod val="85000"/>
                    <a:lumOff val="15000"/>
                  </a:schemeClr>
                </a:solidFill>
              </a:rPr>
              <a:t>statsministerens</a:t>
            </a:r>
            <a:r>
              <a:rPr lang="en-US" sz="3800" dirty="0">
                <a:solidFill>
                  <a:schemeClr val="tx1">
                    <a:lumMod val="85000"/>
                    <a:lumOff val="15000"/>
                  </a:schemeClr>
                </a:solidFill>
              </a:rPr>
              <a:t> </a:t>
            </a:r>
            <a:r>
              <a:rPr lang="en-US" sz="3800" dirty="0" err="1">
                <a:solidFill>
                  <a:schemeClr val="tx1">
                    <a:lumMod val="85000"/>
                    <a:lumOff val="15000"/>
                  </a:schemeClr>
                </a:solidFill>
              </a:rPr>
              <a:t>indledning</a:t>
            </a:r>
            <a:r>
              <a:rPr lang="en-US" sz="3800" dirty="0">
                <a:solidFill>
                  <a:schemeClr val="tx1">
                    <a:lumMod val="85000"/>
                    <a:lumOff val="15000"/>
                  </a:schemeClr>
                </a:solidFill>
              </a:rPr>
              <a:t> </a:t>
            </a:r>
            <a:r>
              <a:rPr lang="en-US" sz="3800" dirty="0" err="1">
                <a:solidFill>
                  <a:schemeClr val="tx1">
                    <a:lumMod val="85000"/>
                    <a:lumOff val="15000"/>
                  </a:schemeClr>
                </a:solidFill>
              </a:rPr>
              <a:t>til</a:t>
            </a:r>
            <a:r>
              <a:rPr lang="en-US" sz="3800" dirty="0">
                <a:solidFill>
                  <a:schemeClr val="tx1">
                    <a:lumMod val="85000"/>
                    <a:lumOff val="15000"/>
                  </a:schemeClr>
                </a:solidFill>
              </a:rPr>
              <a:t> </a:t>
            </a:r>
            <a:r>
              <a:rPr lang="en-US" sz="3800" dirty="0" err="1">
                <a:solidFill>
                  <a:schemeClr val="tx1">
                    <a:lumMod val="85000"/>
                    <a:lumOff val="15000"/>
                  </a:schemeClr>
                </a:solidFill>
              </a:rPr>
              <a:t>pressemødet</a:t>
            </a:r>
            <a:r>
              <a:rPr lang="en-US" sz="3800" dirty="0">
                <a:solidFill>
                  <a:schemeClr val="tx1">
                    <a:lumMod val="85000"/>
                    <a:lumOff val="15000"/>
                  </a:schemeClr>
                </a:solidFill>
              </a:rPr>
              <a:t> d.30.3.2020 </a:t>
            </a:r>
            <a:r>
              <a:rPr lang="en-US" sz="3800" dirty="0" err="1">
                <a:solidFill>
                  <a:schemeClr val="tx1">
                    <a:lumMod val="85000"/>
                    <a:lumOff val="15000"/>
                  </a:schemeClr>
                </a:solidFill>
              </a:rPr>
              <a:t>vedr</a:t>
            </a:r>
            <a:r>
              <a:rPr lang="en-US" sz="3800" dirty="0">
                <a:solidFill>
                  <a:schemeClr val="tx1">
                    <a:lumMod val="85000"/>
                    <a:lumOff val="15000"/>
                  </a:schemeClr>
                </a:solidFill>
              </a:rPr>
              <a:t>. Corona-</a:t>
            </a:r>
            <a:r>
              <a:rPr lang="en-US" sz="3800" dirty="0" err="1">
                <a:solidFill>
                  <a:schemeClr val="tx1">
                    <a:lumMod val="85000"/>
                    <a:lumOff val="15000"/>
                  </a:schemeClr>
                </a:solidFill>
              </a:rPr>
              <a:t>situationen</a:t>
            </a:r>
            <a:r>
              <a:rPr lang="en-US" sz="3800" dirty="0">
                <a:solidFill>
                  <a:schemeClr val="tx1">
                    <a:lumMod val="85000"/>
                    <a:lumOff val="15000"/>
                  </a:schemeClr>
                </a:solidFill>
              </a:rPr>
              <a:t> </a:t>
            </a:r>
            <a:r>
              <a:rPr lang="en-US" sz="3800" dirty="0" err="1">
                <a:solidFill>
                  <a:schemeClr val="tx1">
                    <a:lumMod val="85000"/>
                    <a:lumOff val="15000"/>
                  </a:schemeClr>
                </a:solidFill>
              </a:rPr>
              <a:t>i</a:t>
            </a:r>
            <a:r>
              <a:rPr lang="en-US" sz="3800" dirty="0">
                <a:solidFill>
                  <a:schemeClr val="tx1">
                    <a:lumMod val="85000"/>
                    <a:lumOff val="15000"/>
                  </a:schemeClr>
                </a:solidFill>
              </a:rPr>
              <a:t> </a:t>
            </a:r>
            <a:r>
              <a:rPr lang="en-US" sz="3800" dirty="0" err="1">
                <a:solidFill>
                  <a:schemeClr val="tx1">
                    <a:lumMod val="85000"/>
                    <a:lumOff val="15000"/>
                  </a:schemeClr>
                </a:solidFill>
              </a:rPr>
              <a:t>Danmark</a:t>
            </a:r>
            <a:r>
              <a:rPr lang="en-US" sz="3800" dirty="0">
                <a:solidFill>
                  <a:schemeClr val="tx1">
                    <a:lumMod val="85000"/>
                    <a:lumOff val="15000"/>
                  </a:schemeClr>
                </a:solidFill>
              </a:rPr>
              <a:t>.</a:t>
            </a:r>
          </a:p>
        </p:txBody>
      </p:sp>
      <p:pic>
        <p:nvPicPr>
          <p:cNvPr id="5" name="Billede 4">
            <a:extLst>
              <a:ext uri="{FF2B5EF4-FFF2-40B4-BE49-F238E27FC236}">
                <a16:creationId xmlns:a16="http://schemas.microsoft.com/office/drawing/2014/main" id="{D82484B1-32F7-FC4D-95ED-0E8AFB55B855}"/>
              </a:ext>
            </a:extLst>
          </p:cNvPr>
          <p:cNvPicPr>
            <a:picLocks noChangeAspect="1"/>
          </p:cNvPicPr>
          <p:nvPr/>
        </p:nvPicPr>
        <p:blipFill rotWithShape="1">
          <a:blip r:embed="rId2"/>
          <a:srcRect l="19581" r="32080"/>
          <a:stretch/>
        </p:blipFill>
        <p:spPr>
          <a:xfrm>
            <a:off x="-1" y="2"/>
            <a:ext cx="4635315" cy="6400798"/>
          </a:xfrm>
          <a:prstGeom prst="rect">
            <a:avLst/>
          </a:prstGeom>
        </p:spPr>
      </p:pic>
      <p:cxnSp>
        <p:nvCxnSpPr>
          <p:cNvPr id="16" name="Straight Connector 1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Billede 10">
            <a:extLst>
              <a:ext uri="{FF2B5EF4-FFF2-40B4-BE49-F238E27FC236}">
                <a16:creationId xmlns:a16="http://schemas.microsoft.com/office/drawing/2014/main" id="{F4EEC272-8AF8-4C41-8E1A-0B882DDFFD71}"/>
              </a:ext>
            </a:extLst>
          </p:cNvPr>
          <p:cNvPicPr>
            <a:picLocks noChangeAspect="1"/>
          </p:cNvPicPr>
          <p:nvPr/>
        </p:nvPicPr>
        <p:blipFill>
          <a:blip r:embed="rId3"/>
          <a:srcRect/>
          <a:stretch/>
        </p:blipFill>
        <p:spPr>
          <a:xfrm>
            <a:off x="0" y="5825443"/>
            <a:ext cx="12328634" cy="1056740"/>
          </a:xfrm>
          <a:prstGeom prst="rect">
            <a:avLst/>
          </a:prstGeom>
        </p:spPr>
      </p:pic>
    </p:spTree>
    <p:extLst>
      <p:ext uri="{BB962C8B-B14F-4D97-AF65-F5344CB8AC3E}">
        <p14:creationId xmlns:p14="http://schemas.microsoft.com/office/powerpoint/2010/main" val="741847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A43D96-5FF4-8F4E-BE93-C3EFCB0418E4}"/>
              </a:ext>
            </a:extLst>
          </p:cNvPr>
          <p:cNvSpPr>
            <a:spLocks noGrp="1"/>
          </p:cNvSpPr>
          <p:nvPr>
            <p:ph type="title" idx="4294967295"/>
          </p:nvPr>
        </p:nvSpPr>
        <p:spPr>
          <a:xfrm>
            <a:off x="1096963" y="758826"/>
            <a:ext cx="10058400" cy="4062326"/>
          </a:xfrm>
        </p:spPr>
        <p:txBody>
          <a:bodyPr vert="horz" lIns="91440" tIns="45720" rIns="91440" bIns="45720" rtlCol="0" anchor="b">
            <a:normAutofit/>
          </a:bodyPr>
          <a:lstStyle/>
          <a:p>
            <a:r>
              <a:rPr lang="en-US" sz="5300">
                <a:solidFill>
                  <a:schemeClr val="tx1">
                    <a:lumMod val="85000"/>
                    <a:lumOff val="15000"/>
                  </a:schemeClr>
                </a:solidFill>
              </a:rPr>
              <a:t>Opsamling på pararbejdet i klassen – fokus på ideologiske tendenser i statsministerens indledning. </a:t>
            </a:r>
            <a:br>
              <a:rPr lang="en-US" sz="5300">
                <a:solidFill>
                  <a:schemeClr val="tx1">
                    <a:lumMod val="85000"/>
                    <a:lumOff val="15000"/>
                  </a:schemeClr>
                </a:solidFill>
              </a:rPr>
            </a:br>
            <a:endParaRPr lang="en-US" sz="530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31458" y="5063468"/>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Billede 9">
            <a:extLst>
              <a:ext uri="{FF2B5EF4-FFF2-40B4-BE49-F238E27FC236}">
                <a16:creationId xmlns:a16="http://schemas.microsoft.com/office/drawing/2014/main" id="{FC5CA766-C1DB-104A-9321-502A31885E10}"/>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2600958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678B0A8-C240-A348-9832-31F0241A0BE3}"/>
              </a:ext>
            </a:extLst>
          </p:cNvPr>
          <p:cNvSpPr>
            <a:spLocks noGrp="1"/>
          </p:cNvSpPr>
          <p:nvPr>
            <p:ph type="title" idx="4294967295"/>
          </p:nvPr>
        </p:nvSpPr>
        <p:spPr>
          <a:xfrm>
            <a:off x="633999" y="4550230"/>
            <a:ext cx="10909073" cy="957902"/>
          </a:xfrm>
        </p:spPr>
        <p:txBody>
          <a:bodyPr vert="horz" lIns="91440" tIns="45720" rIns="91440" bIns="45720" rtlCol="0" anchor="b">
            <a:normAutofit fontScale="90000"/>
          </a:bodyPr>
          <a:lstStyle/>
          <a:p>
            <a:r>
              <a:rPr lang="en-US" sz="6000" dirty="0" err="1">
                <a:solidFill>
                  <a:schemeClr val="tx1">
                    <a:lumMod val="85000"/>
                    <a:lumOff val="15000"/>
                  </a:schemeClr>
                </a:solidFill>
              </a:rPr>
              <a:t>Meningsmåling</a:t>
            </a:r>
            <a:r>
              <a:rPr lang="en-US" sz="6000" dirty="0">
                <a:solidFill>
                  <a:schemeClr val="tx1">
                    <a:lumMod val="85000"/>
                    <a:lumOff val="15000"/>
                  </a:schemeClr>
                </a:solidFill>
              </a:rPr>
              <a:t> </a:t>
            </a:r>
            <a:r>
              <a:rPr lang="en-US" sz="6000" dirty="0" err="1">
                <a:solidFill>
                  <a:schemeClr val="tx1">
                    <a:lumMod val="85000"/>
                    <a:lumOff val="15000"/>
                  </a:schemeClr>
                </a:solidFill>
              </a:rPr>
              <a:t>fra</a:t>
            </a:r>
            <a:r>
              <a:rPr lang="en-US" sz="6000" dirty="0">
                <a:solidFill>
                  <a:schemeClr val="tx1">
                    <a:lumMod val="85000"/>
                    <a:lumOff val="15000"/>
                  </a:schemeClr>
                </a:solidFill>
              </a:rPr>
              <a:t> 14-20 </a:t>
            </a:r>
            <a:r>
              <a:rPr lang="en-US" sz="6000" dirty="0" err="1">
                <a:solidFill>
                  <a:schemeClr val="tx1">
                    <a:lumMod val="85000"/>
                    <a:lumOff val="15000"/>
                  </a:schemeClr>
                </a:solidFill>
              </a:rPr>
              <a:t>juni</a:t>
            </a:r>
            <a:r>
              <a:rPr lang="en-US" sz="6000" dirty="0">
                <a:solidFill>
                  <a:schemeClr val="tx1">
                    <a:lumMod val="85000"/>
                    <a:lumOff val="15000"/>
                  </a:schemeClr>
                </a:solidFill>
              </a:rPr>
              <a:t> 2021</a:t>
            </a:r>
          </a:p>
        </p:txBody>
      </p:sp>
      <p:cxnSp>
        <p:nvCxnSpPr>
          <p:cNvPr id="28" name="Straight Connector 27">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Billede 10">
            <a:extLst>
              <a:ext uri="{FF2B5EF4-FFF2-40B4-BE49-F238E27FC236}">
                <a16:creationId xmlns:a16="http://schemas.microsoft.com/office/drawing/2014/main" id="{93B91CF6-24CE-A94A-B996-0F5D2E2E93DB}"/>
              </a:ext>
            </a:extLst>
          </p:cNvPr>
          <p:cNvPicPr>
            <a:picLocks noChangeAspect="1"/>
          </p:cNvPicPr>
          <p:nvPr/>
        </p:nvPicPr>
        <p:blipFill>
          <a:blip r:embed="rId2"/>
          <a:srcRect/>
          <a:stretch/>
        </p:blipFill>
        <p:spPr>
          <a:xfrm>
            <a:off x="0" y="5869842"/>
            <a:ext cx="12328634" cy="1056740"/>
          </a:xfrm>
          <a:prstGeom prst="rect">
            <a:avLst/>
          </a:prstGeom>
        </p:spPr>
      </p:pic>
      <p:pic>
        <p:nvPicPr>
          <p:cNvPr id="12" name="Billede 11" descr="Et billede, der indeholder bord&#10;&#10;Automatisk genereret beskrivelse">
            <a:extLst>
              <a:ext uri="{FF2B5EF4-FFF2-40B4-BE49-F238E27FC236}">
                <a16:creationId xmlns:a16="http://schemas.microsoft.com/office/drawing/2014/main" id="{5762128E-6294-514D-917F-0A20E82207A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892" y="0"/>
            <a:ext cx="12027108" cy="4481648"/>
          </a:xfrm>
          <a:prstGeom prst="rect">
            <a:avLst/>
          </a:prstGeom>
          <a:noFill/>
          <a:ln>
            <a:noFill/>
          </a:ln>
        </p:spPr>
      </p:pic>
    </p:spTree>
    <p:extLst>
      <p:ext uri="{BB962C8B-B14F-4D97-AF65-F5344CB8AC3E}">
        <p14:creationId xmlns:p14="http://schemas.microsoft.com/office/powerpoint/2010/main" val="38707389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6C54701-9E6C-B044-992B-E13460C1C419}"/>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2600" dirty="0" err="1">
                <a:solidFill>
                  <a:schemeClr val="tx1">
                    <a:lumMod val="85000"/>
                    <a:lumOff val="15000"/>
                  </a:schemeClr>
                </a:solidFill>
              </a:rPr>
              <a:t>Informationssøgning</a:t>
            </a:r>
            <a:r>
              <a:rPr lang="en-US" sz="2600" dirty="0">
                <a:solidFill>
                  <a:schemeClr val="tx1">
                    <a:lumMod val="85000"/>
                    <a:lumOff val="15000"/>
                  </a:schemeClr>
                </a:solidFill>
              </a:rPr>
              <a:t> – find </a:t>
            </a:r>
            <a:r>
              <a:rPr lang="en-US" sz="2600" dirty="0" err="1">
                <a:solidFill>
                  <a:schemeClr val="tx1">
                    <a:lumMod val="85000"/>
                    <a:lumOff val="15000"/>
                  </a:schemeClr>
                </a:solidFill>
              </a:rPr>
              <a:t>evt</a:t>
            </a:r>
            <a:r>
              <a:rPr lang="en-US" sz="2600" dirty="0">
                <a:solidFill>
                  <a:schemeClr val="tx1">
                    <a:lumMod val="85000"/>
                    <a:lumOff val="15000"/>
                  </a:schemeClr>
                </a:solidFill>
              </a:rPr>
              <a:t>. </a:t>
            </a:r>
            <a:r>
              <a:rPr lang="en-US" sz="2600" dirty="0" err="1">
                <a:solidFill>
                  <a:schemeClr val="tx1">
                    <a:lumMod val="85000"/>
                    <a:lumOff val="15000"/>
                  </a:schemeClr>
                </a:solidFill>
              </a:rPr>
              <a:t>Nyere</a:t>
            </a:r>
            <a:r>
              <a:rPr lang="en-US" sz="2600" dirty="0">
                <a:solidFill>
                  <a:schemeClr val="tx1">
                    <a:lumMod val="85000"/>
                    <a:lumOff val="15000"/>
                  </a:schemeClr>
                </a:solidFill>
              </a:rPr>
              <a:t>  </a:t>
            </a:r>
            <a:r>
              <a:rPr lang="en-US" sz="2600" dirty="0" err="1">
                <a:solidFill>
                  <a:schemeClr val="tx1">
                    <a:lumMod val="85000"/>
                    <a:lumOff val="15000"/>
                  </a:schemeClr>
                </a:solidFill>
              </a:rPr>
              <a:t>meningsmålinger</a:t>
            </a:r>
            <a:r>
              <a:rPr lang="en-US" sz="2600" dirty="0">
                <a:solidFill>
                  <a:schemeClr val="tx1">
                    <a:lumMod val="85000"/>
                    <a:lumOff val="15000"/>
                  </a:schemeClr>
                </a:solidFill>
              </a:rPr>
              <a:t> </a:t>
            </a:r>
            <a:r>
              <a:rPr lang="en-US" sz="2600" dirty="0" err="1">
                <a:solidFill>
                  <a:schemeClr val="tx1">
                    <a:lumMod val="85000"/>
                    <a:lumOff val="15000"/>
                  </a:schemeClr>
                </a:solidFill>
              </a:rPr>
              <a:t>og</a:t>
            </a:r>
            <a:r>
              <a:rPr lang="en-US" sz="2600" dirty="0">
                <a:solidFill>
                  <a:schemeClr val="tx1">
                    <a:lumMod val="85000"/>
                    <a:lumOff val="15000"/>
                  </a:schemeClr>
                </a:solidFill>
              </a:rPr>
              <a:t> </a:t>
            </a:r>
            <a:r>
              <a:rPr lang="en-US" sz="2600" dirty="0" err="1">
                <a:solidFill>
                  <a:schemeClr val="tx1">
                    <a:lumMod val="85000"/>
                    <a:lumOff val="15000"/>
                  </a:schemeClr>
                </a:solidFill>
              </a:rPr>
              <a:t>sammenlign</a:t>
            </a:r>
            <a:r>
              <a:rPr lang="en-US" sz="2600" dirty="0">
                <a:solidFill>
                  <a:schemeClr val="tx1">
                    <a:lumMod val="85000"/>
                    <a:lumOff val="15000"/>
                  </a:schemeClr>
                </a:solidFill>
              </a:rPr>
              <a:t> den med </a:t>
            </a:r>
            <a:r>
              <a:rPr lang="en-US" sz="2600" dirty="0" err="1">
                <a:solidFill>
                  <a:schemeClr val="tx1">
                    <a:lumMod val="85000"/>
                    <a:lumOff val="15000"/>
                  </a:schemeClr>
                </a:solidFill>
              </a:rPr>
              <a:t>målingen</a:t>
            </a:r>
            <a:r>
              <a:rPr lang="en-US" sz="2600" dirty="0">
                <a:solidFill>
                  <a:schemeClr val="tx1">
                    <a:lumMod val="85000"/>
                    <a:lumOff val="15000"/>
                  </a:schemeClr>
                </a:solidFill>
              </a:rPr>
              <a:t> </a:t>
            </a:r>
            <a:r>
              <a:rPr lang="en-US" sz="2600" dirty="0" err="1">
                <a:solidFill>
                  <a:schemeClr val="tx1">
                    <a:lumMod val="85000"/>
                    <a:lumOff val="15000"/>
                  </a:schemeClr>
                </a:solidFill>
              </a:rPr>
              <a:t>fra</a:t>
            </a:r>
            <a:r>
              <a:rPr lang="en-US" sz="2600" dirty="0">
                <a:solidFill>
                  <a:schemeClr val="tx1">
                    <a:lumMod val="85000"/>
                    <a:lumOff val="15000"/>
                  </a:schemeClr>
                </a:solidFill>
              </a:rPr>
              <a:t> 14-20 </a:t>
            </a:r>
            <a:r>
              <a:rPr lang="en-US" sz="2600" dirty="0" err="1">
                <a:solidFill>
                  <a:schemeClr val="tx1">
                    <a:lumMod val="85000"/>
                    <a:lumOff val="15000"/>
                  </a:schemeClr>
                </a:solidFill>
              </a:rPr>
              <a:t>juni</a:t>
            </a:r>
            <a:r>
              <a:rPr lang="en-US" sz="2600" dirty="0">
                <a:solidFill>
                  <a:schemeClr val="tx1">
                    <a:lumMod val="85000"/>
                    <a:lumOff val="15000"/>
                  </a:schemeClr>
                </a:solidFill>
              </a:rPr>
              <a:t> 2021. </a:t>
            </a:r>
            <a:br>
              <a:rPr lang="en-US" sz="2600" dirty="0">
                <a:solidFill>
                  <a:schemeClr val="tx1">
                    <a:lumMod val="85000"/>
                    <a:lumOff val="15000"/>
                  </a:schemeClr>
                </a:solidFill>
              </a:rPr>
            </a:br>
            <a:endParaRPr lang="en-US" sz="2600" dirty="0">
              <a:solidFill>
                <a:schemeClr val="tx1">
                  <a:lumMod val="85000"/>
                  <a:lumOff val="15000"/>
                </a:schemeClr>
              </a:solidFill>
            </a:endParaRPr>
          </a:p>
        </p:txBody>
      </p:sp>
      <p:pic>
        <p:nvPicPr>
          <p:cNvPr id="4" name="Billede 3">
            <a:extLst>
              <a:ext uri="{FF2B5EF4-FFF2-40B4-BE49-F238E27FC236}">
                <a16:creationId xmlns:a16="http://schemas.microsoft.com/office/drawing/2014/main" id="{3A5CBE01-6587-5C44-BDA2-DA40B6888265}"/>
              </a:ext>
            </a:extLst>
          </p:cNvPr>
          <p:cNvPicPr>
            <a:picLocks noChangeAspect="1"/>
          </p:cNvPicPr>
          <p:nvPr/>
        </p:nvPicPr>
        <p:blipFill>
          <a:blip r:embed="rId2"/>
          <a:stretch>
            <a:fillRect/>
          </a:stretch>
        </p:blipFill>
        <p:spPr>
          <a:xfrm>
            <a:off x="633999" y="1352702"/>
            <a:ext cx="6912217" cy="3628913"/>
          </a:xfrm>
          <a:prstGeom prst="rect">
            <a:avLst/>
          </a:prstGeom>
        </p:spPr>
      </p:pic>
      <p:cxnSp>
        <p:nvCxnSpPr>
          <p:cNvPr id="15" name="Straight Connector 1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7BDD30F7-D746-A842-9F1B-592E59D7BDFF}"/>
              </a:ext>
            </a:extLst>
          </p:cNvPr>
          <p:cNvPicPr>
            <a:picLocks noChangeAspect="1"/>
          </p:cNvPicPr>
          <p:nvPr/>
        </p:nvPicPr>
        <p:blipFill>
          <a:blip r:embed="rId3"/>
          <a:srcRect/>
          <a:stretch/>
        </p:blipFill>
        <p:spPr>
          <a:xfrm>
            <a:off x="0" y="5881693"/>
            <a:ext cx="12328634" cy="1056740"/>
          </a:xfrm>
          <a:prstGeom prst="rect">
            <a:avLst/>
          </a:prstGeom>
        </p:spPr>
      </p:pic>
    </p:spTree>
    <p:extLst>
      <p:ext uri="{BB962C8B-B14F-4D97-AF65-F5344CB8AC3E}">
        <p14:creationId xmlns:p14="http://schemas.microsoft.com/office/powerpoint/2010/main" val="655345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309418E-D9D8-204E-8051-86A7CE9F6530}"/>
              </a:ext>
            </a:extLst>
          </p:cNvPr>
          <p:cNvSpPr>
            <a:spLocks noGrp="1"/>
          </p:cNvSpPr>
          <p:nvPr>
            <p:ph type="title"/>
          </p:nvPr>
        </p:nvSpPr>
        <p:spPr>
          <a:xfrm>
            <a:off x="8141110" y="639098"/>
            <a:ext cx="3401961" cy="3494790"/>
          </a:xfrm>
        </p:spPr>
        <p:txBody>
          <a:bodyPr vert="horz" lIns="91440" tIns="45720" rIns="91440" bIns="45720" rtlCol="0" anchor="b">
            <a:normAutofit/>
          </a:bodyPr>
          <a:lstStyle/>
          <a:p>
            <a:r>
              <a:rPr lang="en-US" sz="3000">
                <a:solidFill>
                  <a:schemeClr val="tx1">
                    <a:lumMod val="85000"/>
                    <a:lumOff val="15000"/>
                  </a:schemeClr>
                </a:solidFill>
              </a:rPr>
              <a:t>Refleksionsøvelse på 6.modul i forløbet</a:t>
            </a:r>
          </a:p>
        </p:txBody>
      </p:sp>
      <p:cxnSp>
        <p:nvCxnSpPr>
          <p:cNvPr id="16" name="Straight Connector 15">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el 4">
            <a:extLst>
              <a:ext uri="{FF2B5EF4-FFF2-40B4-BE49-F238E27FC236}">
                <a16:creationId xmlns:a16="http://schemas.microsoft.com/office/drawing/2014/main" id="{94AB4F50-8B6A-A84A-814A-2540503FABE9}"/>
              </a:ext>
            </a:extLst>
          </p:cNvPr>
          <p:cNvGraphicFramePr>
            <a:graphicFrameLocks noGrp="1"/>
          </p:cNvGraphicFramePr>
          <p:nvPr>
            <p:extLst>
              <p:ext uri="{D42A27DB-BD31-4B8C-83A1-F6EECF244321}">
                <p14:modId xmlns:p14="http://schemas.microsoft.com/office/powerpoint/2010/main" val="3442587449"/>
              </p:ext>
            </p:extLst>
          </p:nvPr>
        </p:nvGraphicFramePr>
        <p:xfrm>
          <a:off x="98835" y="40859"/>
          <a:ext cx="6912218" cy="5895245"/>
        </p:xfrm>
        <a:graphic>
          <a:graphicData uri="http://schemas.openxmlformats.org/drawingml/2006/table">
            <a:tbl>
              <a:tblPr firstRow="1" firstCol="1" bandRow="1">
                <a:noFill/>
                <a:tableStyleId>{5C22544A-7EE6-4342-B048-85BDC9FD1C3A}</a:tableStyleId>
              </a:tblPr>
              <a:tblGrid>
                <a:gridCol w="3758119">
                  <a:extLst>
                    <a:ext uri="{9D8B030D-6E8A-4147-A177-3AD203B41FA5}">
                      <a16:colId xmlns:a16="http://schemas.microsoft.com/office/drawing/2014/main" val="68103691"/>
                    </a:ext>
                  </a:extLst>
                </a:gridCol>
                <a:gridCol w="3154099">
                  <a:extLst>
                    <a:ext uri="{9D8B030D-6E8A-4147-A177-3AD203B41FA5}">
                      <a16:colId xmlns:a16="http://schemas.microsoft.com/office/drawing/2014/main" val="2816994898"/>
                    </a:ext>
                  </a:extLst>
                </a:gridCol>
              </a:tblGrid>
              <a:tr h="810588">
                <a:tc>
                  <a:txBody>
                    <a:bodyPr/>
                    <a:lstStyle/>
                    <a:p>
                      <a:pPr marL="457200">
                        <a:spcAft>
                          <a:spcPts val="0"/>
                        </a:spcAft>
                      </a:pPr>
                      <a:r>
                        <a:rPr lang="da-DK" sz="1900" b="1" dirty="0">
                          <a:solidFill>
                            <a:schemeClr val="tx1">
                              <a:lumMod val="75000"/>
                              <a:lumOff val="25000"/>
                            </a:schemeClr>
                          </a:solidFill>
                          <a:effectLst/>
                        </a:rPr>
                        <a:t>Spørgsmål </a:t>
                      </a:r>
                      <a:endParaRPr lang="da-DK" sz="19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marL="457200">
                        <a:spcAft>
                          <a:spcPts val="0"/>
                        </a:spcAft>
                      </a:pPr>
                      <a:r>
                        <a:rPr lang="da-DK" sz="1900" b="1">
                          <a:solidFill>
                            <a:schemeClr val="tx1">
                              <a:lumMod val="75000"/>
                              <a:lumOff val="25000"/>
                            </a:schemeClr>
                          </a:solidFill>
                          <a:effectLst/>
                        </a:rPr>
                        <a:t>Mine overvejelser/svar</a:t>
                      </a:r>
                      <a:endParaRPr lang="da-DK" sz="1900" b="1">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642532639"/>
                  </a:ext>
                </a:extLst>
              </a:tr>
              <a:tr h="1108691">
                <a:tc>
                  <a:txBody>
                    <a:bodyPr/>
                    <a:lstStyle/>
                    <a:p>
                      <a:pPr marL="457200">
                        <a:spcAft>
                          <a:spcPts val="0"/>
                        </a:spcAft>
                      </a:pPr>
                      <a:r>
                        <a:rPr lang="da-DK" sz="1400" b="1" dirty="0">
                          <a:solidFill>
                            <a:schemeClr val="tx1">
                              <a:lumMod val="75000"/>
                              <a:lumOff val="25000"/>
                            </a:schemeClr>
                          </a:solidFill>
                          <a:effectLst/>
                        </a:rPr>
                        <a:t>Hvad er en meningsmåling, og hvordan ser udviklingen ud blandt de danske partier i denne </a:t>
                      </a:r>
                      <a:r>
                        <a:rPr lang="da-DK" sz="1400" b="1" dirty="0" err="1">
                          <a:solidFill>
                            <a:schemeClr val="tx1">
                              <a:lumMod val="75000"/>
                              <a:lumOff val="25000"/>
                            </a:schemeClr>
                          </a:solidFill>
                          <a:effectLst/>
                        </a:rPr>
                        <a:t>Corona</a:t>
                      </a:r>
                      <a:r>
                        <a:rPr lang="da-DK" sz="1400" b="1" dirty="0">
                          <a:solidFill>
                            <a:schemeClr val="tx1">
                              <a:lumMod val="75000"/>
                              <a:lumOff val="25000"/>
                            </a:schemeClr>
                          </a:solidFill>
                          <a:effectLst/>
                        </a:rPr>
                        <a:t>-tid? </a:t>
                      </a:r>
                      <a:endParaRPr lang="da-DK"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pPr marL="457200">
                        <a:spcAft>
                          <a:spcPts val="0"/>
                        </a:spcAft>
                      </a:pPr>
                      <a:r>
                        <a:rPr lang="da-DK" sz="1400" dirty="0">
                          <a:solidFill>
                            <a:schemeClr val="tx1">
                              <a:lumMod val="75000"/>
                              <a:lumOff val="25000"/>
                            </a:schemeClr>
                          </a:solidFill>
                          <a:effectLst/>
                        </a:rPr>
                        <a:t> </a:t>
                      </a:r>
                      <a:endParaRPr lang="da-DK"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400281640"/>
                  </a:ext>
                </a:extLst>
              </a:tr>
              <a:tr h="674565">
                <a:tc>
                  <a:txBody>
                    <a:bodyPr/>
                    <a:lstStyle/>
                    <a:p>
                      <a:pPr marL="457200">
                        <a:spcAft>
                          <a:spcPts val="0"/>
                        </a:spcAft>
                      </a:pPr>
                      <a:r>
                        <a:rPr lang="da-DK" sz="1400" b="1">
                          <a:solidFill>
                            <a:schemeClr val="tx1">
                              <a:lumMod val="75000"/>
                              <a:lumOff val="25000"/>
                            </a:schemeClr>
                          </a:solidFill>
                          <a:effectLst/>
                        </a:rPr>
                        <a:t>Hvad handler statsminister Mette Frederiksens tale om? </a:t>
                      </a:r>
                      <a:endParaRPr lang="da-DK" sz="1400" b="1">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457200">
                        <a:spcAft>
                          <a:spcPts val="0"/>
                        </a:spcAft>
                      </a:pPr>
                      <a:r>
                        <a:rPr lang="da-DK" sz="1400" dirty="0">
                          <a:solidFill>
                            <a:schemeClr val="tx1">
                              <a:lumMod val="75000"/>
                              <a:lumOff val="25000"/>
                            </a:schemeClr>
                          </a:solidFill>
                          <a:effectLst/>
                        </a:rPr>
                        <a:t> </a:t>
                      </a:r>
                      <a:endParaRPr lang="da-DK"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624615130"/>
                  </a:ext>
                </a:extLst>
              </a:tr>
              <a:tr h="1976943">
                <a:tc>
                  <a:txBody>
                    <a:bodyPr/>
                    <a:lstStyle/>
                    <a:p>
                      <a:pPr marL="457200">
                        <a:spcAft>
                          <a:spcPts val="0"/>
                        </a:spcAft>
                      </a:pPr>
                      <a:r>
                        <a:rPr lang="da-DK" sz="1400" b="1" dirty="0">
                          <a:solidFill>
                            <a:schemeClr val="tx1">
                              <a:lumMod val="75000"/>
                              <a:lumOff val="25000"/>
                            </a:schemeClr>
                          </a:solidFill>
                          <a:effectLst/>
                        </a:rPr>
                        <a:t>Er der noget i Mette Frederiksens tale, som er præget af de klassiske ideologier - eller synes det snarere, at være nogle af de ideologiske forgreninger som statsministeren henter inspiration fra? </a:t>
                      </a:r>
                      <a:endParaRPr lang="da-DK"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457200">
                        <a:spcAft>
                          <a:spcPts val="0"/>
                        </a:spcAft>
                      </a:pPr>
                      <a:r>
                        <a:rPr lang="da-DK" sz="1400" dirty="0">
                          <a:solidFill>
                            <a:schemeClr val="tx1">
                              <a:lumMod val="75000"/>
                              <a:lumOff val="25000"/>
                            </a:schemeClr>
                          </a:solidFill>
                          <a:effectLst/>
                        </a:rPr>
                        <a:t> </a:t>
                      </a:r>
                      <a:endParaRPr lang="da-DK"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404165335"/>
                  </a:ext>
                </a:extLst>
              </a:tr>
              <a:tr h="1324458">
                <a:tc>
                  <a:txBody>
                    <a:bodyPr/>
                    <a:lstStyle/>
                    <a:p>
                      <a:pPr marL="457200">
                        <a:spcAft>
                          <a:spcPts val="0"/>
                        </a:spcAft>
                      </a:pPr>
                      <a:r>
                        <a:rPr lang="da-DK" sz="1400" b="1" dirty="0">
                          <a:solidFill>
                            <a:schemeClr val="tx1">
                              <a:lumMod val="75000"/>
                              <a:lumOff val="25000"/>
                            </a:schemeClr>
                          </a:solidFill>
                          <a:effectLst/>
                        </a:rPr>
                        <a:t>Hvordan står  Socialdemokratiet i målingen og evt. hvordan står partiet lige nu? Hvad kan forklare udviklingen i målingerne ? </a:t>
                      </a:r>
                      <a:endParaRPr lang="da-DK" sz="1400" b="1"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457200">
                        <a:spcAft>
                          <a:spcPts val="0"/>
                        </a:spcAft>
                      </a:pPr>
                      <a:r>
                        <a:rPr lang="da-DK" sz="1400" dirty="0">
                          <a:solidFill>
                            <a:schemeClr val="tx1">
                              <a:lumMod val="75000"/>
                              <a:lumOff val="25000"/>
                            </a:schemeClr>
                          </a:solidFill>
                          <a:effectLst/>
                        </a:rPr>
                        <a:t> </a:t>
                      </a:r>
                      <a:endParaRPr lang="da-DK" sz="1400" dirty="0">
                        <a:solidFill>
                          <a:schemeClr val="tx1">
                            <a:lumMod val="75000"/>
                            <a:lumOff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90154" marR="142615" marT="95077" marB="95077">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484995925"/>
                  </a:ext>
                </a:extLst>
              </a:tr>
            </a:tbl>
          </a:graphicData>
        </a:graphic>
      </p:graphicFrame>
      <p:pic>
        <p:nvPicPr>
          <p:cNvPr id="13" name="Billede 12">
            <a:extLst>
              <a:ext uri="{FF2B5EF4-FFF2-40B4-BE49-F238E27FC236}">
                <a16:creationId xmlns:a16="http://schemas.microsoft.com/office/drawing/2014/main" id="{7D8A24BE-CC61-F448-B85D-8608F86184C7}"/>
              </a:ext>
            </a:extLst>
          </p:cNvPr>
          <p:cNvPicPr>
            <a:picLocks noChangeAspect="1"/>
          </p:cNvPicPr>
          <p:nvPr/>
        </p:nvPicPr>
        <p:blipFill>
          <a:blip r:embed="rId2"/>
          <a:srcRect/>
          <a:stretch/>
        </p:blipFill>
        <p:spPr>
          <a:xfrm>
            <a:off x="0" y="6051915"/>
            <a:ext cx="12328634" cy="812302"/>
          </a:xfrm>
          <a:prstGeom prst="rect">
            <a:avLst/>
          </a:prstGeom>
        </p:spPr>
      </p:pic>
    </p:spTree>
    <p:extLst>
      <p:ext uri="{BB962C8B-B14F-4D97-AF65-F5344CB8AC3E}">
        <p14:creationId xmlns:p14="http://schemas.microsoft.com/office/powerpoint/2010/main" val="75990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4" cy="6858000"/>
          </a:xfrm>
          <a:prstGeom prst="rect">
            <a:avLst/>
          </a:prstGeom>
          <a:solidFill>
            <a:srgbClr val="37475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E10E0658-4DE5-1D4E-9586-FFEA45134225}"/>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2800" dirty="0" err="1">
                <a:solidFill>
                  <a:srgbClr val="FFFFFF"/>
                </a:solidFill>
              </a:rPr>
              <a:t>Udbud</a:t>
            </a:r>
            <a:r>
              <a:rPr lang="en-US" sz="2800" dirty="0">
                <a:solidFill>
                  <a:srgbClr val="FFFFFF"/>
                </a:solidFill>
              </a:rPr>
              <a:t> </a:t>
            </a:r>
            <a:r>
              <a:rPr lang="en-US" sz="2800" dirty="0" err="1">
                <a:solidFill>
                  <a:srgbClr val="FFFFFF"/>
                </a:solidFill>
              </a:rPr>
              <a:t>og</a:t>
            </a:r>
            <a:r>
              <a:rPr lang="en-US" sz="2800" dirty="0">
                <a:solidFill>
                  <a:srgbClr val="FFFFFF"/>
                </a:solidFill>
              </a:rPr>
              <a:t> </a:t>
            </a:r>
            <a:r>
              <a:rPr lang="en-US" sz="2800" dirty="0" err="1">
                <a:solidFill>
                  <a:srgbClr val="FFFFFF"/>
                </a:solidFill>
              </a:rPr>
              <a:t>efterspørgselskurven</a:t>
            </a:r>
            <a:endParaRPr lang="en-US" sz="2800" dirty="0">
              <a:solidFill>
                <a:srgbClr val="FFFFFF"/>
              </a:solidFill>
            </a:endParaRPr>
          </a:p>
        </p:txBody>
      </p:sp>
      <p:cxnSp>
        <p:nvCxnSpPr>
          <p:cNvPr id="17" name="Straight Connector 16">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52" y="3663649"/>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ladsholder til indhold 3">
            <a:extLst>
              <a:ext uri="{FF2B5EF4-FFF2-40B4-BE49-F238E27FC236}">
                <a16:creationId xmlns:a16="http://schemas.microsoft.com/office/drawing/2014/main" id="{96178EDE-532E-A94D-AECE-9D1964328833}"/>
              </a:ext>
            </a:extLst>
          </p:cNvPr>
          <p:cNvPicPr>
            <a:picLocks noGrp="1" noChangeAspect="1"/>
          </p:cNvPicPr>
          <p:nvPr>
            <p:ph idx="1"/>
          </p:nvPr>
        </p:nvPicPr>
        <p:blipFill>
          <a:blip r:embed="rId2"/>
          <a:stretch>
            <a:fillRect/>
          </a:stretch>
        </p:blipFill>
        <p:spPr>
          <a:xfrm>
            <a:off x="5924085" y="640080"/>
            <a:ext cx="4992166" cy="5577840"/>
          </a:xfrm>
          <a:prstGeom prst="rect">
            <a:avLst/>
          </a:prstGeom>
        </p:spPr>
      </p:pic>
    </p:spTree>
    <p:extLst>
      <p:ext uri="{BB962C8B-B14F-4D97-AF65-F5344CB8AC3E}">
        <p14:creationId xmlns:p14="http://schemas.microsoft.com/office/powerpoint/2010/main" val="2194247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7</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DEC608E4-47A8-544E-89D0-7877C589653B}"/>
              </a:ext>
            </a:extLst>
          </p:cNvPr>
          <p:cNvPicPr>
            <a:picLocks noChangeAspect="1"/>
          </p:cNvPicPr>
          <p:nvPr/>
        </p:nvPicPr>
        <p:blipFill>
          <a:blip r:embed="rId2"/>
          <a:srcRect/>
          <a:stretch/>
        </p:blipFill>
        <p:spPr>
          <a:xfrm>
            <a:off x="0" y="5881693"/>
            <a:ext cx="12328634" cy="1056740"/>
          </a:xfrm>
          <a:prstGeom prst="rect">
            <a:avLst/>
          </a:prstGeom>
        </p:spPr>
      </p:pic>
    </p:spTree>
    <p:extLst>
      <p:ext uri="{BB962C8B-B14F-4D97-AF65-F5344CB8AC3E}">
        <p14:creationId xmlns:p14="http://schemas.microsoft.com/office/powerpoint/2010/main" val="3461058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1036320" y="286603"/>
            <a:ext cx="10058400" cy="1450757"/>
          </a:xfrm>
        </p:spPr>
        <p:txBody>
          <a:bodyPr>
            <a:normAutofit/>
          </a:bodyPr>
          <a:lstStyle/>
          <a:p>
            <a:r>
              <a:rPr lang="da-DK" dirty="0"/>
              <a:t>Program for modul 7</a:t>
            </a:r>
            <a:endParaRPr lang="da-DK"/>
          </a:p>
        </p:txBody>
      </p:sp>
      <p:cxnSp>
        <p:nvCxnSpPr>
          <p:cNvPr id="13" name="Straight Connector 12">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706460" y="2108201"/>
            <a:ext cx="6388260" cy="3760891"/>
          </a:xfrm>
        </p:spPr>
        <p:txBody>
          <a:bodyPr>
            <a:normAutofit/>
          </a:bodyPr>
          <a:lstStyle/>
          <a:p>
            <a:r>
              <a:rPr lang="da-DK" dirty="0"/>
              <a:t>Introduktion til Ulrich Beck og besvarelse af Tjek på lektien spørgsmål</a:t>
            </a:r>
          </a:p>
          <a:p>
            <a:r>
              <a:rPr lang="da-DK" dirty="0"/>
              <a:t>Kortere skriveøvelse ”Hvordan har </a:t>
            </a:r>
            <a:r>
              <a:rPr lang="da-DK" dirty="0" err="1"/>
              <a:t>Corona</a:t>
            </a:r>
            <a:r>
              <a:rPr lang="da-DK" dirty="0"/>
              <a:t> påvirket mit liv?”</a:t>
            </a:r>
          </a:p>
          <a:p>
            <a:r>
              <a:rPr lang="da-DK" dirty="0"/>
              <a:t>Undersøgelse og præsentation af, hvordan ændrede </a:t>
            </a:r>
            <a:r>
              <a:rPr lang="da-DK" dirty="0" err="1"/>
              <a:t>Corona</a:t>
            </a:r>
            <a:r>
              <a:rPr lang="da-DK" dirty="0"/>
              <a:t>-krisen dit liv, og hvordan du deltog i forskellige socialiseringsarenaer? </a:t>
            </a:r>
          </a:p>
          <a:p>
            <a:r>
              <a:rPr lang="da-DK" dirty="0"/>
              <a:t>Opsamling på klassen</a:t>
            </a:r>
          </a:p>
        </p:txBody>
      </p:sp>
      <p:sp>
        <p:nvSpPr>
          <p:cNvPr id="15" name="Rectangle 14">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Billede 7">
            <a:extLst>
              <a:ext uri="{FF2B5EF4-FFF2-40B4-BE49-F238E27FC236}">
                <a16:creationId xmlns:a16="http://schemas.microsoft.com/office/drawing/2014/main" id="{30FA7DD5-83D6-184D-8A23-77C18893054D}"/>
              </a:ext>
            </a:extLst>
          </p:cNvPr>
          <p:cNvPicPr>
            <a:picLocks noChangeAspect="1"/>
          </p:cNvPicPr>
          <p:nvPr/>
        </p:nvPicPr>
        <p:blipFill>
          <a:blip r:embed="rId2"/>
          <a:srcRect/>
          <a:stretch/>
        </p:blipFill>
        <p:spPr>
          <a:xfrm>
            <a:off x="0" y="5881693"/>
            <a:ext cx="12328634" cy="1056740"/>
          </a:xfrm>
          <a:prstGeom prst="rect">
            <a:avLst/>
          </a:prstGeom>
        </p:spPr>
      </p:pic>
    </p:spTree>
    <p:extLst>
      <p:ext uri="{BB962C8B-B14F-4D97-AF65-F5344CB8AC3E}">
        <p14:creationId xmlns:p14="http://schemas.microsoft.com/office/powerpoint/2010/main" val="2818952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8B0A8-C240-A348-9832-31F0241A0BE3}"/>
              </a:ext>
            </a:extLst>
          </p:cNvPr>
          <p:cNvSpPr>
            <a:spLocks noGrp="1"/>
          </p:cNvSpPr>
          <p:nvPr>
            <p:ph type="title" idx="4294967295"/>
          </p:nvPr>
        </p:nvSpPr>
        <p:spPr>
          <a:xfrm>
            <a:off x="641463" y="676704"/>
            <a:ext cx="10909073" cy="828675"/>
          </a:xfrm>
        </p:spPr>
        <p:txBody>
          <a:bodyPr vert="horz" lIns="91440" tIns="45720" rIns="91440" bIns="45720" rtlCol="0" anchor="b">
            <a:normAutofit/>
          </a:bodyPr>
          <a:lstStyle/>
          <a:p>
            <a:r>
              <a:rPr lang="da-DK" dirty="0"/>
              <a:t>Tjek-på-lektien spørgsmål</a:t>
            </a:r>
            <a:endParaRPr lang="en-US" sz="6000" dirty="0">
              <a:solidFill>
                <a:schemeClr val="tx1">
                  <a:lumMod val="85000"/>
                  <a:lumOff val="15000"/>
                </a:schemeClr>
              </a:solidFill>
            </a:endParaRPr>
          </a:p>
        </p:txBody>
      </p:sp>
      <p:pic>
        <p:nvPicPr>
          <p:cNvPr id="6" name="Billede 5">
            <a:extLst>
              <a:ext uri="{FF2B5EF4-FFF2-40B4-BE49-F238E27FC236}">
                <a16:creationId xmlns:a16="http://schemas.microsoft.com/office/drawing/2014/main" id="{8D188F72-F6F1-C443-A02A-98BDE18C74D6}"/>
              </a:ext>
            </a:extLst>
          </p:cNvPr>
          <p:cNvPicPr>
            <a:picLocks noChangeAspect="1"/>
          </p:cNvPicPr>
          <p:nvPr/>
        </p:nvPicPr>
        <p:blipFill>
          <a:blip r:embed="rId2"/>
          <a:srcRect/>
          <a:stretch/>
        </p:blipFill>
        <p:spPr>
          <a:xfrm>
            <a:off x="0" y="6077378"/>
            <a:ext cx="12328634" cy="780621"/>
          </a:xfrm>
          <a:prstGeom prst="rect">
            <a:avLst/>
          </a:prstGeom>
        </p:spPr>
      </p:pic>
      <p:graphicFrame>
        <p:nvGraphicFramePr>
          <p:cNvPr id="4" name="Tabel 4">
            <a:extLst>
              <a:ext uri="{FF2B5EF4-FFF2-40B4-BE49-F238E27FC236}">
                <a16:creationId xmlns:a16="http://schemas.microsoft.com/office/drawing/2014/main" id="{95571C3B-9A80-A243-9EC1-39863FC0F224}"/>
              </a:ext>
            </a:extLst>
          </p:cNvPr>
          <p:cNvGraphicFramePr>
            <a:graphicFrameLocks noGrp="1"/>
          </p:cNvGraphicFramePr>
          <p:nvPr>
            <p:extLst>
              <p:ext uri="{D42A27DB-BD31-4B8C-83A1-F6EECF244321}">
                <p14:modId xmlns:p14="http://schemas.microsoft.com/office/powerpoint/2010/main" val="1668943881"/>
              </p:ext>
            </p:extLst>
          </p:nvPr>
        </p:nvGraphicFramePr>
        <p:xfrm>
          <a:off x="743025" y="1755252"/>
          <a:ext cx="10163674" cy="4034796"/>
        </p:xfrm>
        <a:graphic>
          <a:graphicData uri="http://schemas.openxmlformats.org/drawingml/2006/table">
            <a:tbl>
              <a:tblPr firstRow="1" bandRow="1">
                <a:tableStyleId>{5C22544A-7EE6-4342-B048-85BDC9FD1C3A}</a:tableStyleId>
              </a:tblPr>
              <a:tblGrid>
                <a:gridCol w="5081837">
                  <a:extLst>
                    <a:ext uri="{9D8B030D-6E8A-4147-A177-3AD203B41FA5}">
                      <a16:colId xmlns:a16="http://schemas.microsoft.com/office/drawing/2014/main" val="1724403068"/>
                    </a:ext>
                  </a:extLst>
                </a:gridCol>
                <a:gridCol w="5081837">
                  <a:extLst>
                    <a:ext uri="{9D8B030D-6E8A-4147-A177-3AD203B41FA5}">
                      <a16:colId xmlns:a16="http://schemas.microsoft.com/office/drawing/2014/main" val="1590711169"/>
                    </a:ext>
                  </a:extLst>
                </a:gridCol>
              </a:tblGrid>
              <a:tr h="398230">
                <a:tc>
                  <a:txBody>
                    <a:bodyPr/>
                    <a:lstStyle/>
                    <a:p>
                      <a:r>
                        <a:rPr lang="da-DK" sz="1400" dirty="0"/>
                        <a:t>Tjek spørgsmål til Becks teori </a:t>
                      </a:r>
                    </a:p>
                  </a:txBody>
                  <a:tcPr/>
                </a:tc>
                <a:tc>
                  <a:txBody>
                    <a:bodyPr/>
                    <a:lstStyle/>
                    <a:p>
                      <a:r>
                        <a:rPr lang="da-DK" sz="1400" dirty="0"/>
                        <a:t>Forklaring til spørgsmålene</a:t>
                      </a:r>
                    </a:p>
                  </a:txBody>
                  <a:tcPr/>
                </a:tc>
                <a:extLst>
                  <a:ext uri="{0D108BD9-81ED-4DB2-BD59-A6C34878D82A}">
                    <a16:rowId xmlns:a16="http://schemas.microsoft.com/office/drawing/2014/main" val="1738905291"/>
                  </a:ext>
                </a:extLst>
              </a:tr>
              <a:tr h="497456">
                <a:tc>
                  <a:txBody>
                    <a:bodyPr/>
                    <a:lstStyle/>
                    <a:p>
                      <a:pPr lvl="0"/>
                      <a:r>
                        <a:rPr lang="da-DK" sz="1400" kern="1200" dirty="0">
                          <a:solidFill>
                            <a:schemeClr val="dk1"/>
                          </a:solidFill>
                          <a:effectLst/>
                          <a:latin typeface="+mn-lt"/>
                          <a:ea typeface="+mn-ea"/>
                          <a:cs typeface="+mn-cs"/>
                        </a:rPr>
                        <a:t>Hvad handler Risikosamfundet om?</a:t>
                      </a:r>
                    </a:p>
                    <a:p>
                      <a:endParaRPr lang="da-DK" sz="1400" dirty="0"/>
                    </a:p>
                  </a:txBody>
                  <a:tcPr/>
                </a:tc>
                <a:tc>
                  <a:txBody>
                    <a:bodyPr/>
                    <a:lstStyle/>
                    <a:p>
                      <a:endParaRPr lang="da-DK" sz="1400"/>
                    </a:p>
                  </a:txBody>
                  <a:tcPr/>
                </a:tc>
                <a:extLst>
                  <a:ext uri="{0D108BD9-81ED-4DB2-BD59-A6C34878D82A}">
                    <a16:rowId xmlns:a16="http://schemas.microsoft.com/office/drawing/2014/main" val="3008683695"/>
                  </a:ext>
                </a:extLst>
              </a:tr>
              <a:tr h="923846">
                <a:tc>
                  <a:txBody>
                    <a:bodyPr/>
                    <a:lstStyle/>
                    <a:p>
                      <a:pPr lvl="0"/>
                      <a:r>
                        <a:rPr lang="da-DK" sz="1400" kern="1200" dirty="0">
                          <a:solidFill>
                            <a:schemeClr val="dk1"/>
                          </a:solidFill>
                          <a:effectLst/>
                          <a:latin typeface="+mn-lt"/>
                          <a:ea typeface="+mn-ea"/>
                          <a:cs typeface="+mn-cs"/>
                        </a:rPr>
                        <a:t>Redegør for Ulrich Becks beskrivelse af Risikosamfundet og forskellen mellem industrisamfundet og risikosamfundet. </a:t>
                      </a:r>
                    </a:p>
                    <a:p>
                      <a:endParaRPr lang="da-DK" sz="1400" dirty="0"/>
                    </a:p>
                  </a:txBody>
                  <a:tcPr/>
                </a:tc>
                <a:tc>
                  <a:txBody>
                    <a:bodyPr/>
                    <a:lstStyle/>
                    <a:p>
                      <a:endParaRPr lang="da-DK" sz="1400" dirty="0"/>
                    </a:p>
                  </a:txBody>
                  <a:tcPr/>
                </a:tc>
                <a:extLst>
                  <a:ext uri="{0D108BD9-81ED-4DB2-BD59-A6C34878D82A}">
                    <a16:rowId xmlns:a16="http://schemas.microsoft.com/office/drawing/2014/main" val="3327824809"/>
                  </a:ext>
                </a:extLst>
              </a:tr>
              <a:tr h="497456">
                <a:tc>
                  <a:txBody>
                    <a:bodyPr/>
                    <a:lstStyle/>
                    <a:p>
                      <a:pPr lvl="0"/>
                      <a:r>
                        <a:rPr lang="da-DK" sz="1400" kern="1200" dirty="0">
                          <a:solidFill>
                            <a:schemeClr val="dk1"/>
                          </a:solidFill>
                          <a:effectLst/>
                          <a:latin typeface="+mn-lt"/>
                          <a:ea typeface="+mn-ea"/>
                          <a:cs typeface="+mn-cs"/>
                        </a:rPr>
                        <a:t>Hvad menes der med begrebet valgbiografi?</a:t>
                      </a:r>
                    </a:p>
                    <a:p>
                      <a:endParaRPr lang="da-DK" sz="1400" dirty="0"/>
                    </a:p>
                  </a:txBody>
                  <a:tcPr/>
                </a:tc>
                <a:tc>
                  <a:txBody>
                    <a:bodyPr/>
                    <a:lstStyle/>
                    <a:p>
                      <a:endParaRPr lang="da-DK" sz="1400" dirty="0"/>
                    </a:p>
                  </a:txBody>
                  <a:tcPr/>
                </a:tc>
                <a:extLst>
                  <a:ext uri="{0D108BD9-81ED-4DB2-BD59-A6C34878D82A}">
                    <a16:rowId xmlns:a16="http://schemas.microsoft.com/office/drawing/2014/main" val="121263115"/>
                  </a:ext>
                </a:extLst>
              </a:tr>
              <a:tr h="710651">
                <a:tc>
                  <a:txBody>
                    <a:bodyPr/>
                    <a:lstStyle/>
                    <a:p>
                      <a:pPr lvl="0"/>
                      <a:r>
                        <a:rPr lang="da-DK" sz="1400" kern="1200" dirty="0">
                          <a:solidFill>
                            <a:schemeClr val="dk1"/>
                          </a:solidFill>
                          <a:effectLst/>
                          <a:latin typeface="+mn-lt"/>
                          <a:ea typeface="+mn-ea"/>
                          <a:cs typeface="+mn-cs"/>
                        </a:rPr>
                        <a:t>Hvad handler Ulrick Becks begreb institutionaliseret individualisering om?</a:t>
                      </a:r>
                    </a:p>
                    <a:p>
                      <a:endParaRPr lang="da-DK" sz="1400" dirty="0"/>
                    </a:p>
                  </a:txBody>
                  <a:tcPr/>
                </a:tc>
                <a:tc>
                  <a:txBody>
                    <a:bodyPr/>
                    <a:lstStyle/>
                    <a:p>
                      <a:endParaRPr lang="da-DK" sz="1400" dirty="0"/>
                    </a:p>
                  </a:txBody>
                  <a:tcPr/>
                </a:tc>
                <a:extLst>
                  <a:ext uri="{0D108BD9-81ED-4DB2-BD59-A6C34878D82A}">
                    <a16:rowId xmlns:a16="http://schemas.microsoft.com/office/drawing/2014/main" val="2581724685"/>
                  </a:ext>
                </a:extLst>
              </a:tr>
              <a:tr h="923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kern="1200" dirty="0">
                          <a:solidFill>
                            <a:schemeClr val="dk1"/>
                          </a:solidFill>
                          <a:effectLst/>
                          <a:latin typeface="+mn-lt"/>
                          <a:ea typeface="+mn-ea"/>
                          <a:cs typeface="+mn-cs"/>
                        </a:rPr>
                        <a:t>Hvorfor er </a:t>
                      </a:r>
                      <a:r>
                        <a:rPr lang="da-DK" sz="1400" kern="1200" dirty="0" err="1">
                          <a:solidFill>
                            <a:schemeClr val="dk1"/>
                          </a:solidFill>
                          <a:effectLst/>
                          <a:latin typeface="+mn-lt"/>
                          <a:ea typeface="+mn-ea"/>
                          <a:cs typeface="+mn-cs"/>
                        </a:rPr>
                        <a:t>corona</a:t>
                      </a:r>
                      <a:r>
                        <a:rPr lang="da-DK" sz="1400" kern="1200" dirty="0">
                          <a:solidFill>
                            <a:schemeClr val="dk1"/>
                          </a:solidFill>
                          <a:effectLst/>
                          <a:latin typeface="+mn-lt"/>
                          <a:ea typeface="+mn-ea"/>
                          <a:cs typeface="+mn-cs"/>
                        </a:rPr>
                        <a:t>-pandemien et interessant eksempel i forhold til forklaringen om Risikosamfundet?</a:t>
                      </a:r>
                    </a:p>
                    <a:p>
                      <a:endParaRPr lang="da-DK" sz="1400" dirty="0"/>
                    </a:p>
                  </a:txBody>
                  <a:tcPr/>
                </a:tc>
                <a:tc>
                  <a:txBody>
                    <a:bodyPr/>
                    <a:lstStyle/>
                    <a:p>
                      <a:endParaRPr lang="da-DK" sz="1400" dirty="0"/>
                    </a:p>
                  </a:txBody>
                  <a:tcPr/>
                </a:tc>
                <a:extLst>
                  <a:ext uri="{0D108BD9-81ED-4DB2-BD59-A6C34878D82A}">
                    <a16:rowId xmlns:a16="http://schemas.microsoft.com/office/drawing/2014/main" val="648539417"/>
                  </a:ext>
                </a:extLst>
              </a:tr>
            </a:tbl>
          </a:graphicData>
        </a:graphic>
      </p:graphicFrame>
    </p:spTree>
    <p:extLst>
      <p:ext uri="{BB962C8B-B14F-4D97-AF65-F5344CB8AC3E}">
        <p14:creationId xmlns:p14="http://schemas.microsoft.com/office/powerpoint/2010/main" val="106128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8B0A8-C240-A348-9832-31F0241A0BE3}"/>
              </a:ext>
            </a:extLst>
          </p:cNvPr>
          <p:cNvSpPr>
            <a:spLocks noGrp="1"/>
          </p:cNvSpPr>
          <p:nvPr>
            <p:ph type="title"/>
          </p:nvPr>
        </p:nvSpPr>
        <p:spPr/>
        <p:txBody>
          <a:bodyPr vert="horz" lIns="91440" tIns="45720" rIns="91440" bIns="45720" rtlCol="0" anchor="b">
            <a:noAutofit/>
          </a:bodyPr>
          <a:lstStyle/>
          <a:p>
            <a:r>
              <a:rPr lang="en-US" sz="3600" b="1" dirty="0" err="1">
                <a:solidFill>
                  <a:schemeClr val="tx1">
                    <a:lumMod val="85000"/>
                    <a:lumOff val="15000"/>
                  </a:schemeClr>
                </a:solidFill>
              </a:rPr>
              <a:t>Kortere</a:t>
            </a:r>
            <a:r>
              <a:rPr lang="en-US" sz="3600" b="1" dirty="0">
                <a:solidFill>
                  <a:schemeClr val="tx1">
                    <a:lumMod val="85000"/>
                    <a:lumOff val="15000"/>
                  </a:schemeClr>
                </a:solidFill>
              </a:rPr>
              <a:t> </a:t>
            </a:r>
            <a:r>
              <a:rPr lang="en-US" sz="3600" b="1" dirty="0" err="1">
                <a:solidFill>
                  <a:schemeClr val="tx1">
                    <a:lumMod val="85000"/>
                    <a:lumOff val="15000"/>
                  </a:schemeClr>
                </a:solidFill>
              </a:rPr>
              <a:t>skriveøvelse</a:t>
            </a:r>
            <a:r>
              <a:rPr lang="en-US" sz="3600" b="1" dirty="0">
                <a:solidFill>
                  <a:schemeClr val="tx1">
                    <a:lumMod val="85000"/>
                    <a:lumOff val="15000"/>
                  </a:schemeClr>
                </a:solidFill>
              </a:rPr>
              <a:t> (25 min.) </a:t>
            </a:r>
            <a:r>
              <a:rPr lang="en-US" sz="3600" b="1" dirty="0" err="1">
                <a:solidFill>
                  <a:schemeClr val="tx1">
                    <a:lumMod val="85000"/>
                    <a:lumOff val="15000"/>
                  </a:schemeClr>
                </a:solidFill>
              </a:rPr>
              <a:t>hvordan</a:t>
            </a:r>
            <a:r>
              <a:rPr lang="en-US" sz="3600" b="1" dirty="0">
                <a:solidFill>
                  <a:schemeClr val="tx1">
                    <a:lumMod val="85000"/>
                    <a:lumOff val="15000"/>
                  </a:schemeClr>
                </a:solidFill>
              </a:rPr>
              <a:t> har corona </a:t>
            </a:r>
            <a:r>
              <a:rPr lang="en-US" sz="3600" b="1" dirty="0" err="1">
                <a:solidFill>
                  <a:schemeClr val="tx1">
                    <a:lumMod val="85000"/>
                    <a:lumOff val="15000"/>
                  </a:schemeClr>
                </a:solidFill>
              </a:rPr>
              <a:t>ændret</a:t>
            </a:r>
            <a:r>
              <a:rPr lang="en-US" sz="3600" b="1" dirty="0">
                <a:solidFill>
                  <a:schemeClr val="tx1">
                    <a:lumMod val="85000"/>
                    <a:lumOff val="15000"/>
                  </a:schemeClr>
                </a:solidFill>
              </a:rPr>
              <a:t> </a:t>
            </a:r>
            <a:r>
              <a:rPr lang="en-US" sz="3600" b="1" dirty="0" err="1">
                <a:solidFill>
                  <a:schemeClr val="tx1">
                    <a:lumMod val="85000"/>
                    <a:lumOff val="15000"/>
                  </a:schemeClr>
                </a:solidFill>
              </a:rPr>
              <a:t>mit</a:t>
            </a:r>
            <a:r>
              <a:rPr lang="en-US" sz="3600" b="1" dirty="0">
                <a:solidFill>
                  <a:schemeClr val="tx1">
                    <a:lumMod val="85000"/>
                    <a:lumOff val="15000"/>
                  </a:schemeClr>
                </a:solidFill>
              </a:rPr>
              <a:t> liv? </a:t>
            </a:r>
          </a:p>
        </p:txBody>
      </p:sp>
      <p:sp>
        <p:nvSpPr>
          <p:cNvPr id="6" name="Pladsholder til indhold 5">
            <a:extLst>
              <a:ext uri="{FF2B5EF4-FFF2-40B4-BE49-F238E27FC236}">
                <a16:creationId xmlns:a16="http://schemas.microsoft.com/office/drawing/2014/main" id="{CA4A2B5B-CCD1-3048-AB9F-4B5E7CD2260B}"/>
              </a:ext>
            </a:extLst>
          </p:cNvPr>
          <p:cNvSpPr>
            <a:spLocks noGrp="1"/>
          </p:cNvSpPr>
          <p:nvPr>
            <p:ph idx="1"/>
          </p:nvPr>
        </p:nvSpPr>
        <p:spPr>
          <a:xfrm>
            <a:off x="1036637" y="2044862"/>
            <a:ext cx="10058400" cy="3760891"/>
          </a:xfrm>
        </p:spPr>
        <p:txBody>
          <a:bodyPr>
            <a:normAutofit/>
          </a:bodyPr>
          <a:lstStyle/>
          <a:p>
            <a:r>
              <a:rPr lang="da-DK" sz="2800" dirty="0"/>
              <a:t>Skriv et brev til din sidemand, hvor du kort forsøger at beskrive nogle af de bekymrings- og frustrationstanker, som du </a:t>
            </a:r>
            <a:r>
              <a:rPr lang="da-DK" sz="2800" dirty="0">
                <a:ea typeface="Times New Roman" panose="02020603050405020304" pitchFamily="18" charset="0"/>
                <a:cs typeface="Times New Roman" panose="02020603050405020304" pitchFamily="18" charset="0"/>
              </a:rPr>
              <a:t>har gået og haft igennem det sidste 1,5 år, hvor </a:t>
            </a:r>
            <a:r>
              <a:rPr lang="da-DK" sz="2800" dirty="0" err="1">
                <a:ea typeface="Times New Roman" panose="02020603050405020304" pitchFamily="18" charset="0"/>
                <a:cs typeface="Times New Roman" panose="02020603050405020304" pitchFamily="18" charset="0"/>
              </a:rPr>
              <a:t>corona</a:t>
            </a:r>
            <a:r>
              <a:rPr lang="da-DK" sz="2800" dirty="0">
                <a:ea typeface="Times New Roman" panose="02020603050405020304" pitchFamily="18" charset="0"/>
                <a:cs typeface="Times New Roman" panose="02020603050405020304" pitchFamily="18" charset="0"/>
              </a:rPr>
              <a:t>-pandemien har raset. Sæt gerne ord på, hvad du synes har været vanskeligt, og måske også på, hvad du ofte føler, du har manglet svar på i perioden. </a:t>
            </a:r>
            <a:endParaRPr lang="da-DK" sz="2800" dirty="0"/>
          </a:p>
        </p:txBody>
      </p:sp>
      <p:sp>
        <p:nvSpPr>
          <p:cNvPr id="5" name="Rectangle 1">
            <a:extLst>
              <a:ext uri="{FF2B5EF4-FFF2-40B4-BE49-F238E27FC236}">
                <a16:creationId xmlns:a16="http://schemas.microsoft.com/office/drawing/2014/main" id="{C0DDFCBA-FA2C-5548-B5AC-C2A31B443292}"/>
              </a:ext>
            </a:extLst>
          </p:cNvPr>
          <p:cNvSpPr>
            <a:spLocks noChangeArrowheads="1"/>
          </p:cNvSpPr>
          <p:nvPr/>
        </p:nvSpPr>
        <p:spPr bwMode="auto">
          <a:xfrm>
            <a:off x="1096963" y="3532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7" name="Billede 6">
            <a:extLst>
              <a:ext uri="{FF2B5EF4-FFF2-40B4-BE49-F238E27FC236}">
                <a16:creationId xmlns:a16="http://schemas.microsoft.com/office/drawing/2014/main" id="{D254787A-13A6-A44E-9E31-5FCECA6F58FB}"/>
              </a:ext>
            </a:extLst>
          </p:cNvPr>
          <p:cNvPicPr>
            <a:picLocks noChangeAspect="1"/>
          </p:cNvPicPr>
          <p:nvPr/>
        </p:nvPicPr>
        <p:blipFill>
          <a:blip r:embed="rId2"/>
          <a:srcRect/>
          <a:stretch/>
        </p:blipFill>
        <p:spPr>
          <a:xfrm>
            <a:off x="0" y="5805753"/>
            <a:ext cx="12328634" cy="1056740"/>
          </a:xfrm>
          <a:prstGeom prst="rect">
            <a:avLst/>
          </a:prstGeom>
        </p:spPr>
      </p:pic>
    </p:spTree>
    <p:extLst>
      <p:ext uri="{BB962C8B-B14F-4D97-AF65-F5344CB8AC3E}">
        <p14:creationId xmlns:p14="http://schemas.microsoft.com/office/powerpoint/2010/main" val="3092228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8B0A8-C240-A348-9832-31F0241A0BE3}"/>
              </a:ext>
            </a:extLst>
          </p:cNvPr>
          <p:cNvSpPr>
            <a:spLocks noGrp="1"/>
          </p:cNvSpPr>
          <p:nvPr>
            <p:ph type="title"/>
          </p:nvPr>
        </p:nvSpPr>
        <p:spPr/>
        <p:txBody>
          <a:bodyPr vert="horz" lIns="91440" tIns="45720" rIns="91440" bIns="45720" rtlCol="0" anchor="b">
            <a:normAutofit fontScale="90000"/>
          </a:bodyPr>
          <a:lstStyle/>
          <a:p>
            <a:br>
              <a:rPr lang="da-DK" b="1" dirty="0"/>
            </a:br>
            <a:br>
              <a:rPr lang="da-DK" dirty="0"/>
            </a:br>
            <a:r>
              <a:rPr lang="da-DK" sz="6000" b="1" dirty="0"/>
              <a:t>Præsentation af ”brevet” i grupper a tre personer </a:t>
            </a:r>
            <a:endParaRPr lang="en-US" sz="6000" dirty="0">
              <a:solidFill>
                <a:schemeClr val="tx1">
                  <a:lumMod val="85000"/>
                  <a:lumOff val="15000"/>
                </a:schemeClr>
              </a:solidFill>
            </a:endParaRPr>
          </a:p>
        </p:txBody>
      </p:sp>
      <p:sp>
        <p:nvSpPr>
          <p:cNvPr id="5" name="Rectangle 1">
            <a:extLst>
              <a:ext uri="{FF2B5EF4-FFF2-40B4-BE49-F238E27FC236}">
                <a16:creationId xmlns:a16="http://schemas.microsoft.com/office/drawing/2014/main" id="{C0DDFCBA-FA2C-5548-B5AC-C2A31B443292}"/>
              </a:ext>
            </a:extLst>
          </p:cNvPr>
          <p:cNvSpPr>
            <a:spLocks noChangeArrowheads="1"/>
          </p:cNvSpPr>
          <p:nvPr/>
        </p:nvSpPr>
        <p:spPr bwMode="auto">
          <a:xfrm>
            <a:off x="1096963" y="3532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6" name="Billede 5">
            <a:extLst>
              <a:ext uri="{FF2B5EF4-FFF2-40B4-BE49-F238E27FC236}">
                <a16:creationId xmlns:a16="http://schemas.microsoft.com/office/drawing/2014/main" id="{EA1E07EB-2C2D-974F-B7BB-E08B3CFBCBFA}"/>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237452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EE1CE5EE-0FA0-C843-8BC4-F25EF2B5FBF4}"/>
              </a:ext>
            </a:extLst>
          </p:cNvPr>
          <p:cNvPicPr>
            <a:picLocks noChangeAspect="1"/>
          </p:cNvPicPr>
          <p:nvPr/>
        </p:nvPicPr>
        <p:blipFill>
          <a:blip r:embed="rId2"/>
          <a:stretch/>
        </p:blipFill>
        <p:spPr>
          <a:xfrm>
            <a:off x="0" y="5958892"/>
            <a:ext cx="12192000" cy="899108"/>
          </a:xfrm>
          <a:prstGeom prst="rect">
            <a:avLst/>
          </a:prstGeom>
        </p:spPr>
      </p:pic>
      <p:sp>
        <p:nvSpPr>
          <p:cNvPr id="5" name="Rectangle 1">
            <a:extLst>
              <a:ext uri="{FF2B5EF4-FFF2-40B4-BE49-F238E27FC236}">
                <a16:creationId xmlns:a16="http://schemas.microsoft.com/office/drawing/2014/main" id="{C0DDFCBA-FA2C-5548-B5AC-C2A31B443292}"/>
              </a:ext>
            </a:extLst>
          </p:cNvPr>
          <p:cNvSpPr>
            <a:spLocks noChangeArrowheads="1"/>
          </p:cNvSpPr>
          <p:nvPr/>
        </p:nvSpPr>
        <p:spPr bwMode="auto">
          <a:xfrm>
            <a:off x="1096963" y="3532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2" name="Titel 1">
            <a:extLst>
              <a:ext uri="{FF2B5EF4-FFF2-40B4-BE49-F238E27FC236}">
                <a16:creationId xmlns:a16="http://schemas.microsoft.com/office/drawing/2014/main" id="{C79C4334-993B-7048-A7F1-66D79D6CDF8B}"/>
              </a:ext>
            </a:extLst>
          </p:cNvPr>
          <p:cNvSpPr>
            <a:spLocks noGrp="1"/>
          </p:cNvSpPr>
          <p:nvPr>
            <p:ph type="title"/>
          </p:nvPr>
        </p:nvSpPr>
        <p:spPr/>
        <p:txBody>
          <a:bodyPr/>
          <a:lstStyle/>
          <a:p>
            <a:r>
              <a:rPr lang="da-DK" dirty="0"/>
              <a:t>Hvordan kan vi anvende Becks begreb institutionaliseret individualisering?  </a:t>
            </a:r>
          </a:p>
        </p:txBody>
      </p:sp>
      <p:sp>
        <p:nvSpPr>
          <p:cNvPr id="3" name="Pladsholder til indhold 2">
            <a:extLst>
              <a:ext uri="{FF2B5EF4-FFF2-40B4-BE49-F238E27FC236}">
                <a16:creationId xmlns:a16="http://schemas.microsoft.com/office/drawing/2014/main" id="{9B0A4057-1A83-8B4F-A2C3-1D833EABC8D8}"/>
              </a:ext>
            </a:extLst>
          </p:cNvPr>
          <p:cNvSpPr>
            <a:spLocks noGrp="1"/>
          </p:cNvSpPr>
          <p:nvPr>
            <p:ph idx="1"/>
          </p:nvPr>
        </p:nvSpPr>
        <p:spPr/>
        <p:txBody>
          <a:bodyPr/>
          <a:lstStyle/>
          <a:p>
            <a:r>
              <a:rPr lang="da-DK" dirty="0"/>
              <a:t>Eleverne finder på forskellige eksempler i deres grupper – de skal præsenteres i forbindelse med afslutningen på dagens undervisning. </a:t>
            </a:r>
          </a:p>
        </p:txBody>
      </p:sp>
    </p:spTree>
    <p:extLst>
      <p:ext uri="{BB962C8B-B14F-4D97-AF65-F5344CB8AC3E}">
        <p14:creationId xmlns:p14="http://schemas.microsoft.com/office/powerpoint/2010/main" val="794658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CF885005-D72C-7D46-A2B7-AD130B717294}"/>
              </a:ext>
            </a:extLst>
          </p:cNvPr>
          <p:cNvGraphicFramePr>
            <a:graphicFrameLocks noGrp="1"/>
          </p:cNvGraphicFramePr>
          <p:nvPr/>
        </p:nvGraphicFramePr>
        <p:xfrm>
          <a:off x="1434853" y="1360869"/>
          <a:ext cx="9354298" cy="4596200"/>
        </p:xfrm>
        <a:graphic>
          <a:graphicData uri="http://schemas.openxmlformats.org/drawingml/2006/table">
            <a:tbl>
              <a:tblPr firstRow="1" firstCol="1" bandRow="1">
                <a:noFill/>
                <a:tableStyleId>{5C22544A-7EE6-4342-B048-85BDC9FD1C3A}</a:tableStyleId>
              </a:tblPr>
              <a:tblGrid>
                <a:gridCol w="4677149">
                  <a:extLst>
                    <a:ext uri="{9D8B030D-6E8A-4147-A177-3AD203B41FA5}">
                      <a16:colId xmlns:a16="http://schemas.microsoft.com/office/drawing/2014/main" val="2843783906"/>
                    </a:ext>
                  </a:extLst>
                </a:gridCol>
                <a:gridCol w="4677149">
                  <a:extLst>
                    <a:ext uri="{9D8B030D-6E8A-4147-A177-3AD203B41FA5}">
                      <a16:colId xmlns:a16="http://schemas.microsoft.com/office/drawing/2014/main" val="2705135234"/>
                    </a:ext>
                  </a:extLst>
                </a:gridCol>
              </a:tblGrid>
              <a:tr h="3116488">
                <a:tc>
                  <a:txBody>
                    <a:bodyPr/>
                    <a:lstStyle/>
                    <a:p>
                      <a:pPr marL="457200">
                        <a:spcAft>
                          <a:spcPts val="0"/>
                        </a:spcAft>
                      </a:pPr>
                      <a:r>
                        <a:rPr lang="da-DK" sz="3300" b="0" cap="all" spc="150">
                          <a:solidFill>
                            <a:schemeClr val="lt1"/>
                          </a:solidFill>
                          <a:effectLst/>
                        </a:rPr>
                        <a:t>hvordan kan Becks teori forklare Corona-krisen?</a:t>
                      </a:r>
                      <a:endParaRPr lang="da-DK" sz="3300" b="0" cap="all" spc="150">
                        <a:solidFill>
                          <a:schemeClr val="l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2656" marR="282656" marT="282656" marB="282656">
                    <a:lnL w="12700" cmpd="sng">
                      <a:noFill/>
                    </a:lnL>
                    <a:lnR w="12700" cmpd="sng">
                      <a:noFill/>
                    </a:lnR>
                    <a:lnT w="12700" cmpd="sng">
                      <a:noFill/>
                    </a:lnT>
                    <a:lnB w="38100" cmpd="sng">
                      <a:noFill/>
                    </a:lnB>
                    <a:solidFill>
                      <a:srgbClr val="505356"/>
                    </a:solidFill>
                  </a:tcPr>
                </a:tc>
                <a:tc>
                  <a:txBody>
                    <a:bodyPr/>
                    <a:lstStyle/>
                    <a:p>
                      <a:pPr marL="457200">
                        <a:spcAft>
                          <a:spcPts val="0"/>
                        </a:spcAft>
                      </a:pPr>
                      <a:r>
                        <a:rPr lang="da-DK" sz="3300" b="0" cap="all" spc="150">
                          <a:solidFill>
                            <a:schemeClr val="lt1"/>
                          </a:solidFill>
                          <a:effectLst/>
                        </a:rPr>
                        <a:t>hvordan kan Becks teori ikke forklare Corona-krisen?</a:t>
                      </a:r>
                      <a:endParaRPr lang="da-DK" sz="3300" b="0" cap="all" spc="150">
                        <a:solidFill>
                          <a:schemeClr val="lt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2656" marR="282656" marT="282656" marB="282656">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603782912"/>
                  </a:ext>
                </a:extLst>
              </a:tr>
              <a:tr h="1013368">
                <a:tc>
                  <a:txBody>
                    <a:bodyPr/>
                    <a:lstStyle/>
                    <a:p>
                      <a:pPr marL="457200">
                        <a:spcAft>
                          <a:spcPts val="0"/>
                        </a:spcAft>
                      </a:pPr>
                      <a:r>
                        <a:rPr lang="da-DK" sz="2700" b="1" cap="none" spc="0">
                          <a:solidFill>
                            <a:schemeClr val="tx1"/>
                          </a:solidFill>
                          <a:effectLst/>
                        </a:rPr>
                        <a:t> </a:t>
                      </a:r>
                      <a:endParaRPr lang="da-DK" sz="27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2656" marR="282656" marT="282656" marB="282656">
                    <a:lnL w="12700" cmpd="sng">
                      <a:noFill/>
                      <a:prstDash val="solid"/>
                    </a:lnL>
                    <a:lnR w="12700" cmpd="sng">
                      <a:noFill/>
                      <a:prstDash val="solid"/>
                    </a:lnR>
                    <a:lnT w="38100" cmpd="sng">
                      <a:noFill/>
                    </a:lnT>
                    <a:lnB w="12700" cmpd="sng">
                      <a:noFill/>
                      <a:prstDash val="solid"/>
                    </a:lnB>
                    <a:noFill/>
                  </a:tcPr>
                </a:tc>
                <a:tc>
                  <a:txBody>
                    <a:bodyPr/>
                    <a:lstStyle/>
                    <a:p>
                      <a:pPr marL="457200">
                        <a:spcAft>
                          <a:spcPts val="0"/>
                        </a:spcAft>
                      </a:pPr>
                      <a:r>
                        <a:rPr lang="da-DK" sz="2700" cap="none" spc="0">
                          <a:solidFill>
                            <a:schemeClr val="tx1"/>
                          </a:solidFill>
                          <a:effectLst/>
                        </a:rPr>
                        <a:t> </a:t>
                      </a:r>
                      <a:endParaRPr lang="da-DK" sz="27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2656" marR="282656" marT="282656" marB="282656">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832090966"/>
                  </a:ext>
                </a:extLst>
              </a:tr>
            </a:tbl>
          </a:graphicData>
        </a:graphic>
      </p:graphicFrame>
      <p:pic>
        <p:nvPicPr>
          <p:cNvPr id="9" name="Billede 8">
            <a:extLst>
              <a:ext uri="{FF2B5EF4-FFF2-40B4-BE49-F238E27FC236}">
                <a16:creationId xmlns:a16="http://schemas.microsoft.com/office/drawing/2014/main" id="{92A49A07-5030-1144-A259-EFF8C3AA56D3}"/>
              </a:ext>
            </a:extLst>
          </p:cNvPr>
          <p:cNvPicPr>
            <a:picLocks noChangeAspect="1"/>
          </p:cNvPicPr>
          <p:nvPr/>
        </p:nvPicPr>
        <p:blipFill>
          <a:blip r:embed="rId2"/>
          <a:srcRect/>
          <a:stretch/>
        </p:blipFill>
        <p:spPr>
          <a:xfrm>
            <a:off x="0" y="5832710"/>
            <a:ext cx="12328634" cy="1056740"/>
          </a:xfrm>
          <a:prstGeom prst="rect">
            <a:avLst/>
          </a:prstGeom>
        </p:spPr>
      </p:pic>
    </p:spTree>
    <p:extLst>
      <p:ext uri="{BB962C8B-B14F-4D97-AF65-F5344CB8AC3E}">
        <p14:creationId xmlns:p14="http://schemas.microsoft.com/office/powerpoint/2010/main" val="3797473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8B0A8-C240-A348-9832-31F0241A0BE3}"/>
              </a:ext>
            </a:extLst>
          </p:cNvPr>
          <p:cNvSpPr>
            <a:spLocks noGrp="1"/>
          </p:cNvSpPr>
          <p:nvPr>
            <p:ph type="title"/>
          </p:nvPr>
        </p:nvSpPr>
        <p:spPr/>
        <p:txBody>
          <a:bodyPr vert="horz" lIns="91440" tIns="45720" rIns="91440" bIns="45720" rtlCol="0" anchor="b">
            <a:normAutofit fontScale="90000"/>
          </a:bodyPr>
          <a:lstStyle/>
          <a:p>
            <a:r>
              <a:rPr lang="da-DK" sz="4000" dirty="0"/>
              <a:t>Fælles opsamling af undersøgelsen på klassen.</a:t>
            </a:r>
            <a:br>
              <a:rPr lang="da-DK" dirty="0"/>
            </a:br>
            <a:endParaRPr lang="en-US" sz="6000" dirty="0">
              <a:solidFill>
                <a:schemeClr val="tx1">
                  <a:lumMod val="85000"/>
                  <a:lumOff val="15000"/>
                </a:schemeClr>
              </a:solidFill>
            </a:endParaRPr>
          </a:p>
        </p:txBody>
      </p:sp>
      <p:graphicFrame>
        <p:nvGraphicFramePr>
          <p:cNvPr id="4" name="Pladsholder til indhold 3">
            <a:extLst>
              <a:ext uri="{FF2B5EF4-FFF2-40B4-BE49-F238E27FC236}">
                <a16:creationId xmlns:a16="http://schemas.microsoft.com/office/drawing/2014/main" id="{05AA4C57-9F8E-A34C-A58E-A826076801E3}"/>
              </a:ext>
            </a:extLst>
          </p:cNvPr>
          <p:cNvGraphicFramePr>
            <a:graphicFrameLocks noGrp="1"/>
          </p:cNvGraphicFramePr>
          <p:nvPr>
            <p:ph idx="1"/>
            <p:extLst>
              <p:ext uri="{D42A27DB-BD31-4B8C-83A1-F6EECF244321}">
                <p14:modId xmlns:p14="http://schemas.microsoft.com/office/powerpoint/2010/main" val="4159563965"/>
              </p:ext>
            </p:extLst>
          </p:nvPr>
        </p:nvGraphicFramePr>
        <p:xfrm>
          <a:off x="1096963" y="2181339"/>
          <a:ext cx="10058400" cy="3801275"/>
        </p:xfrm>
        <a:graphic>
          <a:graphicData uri="http://schemas.openxmlformats.org/drawingml/2006/table">
            <a:tbl>
              <a:tblPr firstRow="1" firstCol="1" bandRow="1">
                <a:tableStyleId>{5C22544A-7EE6-4342-B048-85BDC9FD1C3A}</a:tableStyleId>
              </a:tblPr>
              <a:tblGrid>
                <a:gridCol w="2544775">
                  <a:extLst>
                    <a:ext uri="{9D8B030D-6E8A-4147-A177-3AD203B41FA5}">
                      <a16:colId xmlns:a16="http://schemas.microsoft.com/office/drawing/2014/main" val="835866319"/>
                    </a:ext>
                  </a:extLst>
                </a:gridCol>
                <a:gridCol w="7513625">
                  <a:extLst>
                    <a:ext uri="{9D8B030D-6E8A-4147-A177-3AD203B41FA5}">
                      <a16:colId xmlns:a16="http://schemas.microsoft.com/office/drawing/2014/main" val="304538780"/>
                    </a:ext>
                  </a:extLst>
                </a:gridCol>
              </a:tblGrid>
              <a:tr h="253419">
                <a:tc>
                  <a:txBody>
                    <a:bodyPr/>
                    <a:lstStyle/>
                    <a:p>
                      <a:pPr marL="457200"/>
                      <a:r>
                        <a:rPr lang="da-DK" sz="1200">
                          <a:effectLst/>
                        </a:rPr>
                        <a:t>Spørgsmål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a:effectLst/>
                        </a:rPr>
                        <a:t>Mine overvejelser/svar</a:t>
                      </a:r>
                      <a:endParaRPr lang="da-DK"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66648443"/>
                  </a:ext>
                </a:extLst>
              </a:tr>
              <a:tr h="506836">
                <a:tc>
                  <a:txBody>
                    <a:bodyPr/>
                    <a:lstStyle/>
                    <a:p>
                      <a:pPr marL="457200"/>
                      <a:r>
                        <a:rPr lang="da-DK" sz="1200">
                          <a:effectLst/>
                        </a:rPr>
                        <a:t>Hvem er Ulrich Beck?</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a:effectLst/>
                        </a:rPr>
                        <a:t> </a:t>
                      </a:r>
                    </a:p>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96180892"/>
                  </a:ext>
                </a:extLst>
              </a:tr>
              <a:tr h="760255">
                <a:tc>
                  <a:txBody>
                    <a:bodyPr/>
                    <a:lstStyle/>
                    <a:p>
                      <a:pPr marL="457200"/>
                      <a:r>
                        <a:rPr lang="da-DK" sz="1200">
                          <a:effectLst/>
                        </a:rPr>
                        <a:t>Hvad handler begrebet risikosamfund om?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a:effectLst/>
                        </a:rPr>
                        <a:t> </a:t>
                      </a:r>
                    </a:p>
                    <a:p>
                      <a:pPr marL="457200"/>
                      <a:r>
                        <a:rPr lang="da-DK" sz="1200">
                          <a:effectLst/>
                        </a:rPr>
                        <a:t> </a:t>
                      </a:r>
                    </a:p>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11079380"/>
                  </a:ext>
                </a:extLst>
              </a:tr>
              <a:tr h="1267092">
                <a:tc>
                  <a:txBody>
                    <a:bodyPr/>
                    <a:lstStyle/>
                    <a:p>
                      <a:pPr marL="457200"/>
                      <a:r>
                        <a:rPr lang="da-DK" sz="1200">
                          <a:effectLst/>
                        </a:rPr>
                        <a:t>Hvad handler begreberne valgbiografi og institutionaliseret individualisering om?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a:effectLst/>
                        </a:rPr>
                        <a:t> </a:t>
                      </a:r>
                    </a:p>
                    <a:p>
                      <a:pPr marL="457200"/>
                      <a:r>
                        <a:rPr lang="da-DK" sz="1200">
                          <a:effectLst/>
                        </a:rPr>
                        <a:t> </a:t>
                      </a:r>
                    </a:p>
                    <a:p>
                      <a:pPr marL="457200"/>
                      <a:r>
                        <a:rPr lang="da-DK" sz="1200">
                          <a:effectLst/>
                        </a:rPr>
                        <a:t> </a:t>
                      </a:r>
                    </a:p>
                    <a:p>
                      <a:pPr marL="457200"/>
                      <a:r>
                        <a:rPr lang="da-DK" sz="1200">
                          <a:effectLst/>
                        </a:rPr>
                        <a:t> </a:t>
                      </a:r>
                    </a:p>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90194382"/>
                  </a:ext>
                </a:extLst>
              </a:tr>
              <a:tr h="1013673">
                <a:tc>
                  <a:txBody>
                    <a:bodyPr/>
                    <a:lstStyle/>
                    <a:p>
                      <a:pPr marL="457200"/>
                      <a:r>
                        <a:rPr lang="da-DK" sz="1200">
                          <a:effectLst/>
                        </a:rPr>
                        <a:t>Har Corona-epidemien svækket eller forstærket individualiseringstendenserne?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dirty="0">
                          <a:effectLst/>
                        </a:rPr>
                        <a:t> </a:t>
                      </a:r>
                    </a:p>
                    <a:p>
                      <a:pPr marL="457200"/>
                      <a:r>
                        <a:rPr lang="da-DK" sz="1200" dirty="0">
                          <a:effectLst/>
                        </a:rPr>
                        <a:t> </a:t>
                      </a:r>
                    </a:p>
                    <a:p>
                      <a:pPr marL="457200"/>
                      <a:r>
                        <a:rPr lang="da-DK" sz="1200" dirty="0">
                          <a:effectLst/>
                        </a:rPr>
                        <a:t> </a:t>
                      </a:r>
                    </a:p>
                    <a:p>
                      <a:pPr marL="457200"/>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61068921"/>
                  </a:ext>
                </a:extLst>
              </a:tr>
            </a:tbl>
          </a:graphicData>
        </a:graphic>
      </p:graphicFrame>
      <p:pic>
        <p:nvPicPr>
          <p:cNvPr id="5" name="Billede 4">
            <a:extLst>
              <a:ext uri="{FF2B5EF4-FFF2-40B4-BE49-F238E27FC236}">
                <a16:creationId xmlns:a16="http://schemas.microsoft.com/office/drawing/2014/main" id="{E7FB18C5-8DBB-E646-8E3B-1BFAFDC2A7B8}"/>
              </a:ext>
            </a:extLst>
          </p:cNvPr>
          <p:cNvPicPr>
            <a:picLocks noChangeAspect="1"/>
          </p:cNvPicPr>
          <p:nvPr/>
        </p:nvPicPr>
        <p:blipFill>
          <a:blip r:embed="rId2"/>
          <a:srcRect/>
          <a:stretch/>
        </p:blipFill>
        <p:spPr>
          <a:xfrm>
            <a:off x="0" y="5982615"/>
            <a:ext cx="12328634" cy="1056740"/>
          </a:xfrm>
          <a:prstGeom prst="rect">
            <a:avLst/>
          </a:prstGeom>
        </p:spPr>
      </p:pic>
    </p:spTree>
    <p:extLst>
      <p:ext uri="{BB962C8B-B14F-4D97-AF65-F5344CB8AC3E}">
        <p14:creationId xmlns:p14="http://schemas.microsoft.com/office/powerpoint/2010/main" val="4255688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8</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10193E1A-77D5-FC4E-9558-18C71023540D}"/>
              </a:ext>
            </a:extLst>
          </p:cNvPr>
          <p:cNvPicPr>
            <a:picLocks noChangeAspect="1"/>
          </p:cNvPicPr>
          <p:nvPr/>
        </p:nvPicPr>
        <p:blipFill>
          <a:blip r:embed="rId2"/>
          <a:srcRect/>
          <a:stretch/>
        </p:blipFill>
        <p:spPr>
          <a:xfrm>
            <a:off x="0" y="5982615"/>
            <a:ext cx="12328634" cy="1056740"/>
          </a:xfrm>
          <a:prstGeom prst="rect">
            <a:avLst/>
          </a:prstGeom>
        </p:spPr>
      </p:pic>
    </p:spTree>
    <p:extLst>
      <p:ext uri="{BB962C8B-B14F-4D97-AF65-F5344CB8AC3E}">
        <p14:creationId xmlns:p14="http://schemas.microsoft.com/office/powerpoint/2010/main" val="2358425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dirty="0"/>
              <a:t>Program for modul 8</a:t>
            </a:r>
          </a:p>
        </p:txBody>
      </p: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824459"/>
            <a:ext cx="6791894" cy="4945211"/>
          </a:xfrm>
        </p:spPr>
        <p:txBody>
          <a:bodyPr anchor="ctr">
            <a:normAutofit/>
          </a:bodyPr>
          <a:lstStyle/>
          <a:p>
            <a:r>
              <a:rPr lang="da-DK" dirty="0"/>
              <a:t>Opstil spørgsmål til artiklen ”</a:t>
            </a:r>
            <a:r>
              <a:rPr lang="da-DK" dirty="0" err="1"/>
              <a:t>Corona</a:t>
            </a:r>
            <a:r>
              <a:rPr lang="da-DK" dirty="0"/>
              <a:t> får flere unge til at føle sig ensomme – hele ungdomsårgange er presset”, fra TV2 Øst. </a:t>
            </a:r>
          </a:p>
          <a:p>
            <a:r>
              <a:rPr lang="da-DK" dirty="0"/>
              <a:t>Institut for Folkesundhedsvidenskab, Københavns Universitets undersøgelse: ”Unges livskvalitet, bekymring og følelse af social isolation under </a:t>
            </a:r>
            <a:r>
              <a:rPr lang="da-DK" dirty="0" err="1"/>
              <a:t>coronakrisen</a:t>
            </a:r>
            <a:r>
              <a:rPr lang="da-DK" dirty="0"/>
              <a:t>”. </a:t>
            </a:r>
          </a:p>
          <a:p>
            <a:r>
              <a:rPr lang="da-DK" dirty="0"/>
              <a:t>Opsamling på klassen</a:t>
            </a:r>
          </a:p>
        </p:txBody>
      </p:sp>
      <p:pic>
        <p:nvPicPr>
          <p:cNvPr id="6" name="Billede 5">
            <a:extLst>
              <a:ext uri="{FF2B5EF4-FFF2-40B4-BE49-F238E27FC236}">
                <a16:creationId xmlns:a16="http://schemas.microsoft.com/office/drawing/2014/main" id="{636498FA-CA8A-1F4B-AFC7-BE1EE1D13749}"/>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320981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D8387E-1BAF-0542-9895-EF032B082D89}"/>
              </a:ext>
            </a:extLst>
          </p:cNvPr>
          <p:cNvSpPr>
            <a:spLocks noGrp="1"/>
          </p:cNvSpPr>
          <p:nvPr>
            <p:ph type="title"/>
          </p:nvPr>
        </p:nvSpPr>
        <p:spPr>
          <a:xfrm>
            <a:off x="1097280" y="286604"/>
            <a:ext cx="10058400" cy="686802"/>
          </a:xfrm>
        </p:spPr>
        <p:txBody>
          <a:bodyPr>
            <a:normAutofit/>
          </a:bodyPr>
          <a:lstStyle/>
          <a:p>
            <a:r>
              <a:rPr lang="da-DK" sz="4000" dirty="0"/>
              <a:t>Hvad er forskel på udbud og efterspørgsel? </a:t>
            </a:r>
          </a:p>
        </p:txBody>
      </p:sp>
      <p:cxnSp>
        <p:nvCxnSpPr>
          <p:cNvPr id="35" name="Straight Connector 29">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31">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Pladsholder til indhold 2">
            <a:extLst>
              <a:ext uri="{FF2B5EF4-FFF2-40B4-BE49-F238E27FC236}">
                <a16:creationId xmlns:a16="http://schemas.microsoft.com/office/drawing/2014/main" id="{403B15DE-4E04-4880-AEBE-E99E07465814}"/>
              </a:ext>
            </a:extLst>
          </p:cNvPr>
          <p:cNvGraphicFramePr>
            <a:graphicFrameLocks noGrp="1"/>
          </p:cNvGraphicFramePr>
          <p:nvPr>
            <p:ph idx="1"/>
            <p:extLst>
              <p:ext uri="{D42A27DB-BD31-4B8C-83A1-F6EECF244321}">
                <p14:modId xmlns:p14="http://schemas.microsoft.com/office/powerpoint/2010/main" val="1754606691"/>
              </p:ext>
            </p:extLst>
          </p:nvPr>
        </p:nvGraphicFramePr>
        <p:xfrm>
          <a:off x="157163" y="1085860"/>
          <a:ext cx="11358562" cy="4798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Billede 8">
            <a:extLst>
              <a:ext uri="{FF2B5EF4-FFF2-40B4-BE49-F238E27FC236}">
                <a16:creationId xmlns:a16="http://schemas.microsoft.com/office/drawing/2014/main" id="{68009513-6CB8-7841-9368-1C3D6AB15C21}"/>
              </a:ext>
            </a:extLst>
          </p:cNvPr>
          <p:cNvPicPr>
            <a:picLocks noChangeAspect="1"/>
          </p:cNvPicPr>
          <p:nvPr/>
        </p:nvPicPr>
        <p:blipFill>
          <a:blip r:embed="rId7"/>
          <a:srcRect/>
          <a:stretch/>
        </p:blipFill>
        <p:spPr>
          <a:xfrm>
            <a:off x="0" y="5787740"/>
            <a:ext cx="12328634" cy="1056740"/>
          </a:xfrm>
          <a:prstGeom prst="rect">
            <a:avLst/>
          </a:prstGeom>
        </p:spPr>
      </p:pic>
    </p:spTree>
    <p:extLst>
      <p:ext uri="{BB962C8B-B14F-4D97-AF65-F5344CB8AC3E}">
        <p14:creationId xmlns:p14="http://schemas.microsoft.com/office/powerpoint/2010/main" val="1361514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479A0-F27D-AE40-8636-D4F49C221B62}"/>
              </a:ext>
            </a:extLst>
          </p:cNvPr>
          <p:cNvSpPr>
            <a:spLocks noGrp="1"/>
          </p:cNvSpPr>
          <p:nvPr>
            <p:ph type="title"/>
          </p:nvPr>
        </p:nvSpPr>
        <p:spPr/>
        <p:txBody>
          <a:bodyPr/>
          <a:lstStyle/>
          <a:p>
            <a:r>
              <a:rPr lang="da-DK" dirty="0"/>
              <a:t>Opstil spørgsmål til artiklen fra TV2-Øst </a:t>
            </a:r>
          </a:p>
        </p:txBody>
      </p:sp>
      <p:pic>
        <p:nvPicPr>
          <p:cNvPr id="5" name="Pladsholder til indhold 4">
            <a:extLst>
              <a:ext uri="{FF2B5EF4-FFF2-40B4-BE49-F238E27FC236}">
                <a16:creationId xmlns:a16="http://schemas.microsoft.com/office/drawing/2014/main" id="{53801FFE-1CF9-4245-BA75-15CDEC15515E}"/>
              </a:ext>
            </a:extLst>
          </p:cNvPr>
          <p:cNvPicPr>
            <a:picLocks noGrp="1" noChangeAspect="1"/>
          </p:cNvPicPr>
          <p:nvPr>
            <p:ph idx="1"/>
          </p:nvPr>
        </p:nvPicPr>
        <p:blipFill>
          <a:blip r:embed="rId2"/>
          <a:srcRect/>
          <a:stretch/>
        </p:blipFill>
        <p:spPr>
          <a:xfrm>
            <a:off x="0" y="6140323"/>
            <a:ext cx="12192000" cy="862148"/>
          </a:xfrm>
          <a:prstGeom prst="rect">
            <a:avLst/>
          </a:prstGeom>
        </p:spPr>
      </p:pic>
      <p:pic>
        <p:nvPicPr>
          <p:cNvPr id="6" name="Billede 5">
            <a:extLst>
              <a:ext uri="{FF2B5EF4-FFF2-40B4-BE49-F238E27FC236}">
                <a16:creationId xmlns:a16="http://schemas.microsoft.com/office/drawing/2014/main" id="{DA508305-8DB2-0B42-8F6F-654884EC8E0F}"/>
              </a:ext>
            </a:extLst>
          </p:cNvPr>
          <p:cNvPicPr>
            <a:picLocks noChangeAspect="1"/>
          </p:cNvPicPr>
          <p:nvPr/>
        </p:nvPicPr>
        <p:blipFill>
          <a:blip r:embed="rId3"/>
          <a:stretch>
            <a:fillRect/>
          </a:stretch>
        </p:blipFill>
        <p:spPr>
          <a:xfrm>
            <a:off x="175384" y="2080687"/>
            <a:ext cx="11902191" cy="1557372"/>
          </a:xfrm>
          <a:prstGeom prst="rect">
            <a:avLst/>
          </a:prstGeom>
        </p:spPr>
      </p:pic>
      <p:sp>
        <p:nvSpPr>
          <p:cNvPr id="7" name="Tekstfelt 6">
            <a:extLst>
              <a:ext uri="{FF2B5EF4-FFF2-40B4-BE49-F238E27FC236}">
                <a16:creationId xmlns:a16="http://schemas.microsoft.com/office/drawing/2014/main" id="{25651D55-ADB2-6746-8B87-91E136F1B359}"/>
              </a:ext>
            </a:extLst>
          </p:cNvPr>
          <p:cNvSpPr txBox="1"/>
          <p:nvPr/>
        </p:nvSpPr>
        <p:spPr>
          <a:xfrm>
            <a:off x="175384" y="4377128"/>
            <a:ext cx="11681836" cy="1569660"/>
          </a:xfrm>
          <a:prstGeom prst="rect">
            <a:avLst/>
          </a:prstGeom>
          <a:noFill/>
        </p:spPr>
        <p:txBody>
          <a:bodyPr wrap="square" rtlCol="0">
            <a:spAutoFit/>
          </a:bodyPr>
          <a:lstStyle/>
          <a:p>
            <a:pPr algn="ctr"/>
            <a:r>
              <a:rPr lang="da-DK" sz="2400" dirty="0"/>
              <a:t>I arbejdet med artiklen skal der opstilles fire spørgsmål, som knytter sig til artiklen, og man må meget gerne forsøge at få et spørgsmål med, som vil kræve, at man kender til Ulrich Becks begreb </a:t>
            </a:r>
            <a:r>
              <a:rPr lang="da-DK" sz="2400" b="1" i="1" dirty="0">
                <a:highlight>
                  <a:srgbClr val="FFFF00"/>
                </a:highlight>
              </a:rPr>
              <a:t>risikosamfund</a:t>
            </a:r>
            <a:r>
              <a:rPr lang="da-DK" sz="2400" dirty="0"/>
              <a:t>, som der blev arbejdet med i forrige modul. </a:t>
            </a:r>
          </a:p>
        </p:txBody>
      </p:sp>
    </p:spTree>
    <p:extLst>
      <p:ext uri="{BB962C8B-B14F-4D97-AF65-F5344CB8AC3E}">
        <p14:creationId xmlns:p14="http://schemas.microsoft.com/office/powerpoint/2010/main" val="3342933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D5FEE-66B0-5C47-AD2D-2D5484A95893}"/>
              </a:ext>
            </a:extLst>
          </p:cNvPr>
          <p:cNvSpPr>
            <a:spLocks noGrp="1"/>
          </p:cNvSpPr>
          <p:nvPr>
            <p:ph type="title"/>
          </p:nvPr>
        </p:nvSpPr>
        <p:spPr/>
        <p:txBody>
          <a:bodyPr/>
          <a:lstStyle/>
          <a:p>
            <a:r>
              <a:rPr lang="da-DK" dirty="0"/>
              <a:t>Læs de tre nedenstående artikler – og.. Afsluttes med fælles opsamling. </a:t>
            </a:r>
          </a:p>
        </p:txBody>
      </p:sp>
      <p:sp>
        <p:nvSpPr>
          <p:cNvPr id="3" name="Pladsholder til indhold 2">
            <a:extLst>
              <a:ext uri="{FF2B5EF4-FFF2-40B4-BE49-F238E27FC236}">
                <a16:creationId xmlns:a16="http://schemas.microsoft.com/office/drawing/2014/main" id="{E5810750-177E-8B41-A167-5219723482B9}"/>
              </a:ext>
            </a:extLst>
          </p:cNvPr>
          <p:cNvSpPr>
            <a:spLocks noGrp="1"/>
          </p:cNvSpPr>
          <p:nvPr>
            <p:ph idx="1"/>
          </p:nvPr>
        </p:nvSpPr>
        <p:spPr/>
        <p:txBody>
          <a:bodyPr>
            <a:normAutofit fontScale="77500" lnSpcReduction="20000"/>
          </a:bodyPr>
          <a:lstStyle/>
          <a:p>
            <a:pPr marL="0" indent="0">
              <a:buNone/>
            </a:pPr>
            <a:r>
              <a:rPr lang="da-DK" sz="2100" dirty="0"/>
              <a:t>Læs artiklerne </a:t>
            </a:r>
            <a:r>
              <a:rPr lang="da-DK" sz="2100" dirty="0">
                <a:sym typeface="Wingdings" pitchFamily="2" charset="2"/>
              </a:rPr>
              <a:t> </a:t>
            </a:r>
            <a:endParaRPr lang="da-DK" sz="2100" dirty="0"/>
          </a:p>
          <a:p>
            <a:pPr marL="457200" indent="-457200">
              <a:buFont typeface="+mj-lt"/>
              <a:buAutoNum type="arabicPeriod"/>
            </a:pPr>
            <a:r>
              <a:rPr lang="da-DK" sz="2100" dirty="0"/>
              <a:t> ”Unge føler sig mere ensomme under nedlukning”,</a:t>
            </a:r>
          </a:p>
          <a:p>
            <a:pPr marL="457200" indent="-457200">
              <a:buFont typeface="+mj-lt"/>
              <a:buAutoNum type="arabicPeriod"/>
            </a:pPr>
            <a:r>
              <a:rPr lang="da-DK" sz="2100" dirty="0"/>
              <a:t> ”Unge kæmper med den mentale sundhed under </a:t>
            </a:r>
            <a:r>
              <a:rPr lang="da-DK" sz="2100" dirty="0" err="1"/>
              <a:t>Corona</a:t>
            </a:r>
            <a:r>
              <a:rPr lang="da-DK" sz="2100" dirty="0"/>
              <a:t>”</a:t>
            </a:r>
          </a:p>
          <a:p>
            <a:pPr marL="457200" indent="-457200">
              <a:buFont typeface="+mj-lt"/>
              <a:buAutoNum type="arabicPeriod"/>
            </a:pPr>
            <a:r>
              <a:rPr lang="da-DK" sz="2100" dirty="0"/>
              <a:t> ”De Unge føler sig ensomme under </a:t>
            </a:r>
            <a:r>
              <a:rPr lang="da-DK" sz="2100" dirty="0" err="1"/>
              <a:t>Corona</a:t>
            </a:r>
            <a:r>
              <a:rPr lang="da-DK" sz="2100" dirty="0"/>
              <a:t>-krisen”. </a:t>
            </a:r>
          </a:p>
          <a:p>
            <a:pPr marL="457200" indent="-457200">
              <a:buFont typeface="+mj-lt"/>
              <a:buAutoNum type="arabicPeriod"/>
            </a:pPr>
            <a:endParaRPr lang="da-DK" sz="2100" dirty="0"/>
          </a:p>
          <a:p>
            <a:pPr marL="0" indent="0">
              <a:buNone/>
            </a:pPr>
            <a:r>
              <a:rPr lang="da-DK" sz="2100" dirty="0"/>
              <a:t>Forsøg at opstille 4-5 spørgsmål, hvor svarene kan findes i de tre artikler- forsøg at stille spørgsmål, som vil kræve, at den der bliver spurgt, skal bruge informationerne fra de kvantitative data (statistik) til at svare.  </a:t>
            </a:r>
          </a:p>
          <a:p>
            <a:pPr marL="0" indent="0">
              <a:buNone/>
            </a:pPr>
            <a:r>
              <a:rPr lang="da-DK" sz="2100" dirty="0"/>
              <a:t>Fælles opsamling hvor der dels tales om artiklerne dels om brugen af kvantitative data og kvantitativ metode. </a:t>
            </a:r>
          </a:p>
          <a:p>
            <a:pPr marL="0" indent="0">
              <a:buNone/>
            </a:pPr>
            <a:endParaRPr lang="da-DK" dirty="0"/>
          </a:p>
        </p:txBody>
      </p:sp>
      <p:pic>
        <p:nvPicPr>
          <p:cNvPr id="4" name="Billede 3">
            <a:extLst>
              <a:ext uri="{FF2B5EF4-FFF2-40B4-BE49-F238E27FC236}">
                <a16:creationId xmlns:a16="http://schemas.microsoft.com/office/drawing/2014/main" id="{D56398C5-6CB5-3040-8FBD-65518300E3AB}"/>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40687623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8B0A8-C240-A348-9832-31F0241A0BE3}"/>
              </a:ext>
            </a:extLst>
          </p:cNvPr>
          <p:cNvSpPr>
            <a:spLocks noGrp="1"/>
          </p:cNvSpPr>
          <p:nvPr>
            <p:ph type="title"/>
          </p:nvPr>
        </p:nvSpPr>
        <p:spPr>
          <a:xfrm>
            <a:off x="1097280" y="99152"/>
            <a:ext cx="10058400" cy="1850833"/>
          </a:xfrm>
        </p:spPr>
        <p:txBody>
          <a:bodyPr vert="horz" lIns="91440" tIns="45720" rIns="91440" bIns="45720" rtlCol="0" anchor="b">
            <a:normAutofit/>
          </a:bodyPr>
          <a:lstStyle/>
          <a:p>
            <a:r>
              <a:rPr lang="da-DK" sz="3100" dirty="0">
                <a:latin typeface="+mn-lt"/>
              </a:rPr>
              <a:t>Kan vi finde på løsninger på ensomheden – som </a:t>
            </a:r>
            <a:r>
              <a:rPr lang="da-DK" sz="3100" dirty="0" err="1">
                <a:latin typeface="+mn-lt"/>
              </a:rPr>
              <a:t>Coronakrisen</a:t>
            </a:r>
            <a:r>
              <a:rPr lang="da-DK" sz="3100" dirty="0">
                <a:latin typeface="+mn-lt"/>
              </a:rPr>
              <a:t> har medført for unge mennesker? </a:t>
            </a:r>
            <a:br>
              <a:rPr lang="da-DK" dirty="0"/>
            </a:br>
            <a:endParaRPr lang="en-US" sz="6000" dirty="0">
              <a:solidFill>
                <a:schemeClr val="tx1">
                  <a:lumMod val="85000"/>
                  <a:lumOff val="15000"/>
                </a:schemeClr>
              </a:solidFill>
            </a:endParaRPr>
          </a:p>
        </p:txBody>
      </p:sp>
      <p:sp>
        <p:nvSpPr>
          <p:cNvPr id="3" name="Pladsholder til indhold 2">
            <a:extLst>
              <a:ext uri="{FF2B5EF4-FFF2-40B4-BE49-F238E27FC236}">
                <a16:creationId xmlns:a16="http://schemas.microsoft.com/office/drawing/2014/main" id="{14048AA6-A620-1949-AF21-FC7CA25223C0}"/>
              </a:ext>
            </a:extLst>
          </p:cNvPr>
          <p:cNvSpPr>
            <a:spLocks noGrp="1"/>
          </p:cNvSpPr>
          <p:nvPr>
            <p:ph idx="1"/>
          </p:nvPr>
        </p:nvSpPr>
        <p:spPr/>
        <p:txBody>
          <a:bodyPr/>
          <a:lstStyle/>
          <a:p>
            <a:endParaRPr lang="da-DK" dirty="0"/>
          </a:p>
        </p:txBody>
      </p:sp>
      <p:pic>
        <p:nvPicPr>
          <p:cNvPr id="5" name="Billede 4">
            <a:extLst>
              <a:ext uri="{FF2B5EF4-FFF2-40B4-BE49-F238E27FC236}">
                <a16:creationId xmlns:a16="http://schemas.microsoft.com/office/drawing/2014/main" id="{02E23880-B31B-264F-9F37-4F463DB18F62}"/>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3592282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D64F8-2CA9-984D-AD9E-355B496F34C3}"/>
              </a:ext>
            </a:extLst>
          </p:cNvPr>
          <p:cNvSpPr>
            <a:spLocks noGrp="1"/>
          </p:cNvSpPr>
          <p:nvPr>
            <p:ph type="title"/>
          </p:nvPr>
        </p:nvSpPr>
        <p:spPr/>
        <p:txBody>
          <a:bodyPr/>
          <a:lstStyle/>
          <a:p>
            <a:r>
              <a:rPr lang="da-DK" dirty="0"/>
              <a:t>Hvad har vi arbejdet med i 8 modul? </a:t>
            </a:r>
          </a:p>
        </p:txBody>
      </p:sp>
      <p:graphicFrame>
        <p:nvGraphicFramePr>
          <p:cNvPr id="4" name="Pladsholder til indhold 3">
            <a:extLst>
              <a:ext uri="{FF2B5EF4-FFF2-40B4-BE49-F238E27FC236}">
                <a16:creationId xmlns:a16="http://schemas.microsoft.com/office/drawing/2014/main" id="{2A9C9853-95DE-CF46-9965-064AC27802EE}"/>
              </a:ext>
            </a:extLst>
          </p:cNvPr>
          <p:cNvGraphicFramePr>
            <a:graphicFrameLocks noGrp="1"/>
          </p:cNvGraphicFramePr>
          <p:nvPr>
            <p:ph idx="1"/>
            <p:extLst>
              <p:ext uri="{D42A27DB-BD31-4B8C-83A1-F6EECF244321}">
                <p14:modId xmlns:p14="http://schemas.microsoft.com/office/powerpoint/2010/main" val="1058795901"/>
              </p:ext>
            </p:extLst>
          </p:nvPr>
        </p:nvGraphicFramePr>
        <p:xfrm>
          <a:off x="1096963" y="2128603"/>
          <a:ext cx="10058400" cy="3414470"/>
        </p:xfrm>
        <a:graphic>
          <a:graphicData uri="http://schemas.openxmlformats.org/drawingml/2006/table">
            <a:tbl>
              <a:tblPr firstRow="1" firstCol="1" bandRow="1">
                <a:tableStyleId>{5C22544A-7EE6-4342-B048-85BDC9FD1C3A}</a:tableStyleId>
              </a:tblPr>
              <a:tblGrid>
                <a:gridCol w="2810317">
                  <a:extLst>
                    <a:ext uri="{9D8B030D-6E8A-4147-A177-3AD203B41FA5}">
                      <a16:colId xmlns:a16="http://schemas.microsoft.com/office/drawing/2014/main" val="1997414034"/>
                    </a:ext>
                  </a:extLst>
                </a:gridCol>
                <a:gridCol w="7248083">
                  <a:extLst>
                    <a:ext uri="{9D8B030D-6E8A-4147-A177-3AD203B41FA5}">
                      <a16:colId xmlns:a16="http://schemas.microsoft.com/office/drawing/2014/main" val="2460372082"/>
                    </a:ext>
                  </a:extLst>
                </a:gridCol>
              </a:tblGrid>
              <a:tr h="227631">
                <a:tc>
                  <a:txBody>
                    <a:bodyPr/>
                    <a:lstStyle/>
                    <a:p>
                      <a:pPr marL="457200"/>
                      <a:r>
                        <a:rPr lang="da-DK" sz="1200">
                          <a:effectLst/>
                        </a:rPr>
                        <a:t>Spørgsmål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a:effectLst/>
                        </a:rPr>
                        <a:t>Mine overvejelser/svar</a:t>
                      </a:r>
                      <a:endParaRPr lang="da-DK"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15069700"/>
                  </a:ext>
                </a:extLst>
              </a:tr>
              <a:tr h="1138157">
                <a:tc>
                  <a:txBody>
                    <a:bodyPr/>
                    <a:lstStyle/>
                    <a:p>
                      <a:pPr marL="457200"/>
                      <a:r>
                        <a:rPr lang="da-DK" sz="1200">
                          <a:effectLst/>
                        </a:rPr>
                        <a:t>Hvorfor oplever særligt gruppen af unge ensomhed i forbindelse med Corona-epidemien? </a:t>
                      </a:r>
                    </a:p>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29351456"/>
                  </a:ext>
                </a:extLst>
              </a:tr>
              <a:tr h="682894">
                <a:tc>
                  <a:txBody>
                    <a:bodyPr/>
                    <a:lstStyle/>
                    <a:p>
                      <a:pPr marL="457200"/>
                      <a:r>
                        <a:rPr lang="da-DK" sz="1200">
                          <a:effectLst/>
                        </a:rPr>
                        <a:t>Hvordan kommer følelsen af ensomhed til udtryk?</a:t>
                      </a:r>
                    </a:p>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58621765"/>
                  </a:ext>
                </a:extLst>
              </a:tr>
              <a:tr h="1365788">
                <a:tc>
                  <a:txBody>
                    <a:bodyPr/>
                    <a:lstStyle/>
                    <a:p>
                      <a:pPr marL="457200"/>
                      <a:r>
                        <a:rPr lang="da-DK" sz="1200">
                          <a:effectLst/>
                        </a:rPr>
                        <a:t>Hvordan kan man i en gruppe, fx i en klasse, styrke arbejdet for at mindske ensomhed blandt gruppens medlemmer? </a:t>
                      </a:r>
                    </a:p>
                    <a:p>
                      <a:pPr marL="457200"/>
                      <a:r>
                        <a:rPr lang="da-DK" sz="1200">
                          <a:effectLst/>
                        </a:rPr>
                        <a:t> </a:t>
                      </a:r>
                      <a:endParaRPr lang="da-DK"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457200"/>
                      <a:r>
                        <a:rPr lang="da-DK" sz="1200" dirty="0">
                          <a:effectLst/>
                        </a:rPr>
                        <a:t> </a:t>
                      </a:r>
                      <a:endParaRPr lang="da-DK"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70166878"/>
                  </a:ext>
                </a:extLst>
              </a:tr>
            </a:tbl>
          </a:graphicData>
        </a:graphic>
      </p:graphicFrame>
      <p:pic>
        <p:nvPicPr>
          <p:cNvPr id="5" name="Billede 4">
            <a:extLst>
              <a:ext uri="{FF2B5EF4-FFF2-40B4-BE49-F238E27FC236}">
                <a16:creationId xmlns:a16="http://schemas.microsoft.com/office/drawing/2014/main" id="{7EB581DE-8D1D-4E47-A77B-BBF65E640590}"/>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1950073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dirty="0"/>
              <a:t>Opsamling  på modul 8</a:t>
            </a:r>
          </a:p>
        </p:txBody>
      </p: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78073" y="1339080"/>
            <a:ext cx="6791894" cy="5147973"/>
          </a:xfrm>
        </p:spPr>
        <p:txBody>
          <a:bodyPr anchor="ctr">
            <a:normAutofit/>
          </a:bodyPr>
          <a:lstStyle/>
          <a:p>
            <a:pPr marL="0" indent="0">
              <a:buNone/>
            </a:pPr>
            <a:endParaRPr lang="da-DK" dirty="0"/>
          </a:p>
          <a:p>
            <a:pPr lvl="1"/>
            <a:r>
              <a:rPr lang="da-DK" sz="2000" dirty="0"/>
              <a:t>Emmeli og Antons </a:t>
            </a:r>
            <a:r>
              <a:rPr lang="da-DK" sz="2000" dirty="0" err="1"/>
              <a:t>Corona</a:t>
            </a:r>
            <a:r>
              <a:rPr lang="da-DK" sz="2000" dirty="0"/>
              <a:t>-dagbøger fra DR3</a:t>
            </a:r>
          </a:p>
          <a:p>
            <a:pPr lvl="1"/>
            <a:endParaRPr lang="da-DK" sz="2000" dirty="0"/>
          </a:p>
          <a:p>
            <a:pPr lvl="1"/>
            <a:r>
              <a:rPr lang="da-DK" sz="2000" dirty="0"/>
              <a:t>Institut for Folkesundhedsvidenskab, Københavns Universitets undersøgelse: ”Unges livskvalitet, bekymring og følelse af social isolation under </a:t>
            </a:r>
            <a:r>
              <a:rPr lang="da-DK" sz="2000" dirty="0" err="1"/>
              <a:t>coronakrisen</a:t>
            </a:r>
            <a:r>
              <a:rPr lang="da-DK" sz="2000" dirty="0"/>
              <a:t>”. </a:t>
            </a:r>
          </a:p>
          <a:p>
            <a:pPr lvl="1"/>
            <a:endParaRPr lang="da-DK" sz="2000" dirty="0"/>
          </a:p>
          <a:p>
            <a:pPr lvl="1"/>
            <a:r>
              <a:rPr lang="da-DK" sz="2000" dirty="0"/>
              <a:t>Kvalitativ undersøgelse og metode </a:t>
            </a:r>
          </a:p>
          <a:p>
            <a:pPr lvl="1"/>
            <a:endParaRPr lang="da-DK" sz="2000" dirty="0"/>
          </a:p>
          <a:p>
            <a:pPr lvl="1"/>
            <a:r>
              <a:rPr lang="da-DK" sz="2000" dirty="0"/>
              <a:t>Kvantitativ undersøgelse og metode </a:t>
            </a:r>
          </a:p>
          <a:p>
            <a:endParaRPr lang="da-DK" dirty="0"/>
          </a:p>
        </p:txBody>
      </p:sp>
      <p:pic>
        <p:nvPicPr>
          <p:cNvPr id="6" name="Billede 5">
            <a:extLst>
              <a:ext uri="{FF2B5EF4-FFF2-40B4-BE49-F238E27FC236}">
                <a16:creationId xmlns:a16="http://schemas.microsoft.com/office/drawing/2014/main" id="{890A0971-154D-FE42-BEBD-FAD32F367C5E}"/>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2312201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327C92-8177-8D45-B5E0-7BCCC19E7211}"/>
              </a:ext>
            </a:extLst>
          </p:cNvPr>
          <p:cNvSpPr>
            <a:spLocks noGrp="1"/>
          </p:cNvSpPr>
          <p:nvPr>
            <p:ph type="ctrTitle"/>
          </p:nvPr>
        </p:nvSpPr>
        <p:spPr>
          <a:xfrm>
            <a:off x="6730000" y="639098"/>
            <a:ext cx="4813072" cy="3494790"/>
          </a:xfrm>
        </p:spPr>
        <p:txBody>
          <a:bodyPr>
            <a:normAutofit/>
          </a:bodyPr>
          <a:lstStyle/>
          <a:p>
            <a:r>
              <a:rPr lang="da-DK"/>
              <a:t>Ung i en </a:t>
            </a:r>
            <a:r>
              <a:rPr lang="da-DK" err="1"/>
              <a:t>Corona</a:t>
            </a:r>
            <a:r>
              <a:rPr lang="da-DK"/>
              <a:t>-tid</a:t>
            </a:r>
          </a:p>
        </p:txBody>
      </p:sp>
      <p:sp>
        <p:nvSpPr>
          <p:cNvPr id="3" name="Undertitel 2">
            <a:extLst>
              <a:ext uri="{FF2B5EF4-FFF2-40B4-BE49-F238E27FC236}">
                <a16:creationId xmlns:a16="http://schemas.microsoft.com/office/drawing/2014/main" id="{00E37017-CCD9-3948-9249-E4A3B0F51FF1}"/>
              </a:ext>
            </a:extLst>
          </p:cNvPr>
          <p:cNvSpPr>
            <a:spLocks noGrp="1"/>
          </p:cNvSpPr>
          <p:nvPr>
            <p:ph type="subTitle" idx="1"/>
          </p:nvPr>
        </p:nvSpPr>
        <p:spPr>
          <a:xfrm>
            <a:off x="6729999" y="4455621"/>
            <a:ext cx="4829101" cy="1238616"/>
          </a:xfrm>
        </p:spPr>
        <p:txBody>
          <a:bodyPr>
            <a:normAutofit/>
          </a:bodyPr>
          <a:lstStyle/>
          <a:p>
            <a:pPr>
              <a:lnSpc>
                <a:spcPct val="110000"/>
              </a:lnSpc>
            </a:pPr>
            <a:r>
              <a:rPr lang="da-DK" sz="1500" dirty="0">
                <a:solidFill>
                  <a:schemeClr val="tx1">
                    <a:lumMod val="85000"/>
                    <a:lumOff val="15000"/>
                  </a:schemeClr>
                </a:solidFill>
              </a:rPr>
              <a:t>Grundforløb til Samfundsfag C – </a:t>
            </a:r>
          </a:p>
          <a:p>
            <a:pPr>
              <a:lnSpc>
                <a:spcPct val="110000"/>
              </a:lnSpc>
            </a:pPr>
            <a:r>
              <a:rPr lang="da-DK" sz="1500" dirty="0">
                <a:solidFill>
                  <a:schemeClr val="tx1">
                    <a:lumMod val="85000"/>
                    <a:lumOff val="15000"/>
                  </a:schemeClr>
                </a:solidFill>
              </a:rPr>
              <a:t>Efterår 2021</a:t>
            </a:r>
          </a:p>
          <a:p>
            <a:pPr>
              <a:lnSpc>
                <a:spcPct val="110000"/>
              </a:lnSpc>
            </a:pPr>
            <a:r>
              <a:rPr lang="da-DK" sz="1500" dirty="0">
                <a:solidFill>
                  <a:schemeClr val="tx1">
                    <a:lumMod val="85000"/>
                    <a:lumOff val="15000"/>
                  </a:schemeClr>
                </a:solidFill>
              </a:rPr>
              <a:t>Modul 9</a:t>
            </a:r>
          </a:p>
        </p:txBody>
      </p:sp>
      <p:cxnSp>
        <p:nvCxnSpPr>
          <p:cNvPr id="22" name="Straight Connector 2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Billede 11">
            <a:extLst>
              <a:ext uri="{FF2B5EF4-FFF2-40B4-BE49-F238E27FC236}">
                <a16:creationId xmlns:a16="http://schemas.microsoft.com/office/drawing/2014/main" id="{608EBFE0-58B5-AF4D-9728-C063914016FB}"/>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1524374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1CBE4-4775-3D46-9D3A-AA1FA1BC2CC4}"/>
              </a:ext>
            </a:extLst>
          </p:cNvPr>
          <p:cNvSpPr>
            <a:spLocks noGrp="1"/>
          </p:cNvSpPr>
          <p:nvPr>
            <p:ph type="title"/>
          </p:nvPr>
        </p:nvSpPr>
        <p:spPr>
          <a:xfrm>
            <a:off x="643468" y="643467"/>
            <a:ext cx="3073550" cy="5126203"/>
          </a:xfrm>
        </p:spPr>
        <p:txBody>
          <a:bodyPr anchor="ctr">
            <a:normAutofit/>
          </a:bodyPr>
          <a:lstStyle/>
          <a:p>
            <a:pPr algn="r"/>
            <a:r>
              <a:rPr lang="da-DK" dirty="0"/>
              <a:t>Program for modul 9</a:t>
            </a:r>
          </a:p>
        </p:txBody>
      </p:sp>
      <p:sp>
        <p:nvSpPr>
          <p:cNvPr id="3" name="Pladsholder til indhold 2">
            <a:extLst>
              <a:ext uri="{FF2B5EF4-FFF2-40B4-BE49-F238E27FC236}">
                <a16:creationId xmlns:a16="http://schemas.microsoft.com/office/drawing/2014/main" id="{83072B3F-A3CF-D148-8879-D498EAB08E22}"/>
              </a:ext>
            </a:extLst>
          </p:cNvPr>
          <p:cNvSpPr>
            <a:spLocks noGrp="1"/>
          </p:cNvSpPr>
          <p:nvPr>
            <p:ph idx="1"/>
          </p:nvPr>
        </p:nvSpPr>
        <p:spPr>
          <a:xfrm>
            <a:off x="4363786" y="1978702"/>
            <a:ext cx="6791894" cy="4879298"/>
          </a:xfrm>
        </p:spPr>
        <p:txBody>
          <a:bodyPr anchor="ctr">
            <a:normAutofit/>
          </a:bodyPr>
          <a:lstStyle/>
          <a:p>
            <a:pPr>
              <a:buFont typeface="Wingdings" pitchFamily="2" charset="2"/>
              <a:buChar char="v"/>
            </a:pPr>
            <a:r>
              <a:rPr lang="da-DK" dirty="0"/>
              <a:t> </a:t>
            </a:r>
            <a:r>
              <a:rPr lang="da-DK" sz="1800" dirty="0"/>
              <a:t>Kort repetition af de undersøgelsesresultater vedrørende </a:t>
            </a:r>
            <a:r>
              <a:rPr lang="da-DK" sz="1800" dirty="0" err="1"/>
              <a:t>Corona</a:t>
            </a:r>
            <a:r>
              <a:rPr lang="da-DK" sz="1800" dirty="0"/>
              <a:t>, unge og ensomhed, som kom frem i forrige modul. </a:t>
            </a:r>
          </a:p>
          <a:p>
            <a:pPr>
              <a:buFont typeface="Wingdings" pitchFamily="2" charset="2"/>
              <a:buChar char="v"/>
            </a:pPr>
            <a:r>
              <a:rPr lang="da-DK" sz="1800" dirty="0"/>
              <a:t>Læreroplæg om den tyske sociolog Axel </a:t>
            </a:r>
            <a:r>
              <a:rPr lang="da-DK" sz="1800" dirty="0" err="1"/>
              <a:t>Honneths</a:t>
            </a:r>
            <a:r>
              <a:rPr lang="da-DK" sz="1800" dirty="0"/>
              <a:t> anerkendelsesteori.</a:t>
            </a:r>
          </a:p>
          <a:p>
            <a:pPr>
              <a:buFont typeface="Wingdings" pitchFamily="2" charset="2"/>
              <a:buChar char="v"/>
            </a:pPr>
            <a:r>
              <a:rPr lang="da-DK" sz="1800" dirty="0"/>
              <a:t>Gruppearbejde omkring spørgsmålet ”hvorvidt menneskets behov for anerkendelse og det at være med i sociale grupper kan forklare den stigende ensomhed”</a:t>
            </a:r>
          </a:p>
          <a:p>
            <a:pPr>
              <a:buFont typeface="Wingdings" pitchFamily="2" charset="2"/>
              <a:buChar char="v"/>
            </a:pPr>
            <a:r>
              <a:rPr lang="da-DK" sz="1800" dirty="0"/>
              <a:t>Hvordan ser det ud i DK lige nu – anvendelse af udvalgte resultater fra HOPE-projektet fra Århus Universitet. </a:t>
            </a:r>
          </a:p>
          <a:p>
            <a:pPr>
              <a:buFont typeface="Wingdings" pitchFamily="2" charset="2"/>
              <a:buChar char="v"/>
            </a:pPr>
            <a:endParaRPr lang="da-DK" dirty="0"/>
          </a:p>
          <a:p>
            <a:pPr>
              <a:buFont typeface="Wingdings" pitchFamily="2" charset="2"/>
              <a:buChar char="v"/>
            </a:pPr>
            <a:endParaRPr lang="da-DK" dirty="0"/>
          </a:p>
          <a:p>
            <a:endParaRPr lang="da-DK" dirty="0"/>
          </a:p>
        </p:txBody>
      </p:sp>
      <p:pic>
        <p:nvPicPr>
          <p:cNvPr id="6" name="Billede 5">
            <a:extLst>
              <a:ext uri="{FF2B5EF4-FFF2-40B4-BE49-F238E27FC236}">
                <a16:creationId xmlns:a16="http://schemas.microsoft.com/office/drawing/2014/main" id="{41EEF0CB-C215-A545-8DBB-985BDC996E37}"/>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3067672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65CC4-ACE1-F546-9229-BEEDFC4B38BA}"/>
              </a:ext>
            </a:extLst>
          </p:cNvPr>
          <p:cNvSpPr>
            <a:spLocks noGrp="1"/>
          </p:cNvSpPr>
          <p:nvPr>
            <p:ph type="title"/>
          </p:nvPr>
        </p:nvSpPr>
        <p:spPr/>
        <p:txBody>
          <a:bodyPr>
            <a:normAutofit fontScale="90000"/>
          </a:bodyPr>
          <a:lstStyle/>
          <a:p>
            <a:r>
              <a:rPr lang="da-DK" dirty="0"/>
              <a:t>Repetition af undersøgelsesresultaterne fra forrige modul. </a:t>
            </a:r>
          </a:p>
        </p:txBody>
      </p:sp>
      <p:sp>
        <p:nvSpPr>
          <p:cNvPr id="3" name="Pladsholder til indhold 2">
            <a:extLst>
              <a:ext uri="{FF2B5EF4-FFF2-40B4-BE49-F238E27FC236}">
                <a16:creationId xmlns:a16="http://schemas.microsoft.com/office/drawing/2014/main" id="{9575AD59-B83E-D941-8976-49725B76339E}"/>
              </a:ext>
            </a:extLst>
          </p:cNvPr>
          <p:cNvSpPr>
            <a:spLocks noGrp="1"/>
          </p:cNvSpPr>
          <p:nvPr>
            <p:ph sz="half" idx="1"/>
          </p:nvPr>
        </p:nvSpPr>
        <p:spPr/>
        <p:txBody>
          <a:bodyPr>
            <a:normAutofit fontScale="85000" lnSpcReduction="10000"/>
          </a:bodyPr>
          <a:lstStyle/>
          <a:p>
            <a:r>
              <a:rPr lang="da-DK" dirty="0"/>
              <a:t>Hvor ofte føler du dig ensom?</a:t>
            </a:r>
          </a:p>
          <a:p>
            <a:r>
              <a:rPr lang="da-DK" dirty="0"/>
              <a:t>Altid 2,1%</a:t>
            </a:r>
          </a:p>
          <a:p>
            <a:r>
              <a:rPr lang="da-DK" dirty="0"/>
              <a:t>Ofte 8,8%</a:t>
            </a:r>
          </a:p>
          <a:p>
            <a:r>
              <a:rPr lang="da-DK" dirty="0"/>
              <a:t>Af og til 25,7%</a:t>
            </a:r>
          </a:p>
          <a:p>
            <a:r>
              <a:rPr lang="da-DK" dirty="0"/>
              <a:t>Sjældent 33,5%</a:t>
            </a:r>
          </a:p>
          <a:p>
            <a:r>
              <a:rPr lang="da-DK" dirty="0"/>
              <a:t>Aldrig 28,7%</a:t>
            </a:r>
          </a:p>
          <a:p>
            <a:r>
              <a:rPr lang="da-DK" dirty="0"/>
              <a:t>Ved ikke / Ønsker ikke at svare 1,2%</a:t>
            </a:r>
          </a:p>
          <a:p>
            <a:br>
              <a:rPr lang="da-DK" dirty="0"/>
            </a:br>
            <a:endParaRPr lang="da-DK" dirty="0"/>
          </a:p>
        </p:txBody>
      </p:sp>
      <p:sp>
        <p:nvSpPr>
          <p:cNvPr id="4" name="Pladsholder til indhold 3">
            <a:extLst>
              <a:ext uri="{FF2B5EF4-FFF2-40B4-BE49-F238E27FC236}">
                <a16:creationId xmlns:a16="http://schemas.microsoft.com/office/drawing/2014/main" id="{4F19874F-BC34-6241-A1D5-F1E9EA02A553}"/>
              </a:ext>
            </a:extLst>
          </p:cNvPr>
          <p:cNvSpPr>
            <a:spLocks noGrp="1"/>
          </p:cNvSpPr>
          <p:nvPr>
            <p:ph sz="half" idx="2"/>
          </p:nvPr>
        </p:nvSpPr>
        <p:spPr/>
        <p:txBody>
          <a:bodyPr>
            <a:normAutofit fontScale="85000" lnSpcReduction="10000"/>
          </a:bodyPr>
          <a:lstStyle/>
          <a:p>
            <a:r>
              <a:rPr lang="da-DK" dirty="0"/>
              <a:t>Hvor ofte føler du dig ensom (18-29 årige)?</a:t>
            </a:r>
          </a:p>
          <a:p>
            <a:r>
              <a:rPr lang="da-DK" dirty="0"/>
              <a:t>Altid 7,8%</a:t>
            </a:r>
          </a:p>
          <a:p>
            <a:r>
              <a:rPr lang="da-DK" dirty="0"/>
              <a:t>Ofte 16,5%</a:t>
            </a:r>
          </a:p>
          <a:p>
            <a:r>
              <a:rPr lang="da-DK" dirty="0"/>
              <a:t>Af og til 36,1%</a:t>
            </a:r>
          </a:p>
          <a:p>
            <a:r>
              <a:rPr lang="da-DK" dirty="0"/>
              <a:t>Sjældent 25,8%</a:t>
            </a:r>
          </a:p>
          <a:p>
            <a:r>
              <a:rPr lang="da-DK" dirty="0"/>
              <a:t>Aldrig 11,1%</a:t>
            </a:r>
          </a:p>
          <a:p>
            <a:r>
              <a:rPr lang="da-DK" dirty="0"/>
              <a:t>Ved ikke / Ønsker ikke at svare 2,7%</a:t>
            </a:r>
          </a:p>
          <a:p>
            <a:endParaRPr lang="da-DK" dirty="0"/>
          </a:p>
        </p:txBody>
      </p:sp>
      <p:pic>
        <p:nvPicPr>
          <p:cNvPr id="5" name="Billede 4">
            <a:extLst>
              <a:ext uri="{FF2B5EF4-FFF2-40B4-BE49-F238E27FC236}">
                <a16:creationId xmlns:a16="http://schemas.microsoft.com/office/drawing/2014/main" id="{B9C4B25A-E951-754D-BAC5-2FBA55F7CC0F}"/>
              </a:ext>
            </a:extLst>
          </p:cNvPr>
          <p:cNvPicPr>
            <a:picLocks noChangeAspect="1"/>
          </p:cNvPicPr>
          <p:nvPr/>
        </p:nvPicPr>
        <p:blipFill>
          <a:blip r:embed="rId2"/>
          <a:srcRect/>
          <a:stretch/>
        </p:blipFill>
        <p:spPr>
          <a:xfrm>
            <a:off x="0" y="5801260"/>
            <a:ext cx="12328634" cy="1056740"/>
          </a:xfrm>
          <a:prstGeom prst="rect">
            <a:avLst/>
          </a:prstGeom>
        </p:spPr>
      </p:pic>
    </p:spTree>
    <p:extLst>
      <p:ext uri="{BB962C8B-B14F-4D97-AF65-F5344CB8AC3E}">
        <p14:creationId xmlns:p14="http://schemas.microsoft.com/office/powerpoint/2010/main" val="3004458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76C8EAD-64EB-BB4C-9FE1-379EAE6885AD}"/>
              </a:ext>
            </a:extLst>
          </p:cNvPr>
          <p:cNvSpPr>
            <a:spLocks noGrp="1"/>
          </p:cNvSpPr>
          <p:nvPr>
            <p:ph type="title" idx="4294967295"/>
          </p:nvPr>
        </p:nvSpPr>
        <p:spPr>
          <a:xfrm>
            <a:off x="7859485" y="634946"/>
            <a:ext cx="3690257" cy="1450757"/>
          </a:xfrm>
        </p:spPr>
        <p:txBody>
          <a:bodyPr vert="horz" lIns="91440" tIns="45720" rIns="91440" bIns="45720" rtlCol="0" anchor="b">
            <a:normAutofit/>
          </a:bodyPr>
          <a:lstStyle/>
          <a:p>
            <a:r>
              <a:rPr lang="en-US" sz="3000"/>
              <a:t>Axel Honneths anerkendelsesteori</a:t>
            </a:r>
          </a:p>
        </p:txBody>
      </p:sp>
      <p:pic>
        <p:nvPicPr>
          <p:cNvPr id="5122" name="Picture 2">
            <a:extLst>
              <a:ext uri="{FF2B5EF4-FFF2-40B4-BE49-F238E27FC236}">
                <a16:creationId xmlns:a16="http://schemas.microsoft.com/office/drawing/2014/main" id="{A3E096CF-8A62-134C-996C-DAC6FA3D57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8330" y="640081"/>
            <a:ext cx="5354565"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8967" y="2246569"/>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850FE0D8-AA0D-974C-8BBC-8AC1D5CA3451}"/>
              </a:ext>
            </a:extLst>
          </p:cNvPr>
          <p:cNvSpPr txBox="1"/>
          <p:nvPr/>
        </p:nvSpPr>
        <p:spPr>
          <a:xfrm>
            <a:off x="7859485" y="2407436"/>
            <a:ext cx="3690257" cy="3461658"/>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b="1" dirty="0" err="1">
                <a:solidFill>
                  <a:schemeClr val="tx1">
                    <a:lumMod val="75000"/>
                    <a:lumOff val="25000"/>
                  </a:schemeClr>
                </a:solidFill>
              </a:rPr>
              <a:t>Typer</a:t>
            </a:r>
            <a:r>
              <a:rPr lang="en-US" b="1" dirty="0">
                <a:solidFill>
                  <a:schemeClr val="tx1">
                    <a:lumMod val="75000"/>
                    <a:lumOff val="25000"/>
                  </a:schemeClr>
                </a:solidFill>
              </a:rPr>
              <a:t> </a:t>
            </a:r>
            <a:r>
              <a:rPr lang="en-US" b="1" dirty="0" err="1">
                <a:solidFill>
                  <a:schemeClr val="tx1">
                    <a:lumMod val="75000"/>
                    <a:lumOff val="25000"/>
                  </a:schemeClr>
                </a:solidFill>
              </a:rPr>
              <a:t>af</a:t>
            </a:r>
            <a:r>
              <a:rPr lang="en-US" b="1" dirty="0">
                <a:solidFill>
                  <a:schemeClr val="tx1">
                    <a:lumMod val="75000"/>
                    <a:lumOff val="25000"/>
                  </a:schemeClr>
                </a:solidFill>
              </a:rPr>
              <a:t> </a:t>
            </a:r>
            <a:r>
              <a:rPr lang="en-US" b="1" dirty="0" err="1">
                <a:solidFill>
                  <a:schemeClr val="tx1">
                    <a:lumMod val="75000"/>
                    <a:lumOff val="25000"/>
                  </a:schemeClr>
                </a:solidFill>
              </a:rPr>
              <a:t>krænkelser</a:t>
            </a:r>
            <a:r>
              <a:rPr lang="en-US" b="1" dirty="0">
                <a:solidFill>
                  <a:schemeClr val="tx1">
                    <a:lumMod val="75000"/>
                    <a:lumOff val="25000"/>
                  </a:schemeClr>
                </a:solidFill>
              </a:rPr>
              <a:t> </a:t>
            </a:r>
          </a:p>
          <a:p>
            <a:pPr>
              <a:spcAft>
                <a:spcPts val="600"/>
              </a:spcAft>
              <a:buFont typeface="Calibri" panose="020F0502020204030204" pitchFamily="34" charset="0"/>
            </a:pPr>
            <a:endParaRPr lang="en-US" dirty="0">
              <a:solidFill>
                <a:schemeClr val="tx1">
                  <a:lumMod val="75000"/>
                  <a:lumOff val="25000"/>
                </a:schemeClr>
              </a:solidFill>
            </a:endParaRPr>
          </a:p>
          <a:p>
            <a:pPr marL="285750" indent="-285750">
              <a:spcAft>
                <a:spcPts val="600"/>
              </a:spcAft>
              <a:buFont typeface="Calibri" panose="020F0502020204030204" pitchFamily="34" charset="0"/>
              <a:buChar char="-"/>
            </a:pPr>
            <a:r>
              <a:rPr lang="en-US" dirty="0" err="1">
                <a:solidFill>
                  <a:schemeClr val="tx1">
                    <a:lumMod val="75000"/>
                    <a:lumOff val="25000"/>
                  </a:schemeClr>
                </a:solidFill>
              </a:rPr>
              <a:t>Kropslig</a:t>
            </a:r>
            <a:r>
              <a:rPr lang="en-US" dirty="0">
                <a:solidFill>
                  <a:schemeClr val="tx1">
                    <a:lumMod val="75000"/>
                    <a:lumOff val="25000"/>
                  </a:schemeClr>
                </a:solidFill>
              </a:rPr>
              <a:t> </a:t>
            </a:r>
            <a:r>
              <a:rPr lang="en-US" dirty="0" err="1">
                <a:solidFill>
                  <a:schemeClr val="tx1">
                    <a:lumMod val="75000"/>
                    <a:lumOff val="25000"/>
                  </a:schemeClr>
                </a:solidFill>
              </a:rPr>
              <a:t>krænkelse</a:t>
            </a:r>
            <a:endParaRPr lang="en-US" dirty="0">
              <a:solidFill>
                <a:schemeClr val="tx1">
                  <a:lumMod val="75000"/>
                  <a:lumOff val="25000"/>
                </a:schemeClr>
              </a:solidFill>
            </a:endParaRPr>
          </a:p>
          <a:p>
            <a:pPr marL="285750" indent="-285750">
              <a:spcAft>
                <a:spcPts val="600"/>
              </a:spcAft>
              <a:buFont typeface="Calibri" panose="020F0502020204030204" pitchFamily="34" charset="0"/>
              <a:buChar char="-"/>
            </a:pPr>
            <a:r>
              <a:rPr lang="en-US" dirty="0" err="1">
                <a:solidFill>
                  <a:schemeClr val="tx1">
                    <a:lumMod val="75000"/>
                    <a:lumOff val="25000"/>
                  </a:schemeClr>
                </a:solidFill>
              </a:rPr>
              <a:t>Krænkelse</a:t>
            </a:r>
            <a:r>
              <a:rPr lang="en-US" dirty="0">
                <a:solidFill>
                  <a:schemeClr val="tx1">
                    <a:lumMod val="75000"/>
                    <a:lumOff val="25000"/>
                  </a:schemeClr>
                </a:solidFill>
              </a:rPr>
              <a:t> </a:t>
            </a:r>
            <a:r>
              <a:rPr lang="en-US" dirty="0" err="1">
                <a:solidFill>
                  <a:schemeClr val="tx1">
                    <a:lumMod val="75000"/>
                    <a:lumOff val="25000"/>
                  </a:schemeClr>
                </a:solidFill>
              </a:rPr>
              <a:t>af</a:t>
            </a:r>
            <a:r>
              <a:rPr lang="en-US" dirty="0">
                <a:solidFill>
                  <a:schemeClr val="tx1">
                    <a:lumMod val="75000"/>
                    <a:lumOff val="25000"/>
                  </a:schemeClr>
                </a:solidFill>
              </a:rPr>
              <a:t> </a:t>
            </a:r>
            <a:r>
              <a:rPr lang="en-US" dirty="0" err="1">
                <a:solidFill>
                  <a:schemeClr val="tx1">
                    <a:lumMod val="75000"/>
                    <a:lumOff val="25000"/>
                  </a:schemeClr>
                </a:solidFill>
              </a:rPr>
              <a:t>rettigheder</a:t>
            </a:r>
            <a:endParaRPr lang="en-US" dirty="0">
              <a:solidFill>
                <a:schemeClr val="tx1">
                  <a:lumMod val="75000"/>
                  <a:lumOff val="25000"/>
                </a:schemeClr>
              </a:solidFill>
            </a:endParaRPr>
          </a:p>
          <a:p>
            <a:pPr marL="285750" indent="-285750">
              <a:spcAft>
                <a:spcPts val="600"/>
              </a:spcAft>
              <a:buFont typeface="Calibri" panose="020F0502020204030204" pitchFamily="34" charset="0"/>
              <a:buChar char="-"/>
            </a:pPr>
            <a:r>
              <a:rPr lang="en-US" dirty="0" err="1">
                <a:solidFill>
                  <a:schemeClr val="tx1">
                    <a:lumMod val="75000"/>
                    <a:lumOff val="25000"/>
                  </a:schemeClr>
                </a:solidFill>
              </a:rPr>
              <a:t>Krænkelse</a:t>
            </a:r>
            <a:r>
              <a:rPr lang="en-US" dirty="0">
                <a:solidFill>
                  <a:schemeClr val="tx1">
                    <a:lumMod val="75000"/>
                    <a:lumOff val="25000"/>
                  </a:schemeClr>
                </a:solidFill>
              </a:rPr>
              <a:t> </a:t>
            </a:r>
            <a:r>
              <a:rPr lang="en-US" dirty="0" err="1">
                <a:solidFill>
                  <a:schemeClr val="tx1">
                    <a:lumMod val="75000"/>
                    <a:lumOff val="25000"/>
                  </a:schemeClr>
                </a:solidFill>
              </a:rPr>
              <a:t>af</a:t>
            </a:r>
            <a:r>
              <a:rPr lang="en-US" dirty="0">
                <a:solidFill>
                  <a:schemeClr val="tx1">
                    <a:lumMod val="75000"/>
                    <a:lumOff val="25000"/>
                  </a:schemeClr>
                </a:solidFill>
              </a:rPr>
              <a:t> </a:t>
            </a:r>
            <a:r>
              <a:rPr lang="en-US" dirty="0" err="1">
                <a:solidFill>
                  <a:schemeClr val="tx1">
                    <a:lumMod val="75000"/>
                    <a:lumOff val="25000"/>
                  </a:schemeClr>
                </a:solidFill>
              </a:rPr>
              <a:t>livsformer</a:t>
            </a:r>
            <a:endParaRPr lang="en-US" dirty="0">
              <a:solidFill>
                <a:schemeClr val="tx1">
                  <a:lumMod val="75000"/>
                  <a:lumOff val="25000"/>
                </a:schemeClr>
              </a:solidFill>
            </a:endParaRPr>
          </a:p>
        </p:txBody>
      </p:sp>
      <p:sp>
        <p:nvSpPr>
          <p:cNvPr id="79" name="Rectangle 78">
            <a:extLst>
              <a:ext uri="{FF2B5EF4-FFF2-40B4-BE49-F238E27FC236}">
                <a16:creationId xmlns:a16="http://schemas.microsoft.com/office/drawing/2014/main" id="{F2BDE551-930A-4FE1-8434-09824E324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Billede 12">
            <a:extLst>
              <a:ext uri="{FF2B5EF4-FFF2-40B4-BE49-F238E27FC236}">
                <a16:creationId xmlns:a16="http://schemas.microsoft.com/office/drawing/2014/main" id="{DB0EF15D-1381-5047-B069-AEE45EF03F6E}"/>
              </a:ext>
            </a:extLst>
          </p:cNvPr>
          <p:cNvPicPr>
            <a:picLocks noChangeAspect="1"/>
          </p:cNvPicPr>
          <p:nvPr/>
        </p:nvPicPr>
        <p:blipFill>
          <a:blip r:embed="rId3"/>
          <a:srcRect/>
          <a:stretch/>
        </p:blipFill>
        <p:spPr>
          <a:xfrm>
            <a:off x="0" y="5651296"/>
            <a:ext cx="12328634" cy="1206704"/>
          </a:xfrm>
          <a:prstGeom prst="rect">
            <a:avLst/>
          </a:prstGeom>
        </p:spPr>
      </p:pic>
    </p:spTree>
    <p:extLst>
      <p:ext uri="{BB962C8B-B14F-4D97-AF65-F5344CB8AC3E}">
        <p14:creationId xmlns:p14="http://schemas.microsoft.com/office/powerpoint/2010/main" val="1758439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867B88B-E0F9-814C-93A5-DB68B2B4E631}"/>
              </a:ext>
            </a:extLst>
          </p:cNvPr>
          <p:cNvSpPr>
            <a:spLocks noGrp="1"/>
          </p:cNvSpPr>
          <p:nvPr>
            <p:ph type="title"/>
          </p:nvPr>
        </p:nvSpPr>
        <p:spPr>
          <a:xfrm>
            <a:off x="878911" y="643468"/>
            <a:ext cx="3177847" cy="1674180"/>
          </a:xfrm>
        </p:spPr>
        <p:txBody>
          <a:bodyPr>
            <a:normAutofit/>
          </a:bodyPr>
          <a:lstStyle/>
          <a:p>
            <a:r>
              <a:rPr lang="da-DK" sz="1900">
                <a:latin typeface="+mn-lt"/>
              </a:rPr>
              <a:t>Mangel på anerkendelse og sociale grupper – en mulig tricker for ensomhed blandt unge i en Coronatid? </a:t>
            </a:r>
          </a:p>
        </p:txBody>
      </p:sp>
      <p:cxnSp>
        <p:nvCxnSpPr>
          <p:cNvPr id="137" name="Straight Connector 136">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9C25D28E-6432-9240-94FF-1EE2A5802F29}"/>
              </a:ext>
            </a:extLst>
          </p:cNvPr>
          <p:cNvSpPr>
            <a:spLocks noGrp="1"/>
          </p:cNvSpPr>
          <p:nvPr>
            <p:ph idx="1"/>
          </p:nvPr>
        </p:nvSpPr>
        <p:spPr>
          <a:xfrm>
            <a:off x="858064" y="2639380"/>
            <a:ext cx="3205049" cy="3229714"/>
          </a:xfrm>
        </p:spPr>
        <p:txBody>
          <a:bodyPr>
            <a:normAutofit/>
          </a:bodyPr>
          <a:lstStyle/>
          <a:p>
            <a:r>
              <a:rPr lang="da-DK" b="1" dirty="0"/>
              <a:t>Gruppearbejde</a:t>
            </a:r>
            <a:r>
              <a:rPr lang="da-DK" dirty="0"/>
              <a:t> – kom med forslag  (løsninger) til, hvordan ensomheden blandt unge mennesker kan mindskes. </a:t>
            </a:r>
          </a:p>
        </p:txBody>
      </p:sp>
      <p:pic>
        <p:nvPicPr>
          <p:cNvPr id="6146" name="Picture 2">
            <a:extLst>
              <a:ext uri="{FF2B5EF4-FFF2-40B4-BE49-F238E27FC236}">
                <a16:creationId xmlns:a16="http://schemas.microsoft.com/office/drawing/2014/main" id="{61624ED7-90A3-4B4A-9526-04317B213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763"/>
          <a:stretch/>
        </p:blipFill>
        <p:spPr bwMode="auto">
          <a:xfrm>
            <a:off x="4702539" y="643466"/>
            <a:ext cx="6794375" cy="5225621"/>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Billede 10">
            <a:extLst>
              <a:ext uri="{FF2B5EF4-FFF2-40B4-BE49-F238E27FC236}">
                <a16:creationId xmlns:a16="http://schemas.microsoft.com/office/drawing/2014/main" id="{E5E53959-1272-3C4D-83A2-B9C9DBB9878F}"/>
              </a:ext>
            </a:extLst>
          </p:cNvPr>
          <p:cNvPicPr>
            <a:picLocks noChangeAspect="1"/>
          </p:cNvPicPr>
          <p:nvPr/>
        </p:nvPicPr>
        <p:blipFill>
          <a:blip r:embed="rId3"/>
          <a:srcRect/>
          <a:stretch/>
        </p:blipFill>
        <p:spPr>
          <a:xfrm>
            <a:off x="0" y="5546361"/>
            <a:ext cx="12328634" cy="1311639"/>
          </a:xfrm>
          <a:prstGeom prst="rect">
            <a:avLst/>
          </a:prstGeom>
        </p:spPr>
      </p:pic>
    </p:spTree>
    <p:extLst>
      <p:ext uri="{BB962C8B-B14F-4D97-AF65-F5344CB8AC3E}">
        <p14:creationId xmlns:p14="http://schemas.microsoft.com/office/powerpoint/2010/main" val="390193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2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27">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4EAE221-F8F8-7949-92E4-39C8E6AF1709}"/>
              </a:ext>
            </a:extLst>
          </p:cNvPr>
          <p:cNvSpPr>
            <a:spLocks noGrp="1"/>
          </p:cNvSpPr>
          <p:nvPr>
            <p:ph type="title"/>
          </p:nvPr>
        </p:nvSpPr>
        <p:spPr>
          <a:xfrm>
            <a:off x="633999" y="4550230"/>
            <a:ext cx="10909073" cy="957902"/>
          </a:xfrm>
        </p:spPr>
        <p:txBody>
          <a:bodyPr vert="horz" lIns="91440" tIns="45720" rIns="91440" bIns="45720" rtlCol="0" anchor="b">
            <a:normAutofit/>
          </a:bodyPr>
          <a:lstStyle/>
          <a:p>
            <a:r>
              <a:rPr lang="en-US" sz="5100">
                <a:solidFill>
                  <a:schemeClr val="tx1">
                    <a:lumMod val="85000"/>
                    <a:lumOff val="15000"/>
                  </a:schemeClr>
                </a:solidFill>
              </a:rPr>
              <a:t>Udbud og efterspørgsel og Corona</a:t>
            </a:r>
          </a:p>
        </p:txBody>
      </p:sp>
      <p:pic>
        <p:nvPicPr>
          <p:cNvPr id="5" name="Billede 4">
            <a:extLst>
              <a:ext uri="{FF2B5EF4-FFF2-40B4-BE49-F238E27FC236}">
                <a16:creationId xmlns:a16="http://schemas.microsoft.com/office/drawing/2014/main" id="{E6187F5B-A50B-794C-BA73-E05843BF4B8C}"/>
              </a:ext>
            </a:extLst>
          </p:cNvPr>
          <p:cNvPicPr>
            <a:picLocks noChangeAspect="1"/>
          </p:cNvPicPr>
          <p:nvPr/>
        </p:nvPicPr>
        <p:blipFill>
          <a:blip r:embed="rId2"/>
          <a:stretch>
            <a:fillRect/>
          </a:stretch>
        </p:blipFill>
        <p:spPr>
          <a:xfrm>
            <a:off x="1196754" y="640080"/>
            <a:ext cx="4177085" cy="3602736"/>
          </a:xfrm>
          <a:prstGeom prst="rect">
            <a:avLst/>
          </a:prstGeom>
        </p:spPr>
      </p:pic>
      <p:pic>
        <p:nvPicPr>
          <p:cNvPr id="6" name="Billede 5">
            <a:extLst>
              <a:ext uri="{FF2B5EF4-FFF2-40B4-BE49-F238E27FC236}">
                <a16:creationId xmlns:a16="http://schemas.microsoft.com/office/drawing/2014/main" id="{C8D406EF-CE8D-4445-9A55-2028E2110876}"/>
              </a:ext>
            </a:extLst>
          </p:cNvPr>
          <p:cNvPicPr>
            <a:picLocks noChangeAspect="1"/>
          </p:cNvPicPr>
          <p:nvPr/>
        </p:nvPicPr>
        <p:blipFill>
          <a:blip r:embed="rId3"/>
          <a:stretch>
            <a:fillRect/>
          </a:stretch>
        </p:blipFill>
        <p:spPr>
          <a:xfrm>
            <a:off x="6256867" y="1361117"/>
            <a:ext cx="5302232" cy="2160659"/>
          </a:xfrm>
          <a:prstGeom prst="rect">
            <a:avLst/>
          </a:prstGeom>
        </p:spPr>
      </p:pic>
      <p:cxnSp>
        <p:nvCxnSpPr>
          <p:cNvPr id="37" name="Straight Connector 29">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8" name="Rectangle 31">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Billede 12">
            <a:extLst>
              <a:ext uri="{FF2B5EF4-FFF2-40B4-BE49-F238E27FC236}">
                <a16:creationId xmlns:a16="http://schemas.microsoft.com/office/drawing/2014/main" id="{A9058DE4-876C-D84B-AFC4-1A8FD92DF615}"/>
              </a:ext>
            </a:extLst>
          </p:cNvPr>
          <p:cNvPicPr>
            <a:picLocks noChangeAspect="1"/>
          </p:cNvPicPr>
          <p:nvPr/>
        </p:nvPicPr>
        <p:blipFill>
          <a:blip r:embed="rId4"/>
          <a:srcRect/>
          <a:stretch/>
        </p:blipFill>
        <p:spPr>
          <a:xfrm>
            <a:off x="0" y="5876748"/>
            <a:ext cx="12328634" cy="1056740"/>
          </a:xfrm>
          <a:prstGeom prst="rect">
            <a:avLst/>
          </a:prstGeom>
        </p:spPr>
      </p:pic>
    </p:spTree>
    <p:extLst>
      <p:ext uri="{BB962C8B-B14F-4D97-AF65-F5344CB8AC3E}">
        <p14:creationId xmlns:p14="http://schemas.microsoft.com/office/powerpoint/2010/main" val="34113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AF4BA46C-F050-F745-9B9F-74737D8D9A7A}"/>
              </a:ext>
            </a:extLst>
          </p:cNvPr>
          <p:cNvSpPr>
            <a:spLocks noGrp="1"/>
          </p:cNvSpPr>
          <p:nvPr>
            <p:ph type="title"/>
          </p:nvPr>
        </p:nvSpPr>
        <p:spPr>
          <a:xfrm>
            <a:off x="757238" y="191781"/>
            <a:ext cx="10565111" cy="965508"/>
          </a:xfrm>
        </p:spPr>
        <p:txBody>
          <a:bodyPr anchor="ctr">
            <a:normAutofit fontScale="90000"/>
          </a:bodyPr>
          <a:lstStyle/>
          <a:p>
            <a:r>
              <a:rPr lang="da-DK" sz="3100">
                <a:solidFill>
                  <a:srgbClr val="FFFFFF"/>
                </a:solidFill>
              </a:rPr>
              <a:t>Hvad handler samfundsfag om? Hvordan arbejder samfundsfag? </a:t>
            </a:r>
            <a:br>
              <a:rPr lang="da-DK" sz="3100">
                <a:solidFill>
                  <a:srgbClr val="FFFFFF"/>
                </a:solidFill>
              </a:rPr>
            </a:br>
            <a:endParaRPr lang="da-DK" sz="3100" dirty="0">
              <a:solidFill>
                <a:srgbClr val="FFFFFF"/>
              </a:solidFill>
            </a:endParaRPr>
          </a:p>
        </p:txBody>
      </p:sp>
      <p:sp>
        <p:nvSpPr>
          <p:cNvPr id="12" name="Rectangle 11">
            <a:extLst>
              <a:ext uri="{FF2B5EF4-FFF2-40B4-BE49-F238E27FC236}">
                <a16:creationId xmlns:a16="http://schemas.microsoft.com/office/drawing/2014/main" id="{9B834327-03F1-4931-8261-971373A5A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Diagram 6">
            <a:extLst>
              <a:ext uri="{FF2B5EF4-FFF2-40B4-BE49-F238E27FC236}">
                <a16:creationId xmlns:a16="http://schemas.microsoft.com/office/drawing/2014/main" id="{549F39A4-96C5-0A49-A2EB-6BFE81B166B8}"/>
              </a:ext>
            </a:extLst>
          </p:cNvPr>
          <p:cNvGraphicFramePr/>
          <p:nvPr>
            <p:extLst>
              <p:ext uri="{D42A27DB-BD31-4B8C-83A1-F6EECF244321}">
                <p14:modId xmlns:p14="http://schemas.microsoft.com/office/powerpoint/2010/main" val="3988099097"/>
              </p:ext>
            </p:extLst>
          </p:nvPr>
        </p:nvGraphicFramePr>
        <p:xfrm>
          <a:off x="900113" y="1157289"/>
          <a:ext cx="10565111" cy="4700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lede 2">
            <a:extLst>
              <a:ext uri="{FF2B5EF4-FFF2-40B4-BE49-F238E27FC236}">
                <a16:creationId xmlns:a16="http://schemas.microsoft.com/office/drawing/2014/main" id="{1E0D489F-2798-EA42-9A06-B060EF3B2A28}"/>
              </a:ext>
            </a:extLst>
          </p:cNvPr>
          <p:cNvPicPr>
            <a:picLocks noChangeAspect="1"/>
          </p:cNvPicPr>
          <p:nvPr/>
        </p:nvPicPr>
        <p:blipFill>
          <a:blip r:embed="rId8"/>
          <a:stretch>
            <a:fillRect/>
          </a:stretch>
        </p:blipFill>
        <p:spPr>
          <a:xfrm>
            <a:off x="-1541" y="5818275"/>
            <a:ext cx="12192000" cy="1054715"/>
          </a:xfrm>
          <a:prstGeom prst="rect">
            <a:avLst/>
          </a:prstGeom>
        </p:spPr>
      </p:pic>
    </p:spTree>
    <p:extLst>
      <p:ext uri="{BB962C8B-B14F-4D97-AF65-F5344CB8AC3E}">
        <p14:creationId xmlns:p14="http://schemas.microsoft.com/office/powerpoint/2010/main" val="384619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66CBEB9-9F76-C64C-B221-FD4A87537E21}"/>
              </a:ext>
            </a:extLst>
          </p:cNvPr>
          <p:cNvSpPr>
            <a:spLocks noGrp="1"/>
          </p:cNvSpPr>
          <p:nvPr>
            <p:ph type="title"/>
          </p:nvPr>
        </p:nvSpPr>
        <p:spPr>
          <a:xfrm>
            <a:off x="643467" y="634946"/>
            <a:ext cx="3689094" cy="5055904"/>
          </a:xfrm>
        </p:spPr>
        <p:txBody>
          <a:bodyPr anchor="ctr">
            <a:normAutofit/>
          </a:bodyPr>
          <a:lstStyle/>
          <a:p>
            <a:pPr algn="r"/>
            <a:r>
              <a:rPr lang="da-DK"/>
              <a:t>Hvad handler  økonomi om, og hvorfor er økonomi vigtigt? </a:t>
            </a:r>
          </a:p>
        </p:txBody>
      </p:sp>
      <p:cxnSp>
        <p:nvCxnSpPr>
          <p:cNvPr id="25" name="Straight Connector 24">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9" name="Pladsholder til indhold 2">
            <a:extLst>
              <a:ext uri="{FF2B5EF4-FFF2-40B4-BE49-F238E27FC236}">
                <a16:creationId xmlns:a16="http://schemas.microsoft.com/office/drawing/2014/main" id="{5CE55950-BD4F-42C4-89D7-77E39E84A80B}"/>
              </a:ext>
            </a:extLst>
          </p:cNvPr>
          <p:cNvGraphicFramePr>
            <a:graphicFrameLocks noGrp="1"/>
          </p:cNvGraphicFramePr>
          <p:nvPr>
            <p:ph idx="1"/>
            <p:extLst>
              <p:ext uri="{D42A27DB-BD31-4B8C-83A1-F6EECF244321}">
                <p14:modId xmlns:p14="http://schemas.microsoft.com/office/powerpoint/2010/main" val="1493783483"/>
              </p:ext>
            </p:extLst>
          </p:nvPr>
        </p:nvGraphicFramePr>
        <p:xfrm>
          <a:off x="4976031" y="634947"/>
          <a:ext cx="6582555"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Billede 8">
            <a:extLst>
              <a:ext uri="{FF2B5EF4-FFF2-40B4-BE49-F238E27FC236}">
                <a16:creationId xmlns:a16="http://schemas.microsoft.com/office/drawing/2014/main" id="{927B3B3A-F6A5-3346-A3EC-A0DE72D51E5B}"/>
              </a:ext>
            </a:extLst>
          </p:cNvPr>
          <p:cNvPicPr>
            <a:picLocks noChangeAspect="1"/>
          </p:cNvPicPr>
          <p:nvPr/>
        </p:nvPicPr>
        <p:blipFill>
          <a:blip r:embed="rId7"/>
          <a:srcRect/>
          <a:stretch/>
        </p:blipFill>
        <p:spPr>
          <a:xfrm>
            <a:off x="0" y="5811293"/>
            <a:ext cx="12328634" cy="1056740"/>
          </a:xfrm>
          <a:prstGeom prst="rect">
            <a:avLst/>
          </a:prstGeom>
        </p:spPr>
      </p:pic>
    </p:spTree>
    <p:extLst>
      <p:ext uri="{BB962C8B-B14F-4D97-AF65-F5344CB8AC3E}">
        <p14:creationId xmlns:p14="http://schemas.microsoft.com/office/powerpoint/2010/main" val="1665115256"/>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3105</Words>
  <Application>Microsoft Macintosh PowerPoint</Application>
  <PresentationFormat>Widescreen</PresentationFormat>
  <Paragraphs>389</Paragraphs>
  <Slides>69</Slides>
  <Notes>2</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69</vt:i4>
      </vt:variant>
    </vt:vector>
  </HeadingPairs>
  <TitlesOfParts>
    <vt:vector size="77" baseType="lpstr">
      <vt:lpstr>Arial</vt:lpstr>
      <vt:lpstr>Calibri</vt:lpstr>
      <vt:lpstr>Garamond</vt:lpstr>
      <vt:lpstr>Sagona Book</vt:lpstr>
      <vt:lpstr>Sagona ExtraLight</vt:lpstr>
      <vt:lpstr>Times New Roman</vt:lpstr>
      <vt:lpstr>Wingdings</vt:lpstr>
      <vt:lpstr>RetrospectVTI</vt:lpstr>
      <vt:lpstr>Ung i en Corona-tid</vt:lpstr>
      <vt:lpstr>Programmet for modul 1</vt:lpstr>
      <vt:lpstr>Udbrud.  Et udbrud kan være en ny sygdom, der dukker op eller en eksisterende sygdom, hvor der pludseligt er en iøjnefaldende stigning i sygdomstilfældene. Et udbrud er oftest lille og overskueligt både tidsmæssigt og geografisk. Det kan være en stigning af forekomster af diarré i en gruppe mennesker, der har deres daglige gang som børn, pædagoger eller forældre i en børnehave. Man kan sige, at et udbrud er under kontrol og dets udvikling er rimeligt forudsigeligt for eksperter, og derfor er det relativt let at handle på et udbrud.   Epidemi.  En epidemi er et udbrud af en smitsom sygdom, der vokser hurtigt og ukontrollabelt inden for et bestemt geografisk område. En epidemi rammer et stor antal mennesker i en relativt kort periode, men er geografisk afgrænset, men epidemier er mindre kontrollable og forudsigelige end et udbrud.   Pandemi.  En pandemi er en smitsom sygdom, der breder sig ukontrollerbart inden for en hel verdensdel eller over flere verdensdele. Pandemier er altså en epidemi, der er blevet global, der begynder at spredes lokalt. For at en epidemi går til at blive en pandemi skal den også smitte lokalt. Det er altså ikke en pandemi, hvis en person rejser fra et land til et andet og smitter andre. Smitten skal også begynde at brede sig lokalt mellem mennesker, der ikke har rejst. I en pandemi, er forsøg på at forhindre at en epidemi breder sig globalt eller kontrollere en epidemis udbredelse, slået fejl. Derfor udviklede udbruddet af Covid-19 i foråret 2020 sig først til en epidemi og senere til en pandemi.   Kilde: https://videnskab.dk/krop-sundhed/pandemi-epidemi-eller-udbrud-hvad-er-forskellen  </vt:lpstr>
      <vt:lpstr>Hvad er Corona-krisen, og hvorfor er Corona-sygdommen en udfordring for det danske samfund?  </vt:lpstr>
      <vt:lpstr>Udbud og efterspørgselskurven</vt:lpstr>
      <vt:lpstr>Hvad er forskel på udbud og efterspørgsel? </vt:lpstr>
      <vt:lpstr>Udbud og efterspørgsel og Corona</vt:lpstr>
      <vt:lpstr>Hvad handler samfundsfag om? Hvordan arbejder samfundsfag?  </vt:lpstr>
      <vt:lpstr>Hvad handler  økonomi om, og hvorfor er økonomi vigtigt? </vt:lpstr>
      <vt:lpstr>Hvad er jeg blevet præsenteret for i dag – 5 min. reflektion </vt:lpstr>
      <vt:lpstr>Ung i en Corona-tid</vt:lpstr>
      <vt:lpstr>Program for modul 2</vt:lpstr>
      <vt:lpstr>Overvejelser/svar på spørgsmål fra forrige modul </vt:lpstr>
      <vt:lpstr>Tjek-på-lektien-spørgsmål </vt:lpstr>
      <vt:lpstr>Arbejde med udvalgte videoer fra www.luksamfundetop.dk </vt:lpstr>
      <vt:lpstr>Fælles opsummering på dagens arbejde</vt:lpstr>
      <vt:lpstr>Ung i en Corona-tid</vt:lpstr>
      <vt:lpstr>Program for modul 3</vt:lpstr>
      <vt:lpstr>Fælles repetition omkring arbejdet i forrige modul (modul 2) </vt:lpstr>
      <vt:lpstr>    Hvad er modeller/figurer, kurve- og søjlediagrammer og hvilke informationer bygger de ofte på (kvantitative data)?  </vt:lpstr>
      <vt:lpstr>Gennemgang af dagens Tjek-på-lektien spørgsmål  </vt:lpstr>
      <vt:lpstr>Undersøgelse af Coronas påvirkning af den danske samfundsøkonomi</vt:lpstr>
      <vt:lpstr>Udvalgte data fra Økonomisk Redegørelse, maj 2021. (1)</vt:lpstr>
      <vt:lpstr>Udvalgte data fra Økonomisk Redegørelse, maj 2021. (2)</vt:lpstr>
      <vt:lpstr>Udvalgte data fra Økonomisk Redegørelse, maj 2021. (3)</vt:lpstr>
      <vt:lpstr>Udvalgte data fra Økonomisk Redegørelse, maj 2021. (4)</vt:lpstr>
      <vt:lpstr>Fælles opsummering på dagens arbejde</vt:lpstr>
      <vt:lpstr>Ung i en Corona-tid</vt:lpstr>
      <vt:lpstr>Program for modul 4</vt:lpstr>
      <vt:lpstr>Dialog om ideologibegrebet og hvad der kan kendetegne en politisk ideologi</vt:lpstr>
      <vt:lpstr>Tekstnære spørgsmål til liberalismen</vt:lpstr>
      <vt:lpstr>Opsamling og visning af video om hvad ideologien liberalisme handler om.  </vt:lpstr>
      <vt:lpstr>Læsning, gruppearbejde og dialog om blog-indlægget af Lars Boje Mathiesen fra Nye Borgerlige </vt:lpstr>
      <vt:lpstr>Afsluttende refleksionsøvelse - Hvad har vi arbejdet med i 4. modul i samfundsfag?</vt:lpstr>
      <vt:lpstr>Ung i en Corona-tid</vt:lpstr>
      <vt:lpstr>Program for modul 5</vt:lpstr>
      <vt:lpstr>Visning af videoer om konservatismen samt diskussion af tekstnære spørgsmål til konservatismen. </vt:lpstr>
      <vt:lpstr>Tekstnære spørgsmål til konservatismen </vt:lpstr>
      <vt:lpstr>    Visning af videoer om socialismen samt diskussion af tekstnære spørgsmål til socialismen. </vt:lpstr>
      <vt:lpstr>Tekstnære spørgsmål til socialismen</vt:lpstr>
      <vt:lpstr>Gruppearbejde med artikel af Pelle Dragsted. Tidl. MF for Enhedslisten</vt:lpstr>
      <vt:lpstr>Opsamling på gruppearbejdet </vt:lpstr>
      <vt:lpstr>Ung i en Corona-tid</vt:lpstr>
      <vt:lpstr>Program for modul 6</vt:lpstr>
      <vt:lpstr>Pararbejde med statsministerens indledning til pressemødet d.30.3.2020 vedr. Corona-situationen i Danmark.</vt:lpstr>
      <vt:lpstr>Opsamling på pararbejdet i klassen – fokus på ideologiske tendenser i statsministerens indledning.  </vt:lpstr>
      <vt:lpstr>Meningsmåling fra 14-20 juni 2021</vt:lpstr>
      <vt:lpstr>Informationssøgning – find evt. Nyere  meningsmålinger og sammenlign den med målingen fra 14-20 juni 2021.  </vt:lpstr>
      <vt:lpstr>Refleksionsøvelse på 6.modul i forløbet</vt:lpstr>
      <vt:lpstr>Ung i en Corona-tid</vt:lpstr>
      <vt:lpstr>Program for modul 7</vt:lpstr>
      <vt:lpstr>Tjek-på-lektien spørgsmål</vt:lpstr>
      <vt:lpstr>Kortere skriveøvelse (25 min.) hvordan har corona ændret mit liv? </vt:lpstr>
      <vt:lpstr>  Præsentation af ”brevet” i grupper a tre personer </vt:lpstr>
      <vt:lpstr>Hvordan kan vi anvende Becks begreb institutionaliseret individualisering?  </vt:lpstr>
      <vt:lpstr>PowerPoint-præsentation</vt:lpstr>
      <vt:lpstr>Fælles opsamling af undersøgelsen på klassen. </vt:lpstr>
      <vt:lpstr>Ung i en Corona-tid</vt:lpstr>
      <vt:lpstr>Program for modul 8</vt:lpstr>
      <vt:lpstr>Opstil spørgsmål til artiklen fra TV2-Øst </vt:lpstr>
      <vt:lpstr>Læs de tre nedenstående artikler – og.. Afsluttes med fælles opsamling. </vt:lpstr>
      <vt:lpstr>Kan vi finde på løsninger på ensomheden – som Coronakrisen har medført for unge mennesker?  </vt:lpstr>
      <vt:lpstr>Hvad har vi arbejdet med i 8 modul? </vt:lpstr>
      <vt:lpstr>Opsamling  på modul 8</vt:lpstr>
      <vt:lpstr>Ung i en Corona-tid</vt:lpstr>
      <vt:lpstr>Program for modul 9</vt:lpstr>
      <vt:lpstr>Repetition af undersøgelsesresultaterne fra forrige modul. </vt:lpstr>
      <vt:lpstr>Axel Honneths anerkendelsesteori</vt:lpstr>
      <vt:lpstr>Mangel på anerkendelse og sociale grupper – en mulig tricker for ensomhed blandt unge i en Coronatid?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Ung i en Corona-tid</dc:title>
  <dc:creator>Thor Banke Hansen</dc:creator>
  <cp:lastModifiedBy>Peter-Christian Brøndum</cp:lastModifiedBy>
  <cp:revision>14</cp:revision>
  <dcterms:created xsi:type="dcterms:W3CDTF">2020-06-25T11:51:12Z</dcterms:created>
  <dcterms:modified xsi:type="dcterms:W3CDTF">2021-08-02T18:42:37Z</dcterms:modified>
</cp:coreProperties>
</file>