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3" r:id="rId2"/>
    <p:sldId id="290" r:id="rId3"/>
    <p:sldId id="291" r:id="rId4"/>
    <p:sldId id="324" r:id="rId5"/>
    <p:sldId id="328" r:id="rId6"/>
    <p:sldId id="325" r:id="rId7"/>
    <p:sldId id="326" r:id="rId8"/>
    <p:sldId id="329" r:id="rId9"/>
    <p:sldId id="330" r:id="rId10"/>
    <p:sldId id="327" r:id="rId11"/>
    <p:sldId id="298" r:id="rId12"/>
    <p:sldId id="293" r:id="rId13"/>
    <p:sldId id="335" r:id="rId14"/>
    <p:sldId id="336" r:id="rId15"/>
    <p:sldId id="339" r:id="rId16"/>
    <p:sldId id="337" r:id="rId17"/>
    <p:sldId id="341" r:id="rId18"/>
    <p:sldId id="343" r:id="rId19"/>
    <p:sldId id="342" r:id="rId20"/>
    <p:sldId id="340" r:id="rId21"/>
    <p:sldId id="344" r:id="rId22"/>
    <p:sldId id="346" r:id="rId23"/>
    <p:sldId id="351" r:id="rId24"/>
    <p:sldId id="347" r:id="rId25"/>
    <p:sldId id="338" r:id="rId26"/>
    <p:sldId id="349" r:id="rId27"/>
    <p:sldId id="348" r:id="rId28"/>
    <p:sldId id="358" r:id="rId29"/>
    <p:sldId id="333" r:id="rId30"/>
    <p:sldId id="352" r:id="rId31"/>
    <p:sldId id="353" r:id="rId32"/>
    <p:sldId id="359" r:id="rId33"/>
    <p:sldId id="360" r:id="rId34"/>
    <p:sldId id="355" r:id="rId35"/>
    <p:sldId id="361" r:id="rId36"/>
    <p:sldId id="354" r:id="rId37"/>
    <p:sldId id="356" r:id="rId38"/>
    <p:sldId id="357" r:id="rId39"/>
    <p:sldId id="334" r:id="rId40"/>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866"/>
    <p:restoredTop sz="94624"/>
  </p:normalViewPr>
  <p:slideViewPr>
    <p:cSldViewPr snapToGrid="0" snapToObjects="1">
      <p:cViewPr>
        <p:scale>
          <a:sx n="83" d="100"/>
          <a:sy n="83" d="100"/>
        </p:scale>
        <p:origin x="176" y="4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ABEADDC-FF39-D146-BF81-747F8A874B20}"/>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A7E059B2-F6DE-7F40-8DBF-AACEF1CFFED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BEB3575E-F8D9-7D43-9EBF-DA38DEB4DE4D}"/>
              </a:ext>
            </a:extLst>
          </p:cNvPr>
          <p:cNvSpPr>
            <a:spLocks noGrp="1"/>
          </p:cNvSpPr>
          <p:nvPr>
            <p:ph type="dt" sz="half" idx="10"/>
          </p:nvPr>
        </p:nvSpPr>
        <p:spPr/>
        <p:txBody>
          <a:bodyPr/>
          <a:lstStyle/>
          <a:p>
            <a:fld id="{20ACBE60-C680-FA49-B3FB-29FAFAE715CA}" type="datetimeFigureOut">
              <a:rPr lang="da-DK" smtClean="0"/>
              <a:t>12/08/2021</a:t>
            </a:fld>
            <a:endParaRPr lang="da-DK"/>
          </a:p>
        </p:txBody>
      </p:sp>
      <p:sp>
        <p:nvSpPr>
          <p:cNvPr id="5" name="Pladsholder til sidefod 4">
            <a:extLst>
              <a:ext uri="{FF2B5EF4-FFF2-40B4-BE49-F238E27FC236}">
                <a16:creationId xmlns:a16="http://schemas.microsoft.com/office/drawing/2014/main" id="{4806FA97-6F38-D648-B0FC-00FE4021567C}"/>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08DAF8A3-8BFD-804D-BE62-CD25A68E64F7}"/>
              </a:ext>
            </a:extLst>
          </p:cNvPr>
          <p:cNvSpPr>
            <a:spLocks noGrp="1"/>
          </p:cNvSpPr>
          <p:nvPr>
            <p:ph type="sldNum" sz="quarter" idx="12"/>
          </p:nvPr>
        </p:nvSpPr>
        <p:spPr/>
        <p:txBody>
          <a:bodyPr/>
          <a:lstStyle/>
          <a:p>
            <a:fld id="{1D1AD869-F9D9-BF45-8550-62B00FF8A7B4}" type="slidenum">
              <a:rPr lang="da-DK" smtClean="0"/>
              <a:t>‹nr.›</a:t>
            </a:fld>
            <a:endParaRPr lang="da-DK"/>
          </a:p>
        </p:txBody>
      </p:sp>
    </p:spTree>
    <p:extLst>
      <p:ext uri="{BB962C8B-B14F-4D97-AF65-F5344CB8AC3E}">
        <p14:creationId xmlns:p14="http://schemas.microsoft.com/office/powerpoint/2010/main" val="12085985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510D30D-515A-714B-A731-851F14B626F9}"/>
              </a:ext>
            </a:extLst>
          </p:cNvPr>
          <p:cNvSpPr>
            <a:spLocks noGrp="1"/>
          </p:cNvSpPr>
          <p:nvPr>
            <p:ph type="title"/>
          </p:nvPr>
        </p:nvSpPr>
        <p:spPr/>
        <p:txBody>
          <a:bodyPr/>
          <a:lstStyle/>
          <a:p>
            <a:r>
              <a:rPr lang="da-DK"/>
              <a:t>Klik for at redigere titeltypografien i masteren</a:t>
            </a:r>
          </a:p>
        </p:txBody>
      </p:sp>
      <p:sp>
        <p:nvSpPr>
          <p:cNvPr id="3" name="Pladsholder til lodret titel 2">
            <a:extLst>
              <a:ext uri="{FF2B5EF4-FFF2-40B4-BE49-F238E27FC236}">
                <a16:creationId xmlns:a16="http://schemas.microsoft.com/office/drawing/2014/main" id="{68E1A506-5C96-B04C-AB12-4C97FA9478FF}"/>
              </a:ext>
            </a:extLst>
          </p:cNvPr>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B3BC2559-A0DD-334D-8B04-0C121AB2539E}"/>
              </a:ext>
            </a:extLst>
          </p:cNvPr>
          <p:cNvSpPr>
            <a:spLocks noGrp="1"/>
          </p:cNvSpPr>
          <p:nvPr>
            <p:ph type="dt" sz="half" idx="10"/>
          </p:nvPr>
        </p:nvSpPr>
        <p:spPr/>
        <p:txBody>
          <a:bodyPr/>
          <a:lstStyle/>
          <a:p>
            <a:fld id="{20ACBE60-C680-FA49-B3FB-29FAFAE715CA}" type="datetimeFigureOut">
              <a:rPr lang="da-DK" smtClean="0"/>
              <a:t>12/08/2021</a:t>
            </a:fld>
            <a:endParaRPr lang="da-DK"/>
          </a:p>
        </p:txBody>
      </p:sp>
      <p:sp>
        <p:nvSpPr>
          <p:cNvPr id="5" name="Pladsholder til sidefod 4">
            <a:extLst>
              <a:ext uri="{FF2B5EF4-FFF2-40B4-BE49-F238E27FC236}">
                <a16:creationId xmlns:a16="http://schemas.microsoft.com/office/drawing/2014/main" id="{90EBF3D2-4010-D84C-8A30-99E9F010D9A5}"/>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93E3100D-5210-0E4C-A912-70D83E60E110}"/>
              </a:ext>
            </a:extLst>
          </p:cNvPr>
          <p:cNvSpPr>
            <a:spLocks noGrp="1"/>
          </p:cNvSpPr>
          <p:nvPr>
            <p:ph type="sldNum" sz="quarter" idx="12"/>
          </p:nvPr>
        </p:nvSpPr>
        <p:spPr/>
        <p:txBody>
          <a:bodyPr/>
          <a:lstStyle/>
          <a:p>
            <a:fld id="{1D1AD869-F9D9-BF45-8550-62B00FF8A7B4}" type="slidenum">
              <a:rPr lang="da-DK" smtClean="0"/>
              <a:t>‹nr.›</a:t>
            </a:fld>
            <a:endParaRPr lang="da-DK"/>
          </a:p>
        </p:txBody>
      </p:sp>
    </p:spTree>
    <p:extLst>
      <p:ext uri="{BB962C8B-B14F-4D97-AF65-F5344CB8AC3E}">
        <p14:creationId xmlns:p14="http://schemas.microsoft.com/office/powerpoint/2010/main" val="4469453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C5EA3E2D-F714-8F40-BF04-7B8A40ACAAAF}"/>
              </a:ext>
            </a:extLst>
          </p:cNvPr>
          <p:cNvSpPr>
            <a:spLocks noGrp="1"/>
          </p:cNvSpPr>
          <p:nvPr>
            <p:ph type="title" orient="vert"/>
          </p:nvPr>
        </p:nvSpPr>
        <p:spPr>
          <a:xfrm>
            <a:off x="8724900" y="365125"/>
            <a:ext cx="2628900" cy="5811838"/>
          </a:xfrm>
        </p:spPr>
        <p:txBody>
          <a:bodyPr vert="eaVert"/>
          <a:lstStyle/>
          <a:p>
            <a:r>
              <a:rPr lang="da-DK"/>
              <a:t>Klik for at redigere titeltypografien i masteren</a:t>
            </a:r>
          </a:p>
        </p:txBody>
      </p:sp>
      <p:sp>
        <p:nvSpPr>
          <p:cNvPr id="3" name="Pladsholder til lodret titel 2">
            <a:extLst>
              <a:ext uri="{FF2B5EF4-FFF2-40B4-BE49-F238E27FC236}">
                <a16:creationId xmlns:a16="http://schemas.microsoft.com/office/drawing/2014/main" id="{77685E8C-55BE-F949-B0A4-D170158A5ABD}"/>
              </a:ext>
            </a:extLst>
          </p:cNvPr>
          <p:cNvSpPr>
            <a:spLocks noGrp="1"/>
          </p:cNvSpPr>
          <p:nvPr>
            <p:ph type="body" orient="vert" idx="1"/>
          </p:nvPr>
        </p:nvSpPr>
        <p:spPr>
          <a:xfrm>
            <a:off x="838200" y="365125"/>
            <a:ext cx="7734300" cy="5811838"/>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978573D2-30A4-DD4C-9D6D-3F42C207AF97}"/>
              </a:ext>
            </a:extLst>
          </p:cNvPr>
          <p:cNvSpPr>
            <a:spLocks noGrp="1"/>
          </p:cNvSpPr>
          <p:nvPr>
            <p:ph type="dt" sz="half" idx="10"/>
          </p:nvPr>
        </p:nvSpPr>
        <p:spPr/>
        <p:txBody>
          <a:bodyPr/>
          <a:lstStyle/>
          <a:p>
            <a:fld id="{20ACBE60-C680-FA49-B3FB-29FAFAE715CA}" type="datetimeFigureOut">
              <a:rPr lang="da-DK" smtClean="0"/>
              <a:t>12/08/2021</a:t>
            </a:fld>
            <a:endParaRPr lang="da-DK"/>
          </a:p>
        </p:txBody>
      </p:sp>
      <p:sp>
        <p:nvSpPr>
          <p:cNvPr id="5" name="Pladsholder til sidefod 4">
            <a:extLst>
              <a:ext uri="{FF2B5EF4-FFF2-40B4-BE49-F238E27FC236}">
                <a16:creationId xmlns:a16="http://schemas.microsoft.com/office/drawing/2014/main" id="{B25FA73F-7021-6640-8505-1CB29C21E220}"/>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0DD8D73E-7374-8F4C-A4AD-EBD2DB55A4D3}"/>
              </a:ext>
            </a:extLst>
          </p:cNvPr>
          <p:cNvSpPr>
            <a:spLocks noGrp="1"/>
          </p:cNvSpPr>
          <p:nvPr>
            <p:ph type="sldNum" sz="quarter" idx="12"/>
          </p:nvPr>
        </p:nvSpPr>
        <p:spPr/>
        <p:txBody>
          <a:bodyPr/>
          <a:lstStyle/>
          <a:p>
            <a:fld id="{1D1AD869-F9D9-BF45-8550-62B00FF8A7B4}" type="slidenum">
              <a:rPr lang="da-DK" smtClean="0"/>
              <a:t>‹nr.›</a:t>
            </a:fld>
            <a:endParaRPr lang="da-DK"/>
          </a:p>
        </p:txBody>
      </p:sp>
    </p:spTree>
    <p:extLst>
      <p:ext uri="{BB962C8B-B14F-4D97-AF65-F5344CB8AC3E}">
        <p14:creationId xmlns:p14="http://schemas.microsoft.com/office/powerpoint/2010/main" val="8492072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1B2D44D-DC28-5E49-AA3C-EC273A23A11E}"/>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440C65D0-E7A9-474B-9F39-BCBE26ADCAD5}"/>
              </a:ext>
            </a:extLst>
          </p:cNvPr>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CA920DAC-6A36-2347-8FB6-EA4314726703}"/>
              </a:ext>
            </a:extLst>
          </p:cNvPr>
          <p:cNvSpPr>
            <a:spLocks noGrp="1"/>
          </p:cNvSpPr>
          <p:nvPr>
            <p:ph type="dt" sz="half" idx="10"/>
          </p:nvPr>
        </p:nvSpPr>
        <p:spPr/>
        <p:txBody>
          <a:bodyPr/>
          <a:lstStyle/>
          <a:p>
            <a:fld id="{20ACBE60-C680-FA49-B3FB-29FAFAE715CA}" type="datetimeFigureOut">
              <a:rPr lang="da-DK" smtClean="0"/>
              <a:t>12/08/2021</a:t>
            </a:fld>
            <a:endParaRPr lang="da-DK"/>
          </a:p>
        </p:txBody>
      </p:sp>
      <p:sp>
        <p:nvSpPr>
          <p:cNvPr id="5" name="Pladsholder til sidefod 4">
            <a:extLst>
              <a:ext uri="{FF2B5EF4-FFF2-40B4-BE49-F238E27FC236}">
                <a16:creationId xmlns:a16="http://schemas.microsoft.com/office/drawing/2014/main" id="{3FCF2745-BAD8-674D-BE57-F50B036D3FFE}"/>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01A9442E-DA05-1E44-A79E-7816985FCC30}"/>
              </a:ext>
            </a:extLst>
          </p:cNvPr>
          <p:cNvSpPr>
            <a:spLocks noGrp="1"/>
          </p:cNvSpPr>
          <p:nvPr>
            <p:ph type="sldNum" sz="quarter" idx="12"/>
          </p:nvPr>
        </p:nvSpPr>
        <p:spPr/>
        <p:txBody>
          <a:bodyPr/>
          <a:lstStyle/>
          <a:p>
            <a:fld id="{1D1AD869-F9D9-BF45-8550-62B00FF8A7B4}" type="slidenum">
              <a:rPr lang="da-DK" smtClean="0"/>
              <a:t>‹nr.›</a:t>
            </a:fld>
            <a:endParaRPr lang="da-DK"/>
          </a:p>
        </p:txBody>
      </p:sp>
    </p:spTree>
    <p:extLst>
      <p:ext uri="{BB962C8B-B14F-4D97-AF65-F5344CB8AC3E}">
        <p14:creationId xmlns:p14="http://schemas.microsoft.com/office/powerpoint/2010/main" val="20278526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DFAA29C-D64E-4C49-80E3-8C28FAAECC0B}"/>
              </a:ext>
            </a:extLst>
          </p:cNvPr>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ACE4F544-13CF-4540-8F19-D841DACCA2C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teksttypografierne i masteren</a:t>
            </a:r>
          </a:p>
        </p:txBody>
      </p:sp>
      <p:sp>
        <p:nvSpPr>
          <p:cNvPr id="4" name="Pladsholder til dato 3">
            <a:extLst>
              <a:ext uri="{FF2B5EF4-FFF2-40B4-BE49-F238E27FC236}">
                <a16:creationId xmlns:a16="http://schemas.microsoft.com/office/drawing/2014/main" id="{5B34B221-B623-494D-834D-B79329F75F30}"/>
              </a:ext>
            </a:extLst>
          </p:cNvPr>
          <p:cNvSpPr>
            <a:spLocks noGrp="1"/>
          </p:cNvSpPr>
          <p:nvPr>
            <p:ph type="dt" sz="half" idx="10"/>
          </p:nvPr>
        </p:nvSpPr>
        <p:spPr/>
        <p:txBody>
          <a:bodyPr/>
          <a:lstStyle/>
          <a:p>
            <a:fld id="{20ACBE60-C680-FA49-B3FB-29FAFAE715CA}" type="datetimeFigureOut">
              <a:rPr lang="da-DK" smtClean="0"/>
              <a:t>12/08/2021</a:t>
            </a:fld>
            <a:endParaRPr lang="da-DK"/>
          </a:p>
        </p:txBody>
      </p:sp>
      <p:sp>
        <p:nvSpPr>
          <p:cNvPr id="5" name="Pladsholder til sidefod 4">
            <a:extLst>
              <a:ext uri="{FF2B5EF4-FFF2-40B4-BE49-F238E27FC236}">
                <a16:creationId xmlns:a16="http://schemas.microsoft.com/office/drawing/2014/main" id="{128E70D9-CA99-4E4E-B5D4-A2C3E2B107F5}"/>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46CC7D11-057F-4F4B-A73F-809632A106D8}"/>
              </a:ext>
            </a:extLst>
          </p:cNvPr>
          <p:cNvSpPr>
            <a:spLocks noGrp="1"/>
          </p:cNvSpPr>
          <p:nvPr>
            <p:ph type="sldNum" sz="quarter" idx="12"/>
          </p:nvPr>
        </p:nvSpPr>
        <p:spPr/>
        <p:txBody>
          <a:bodyPr/>
          <a:lstStyle/>
          <a:p>
            <a:fld id="{1D1AD869-F9D9-BF45-8550-62B00FF8A7B4}" type="slidenum">
              <a:rPr lang="da-DK" smtClean="0"/>
              <a:t>‹nr.›</a:t>
            </a:fld>
            <a:endParaRPr lang="da-DK"/>
          </a:p>
        </p:txBody>
      </p:sp>
    </p:spTree>
    <p:extLst>
      <p:ext uri="{BB962C8B-B14F-4D97-AF65-F5344CB8AC3E}">
        <p14:creationId xmlns:p14="http://schemas.microsoft.com/office/powerpoint/2010/main" val="4061217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FF6E5A-1882-2340-8955-4C372174482C}"/>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7C149450-A4C9-9F41-BD53-C57814138EB7}"/>
              </a:ext>
            </a:extLst>
          </p:cNvPr>
          <p:cNvSpPr>
            <a:spLocks noGrp="1"/>
          </p:cNvSpPr>
          <p:nvPr>
            <p:ph sz="half" idx="1"/>
          </p:nvPr>
        </p:nvSpPr>
        <p:spPr>
          <a:xfrm>
            <a:off x="838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C7323F29-CC46-A444-B6A2-B8CF436B2F78}"/>
              </a:ext>
            </a:extLst>
          </p:cNvPr>
          <p:cNvSpPr>
            <a:spLocks noGrp="1"/>
          </p:cNvSpPr>
          <p:nvPr>
            <p:ph sz="half" idx="2"/>
          </p:nvPr>
        </p:nvSpPr>
        <p:spPr>
          <a:xfrm>
            <a:off x="6172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id="{9499C502-CFAE-3B4C-BF27-6876D7D5D9DA}"/>
              </a:ext>
            </a:extLst>
          </p:cNvPr>
          <p:cNvSpPr>
            <a:spLocks noGrp="1"/>
          </p:cNvSpPr>
          <p:nvPr>
            <p:ph type="dt" sz="half" idx="10"/>
          </p:nvPr>
        </p:nvSpPr>
        <p:spPr/>
        <p:txBody>
          <a:bodyPr/>
          <a:lstStyle/>
          <a:p>
            <a:fld id="{20ACBE60-C680-FA49-B3FB-29FAFAE715CA}" type="datetimeFigureOut">
              <a:rPr lang="da-DK" smtClean="0"/>
              <a:t>12/08/2021</a:t>
            </a:fld>
            <a:endParaRPr lang="da-DK"/>
          </a:p>
        </p:txBody>
      </p:sp>
      <p:sp>
        <p:nvSpPr>
          <p:cNvPr id="6" name="Pladsholder til sidefod 5">
            <a:extLst>
              <a:ext uri="{FF2B5EF4-FFF2-40B4-BE49-F238E27FC236}">
                <a16:creationId xmlns:a16="http://schemas.microsoft.com/office/drawing/2014/main" id="{57DE8EDB-8D2F-3F4E-81C6-C3D8FEDD4A94}"/>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C39CCD6D-FB5F-8A42-9F8F-BC4F608D9DCA}"/>
              </a:ext>
            </a:extLst>
          </p:cNvPr>
          <p:cNvSpPr>
            <a:spLocks noGrp="1"/>
          </p:cNvSpPr>
          <p:nvPr>
            <p:ph type="sldNum" sz="quarter" idx="12"/>
          </p:nvPr>
        </p:nvSpPr>
        <p:spPr/>
        <p:txBody>
          <a:bodyPr/>
          <a:lstStyle/>
          <a:p>
            <a:fld id="{1D1AD869-F9D9-BF45-8550-62B00FF8A7B4}" type="slidenum">
              <a:rPr lang="da-DK" smtClean="0"/>
              <a:t>‹nr.›</a:t>
            </a:fld>
            <a:endParaRPr lang="da-DK"/>
          </a:p>
        </p:txBody>
      </p:sp>
    </p:spTree>
    <p:extLst>
      <p:ext uri="{BB962C8B-B14F-4D97-AF65-F5344CB8AC3E}">
        <p14:creationId xmlns:p14="http://schemas.microsoft.com/office/powerpoint/2010/main" val="32744943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6A7DA7-FD48-754B-AED9-4955BBF2DB11}"/>
              </a:ext>
            </a:extLst>
          </p:cNvPr>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E2A37624-7A93-924C-864A-87860CA329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Pladsholder til indhold 3">
            <a:extLst>
              <a:ext uri="{FF2B5EF4-FFF2-40B4-BE49-F238E27FC236}">
                <a16:creationId xmlns:a16="http://schemas.microsoft.com/office/drawing/2014/main" id="{FAB3E46C-9D06-6C44-A01D-734C830F955A}"/>
              </a:ext>
            </a:extLst>
          </p:cNvPr>
          <p:cNvSpPr>
            <a:spLocks noGrp="1"/>
          </p:cNvSpPr>
          <p:nvPr>
            <p:ph sz="half" idx="2"/>
          </p:nvPr>
        </p:nvSpPr>
        <p:spPr>
          <a:xfrm>
            <a:off x="839788" y="2505075"/>
            <a:ext cx="5157787"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id="{AB04DE0A-4484-6840-A8AB-7C03FEF7B0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Pladsholder til indhold 5">
            <a:extLst>
              <a:ext uri="{FF2B5EF4-FFF2-40B4-BE49-F238E27FC236}">
                <a16:creationId xmlns:a16="http://schemas.microsoft.com/office/drawing/2014/main" id="{76B8216C-D540-BE47-834E-D29B5AE95787}"/>
              </a:ext>
            </a:extLst>
          </p:cNvPr>
          <p:cNvSpPr>
            <a:spLocks noGrp="1"/>
          </p:cNvSpPr>
          <p:nvPr>
            <p:ph sz="quarter" idx="4"/>
          </p:nvPr>
        </p:nvSpPr>
        <p:spPr>
          <a:xfrm>
            <a:off x="6172200" y="2505075"/>
            <a:ext cx="5183188"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a:extLst>
              <a:ext uri="{FF2B5EF4-FFF2-40B4-BE49-F238E27FC236}">
                <a16:creationId xmlns:a16="http://schemas.microsoft.com/office/drawing/2014/main" id="{2B25F0E1-8782-4E48-95F2-266282EEC849}"/>
              </a:ext>
            </a:extLst>
          </p:cNvPr>
          <p:cNvSpPr>
            <a:spLocks noGrp="1"/>
          </p:cNvSpPr>
          <p:nvPr>
            <p:ph type="dt" sz="half" idx="10"/>
          </p:nvPr>
        </p:nvSpPr>
        <p:spPr/>
        <p:txBody>
          <a:bodyPr/>
          <a:lstStyle/>
          <a:p>
            <a:fld id="{20ACBE60-C680-FA49-B3FB-29FAFAE715CA}" type="datetimeFigureOut">
              <a:rPr lang="da-DK" smtClean="0"/>
              <a:t>12/08/2021</a:t>
            </a:fld>
            <a:endParaRPr lang="da-DK"/>
          </a:p>
        </p:txBody>
      </p:sp>
      <p:sp>
        <p:nvSpPr>
          <p:cNvPr id="8" name="Pladsholder til sidefod 7">
            <a:extLst>
              <a:ext uri="{FF2B5EF4-FFF2-40B4-BE49-F238E27FC236}">
                <a16:creationId xmlns:a16="http://schemas.microsoft.com/office/drawing/2014/main" id="{98B48851-921C-744D-B4D8-1D35D4624F3A}"/>
              </a:ext>
            </a:extLst>
          </p:cNvPr>
          <p:cNvSpPr>
            <a:spLocks noGrp="1"/>
          </p:cNvSpPr>
          <p:nvPr>
            <p:ph type="ftr" sz="quarter" idx="11"/>
          </p:nvPr>
        </p:nvSpPr>
        <p:spPr/>
        <p:txBody>
          <a:bodyPr/>
          <a:lstStyle/>
          <a:p>
            <a:endParaRPr lang="da-DK"/>
          </a:p>
        </p:txBody>
      </p:sp>
      <p:sp>
        <p:nvSpPr>
          <p:cNvPr id="9" name="Pladsholder til slidenummer 8">
            <a:extLst>
              <a:ext uri="{FF2B5EF4-FFF2-40B4-BE49-F238E27FC236}">
                <a16:creationId xmlns:a16="http://schemas.microsoft.com/office/drawing/2014/main" id="{74270D75-67AA-ED4F-A85C-6FA361247645}"/>
              </a:ext>
            </a:extLst>
          </p:cNvPr>
          <p:cNvSpPr>
            <a:spLocks noGrp="1"/>
          </p:cNvSpPr>
          <p:nvPr>
            <p:ph type="sldNum" sz="quarter" idx="12"/>
          </p:nvPr>
        </p:nvSpPr>
        <p:spPr/>
        <p:txBody>
          <a:bodyPr/>
          <a:lstStyle/>
          <a:p>
            <a:fld id="{1D1AD869-F9D9-BF45-8550-62B00FF8A7B4}" type="slidenum">
              <a:rPr lang="da-DK" smtClean="0"/>
              <a:t>‹nr.›</a:t>
            </a:fld>
            <a:endParaRPr lang="da-DK"/>
          </a:p>
        </p:txBody>
      </p:sp>
    </p:spTree>
    <p:extLst>
      <p:ext uri="{BB962C8B-B14F-4D97-AF65-F5344CB8AC3E}">
        <p14:creationId xmlns:p14="http://schemas.microsoft.com/office/powerpoint/2010/main" val="34743190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4AA9CE-9463-F348-8522-D172EAEC2E4B}"/>
              </a:ext>
            </a:extLst>
          </p:cNvPr>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2053CC62-E4FC-534C-9C16-E7D0F63747F4}"/>
              </a:ext>
            </a:extLst>
          </p:cNvPr>
          <p:cNvSpPr>
            <a:spLocks noGrp="1"/>
          </p:cNvSpPr>
          <p:nvPr>
            <p:ph type="dt" sz="half" idx="10"/>
          </p:nvPr>
        </p:nvSpPr>
        <p:spPr/>
        <p:txBody>
          <a:bodyPr/>
          <a:lstStyle/>
          <a:p>
            <a:fld id="{20ACBE60-C680-FA49-B3FB-29FAFAE715CA}" type="datetimeFigureOut">
              <a:rPr lang="da-DK" smtClean="0"/>
              <a:t>12/08/2021</a:t>
            </a:fld>
            <a:endParaRPr lang="da-DK"/>
          </a:p>
        </p:txBody>
      </p:sp>
      <p:sp>
        <p:nvSpPr>
          <p:cNvPr id="4" name="Pladsholder til sidefod 3">
            <a:extLst>
              <a:ext uri="{FF2B5EF4-FFF2-40B4-BE49-F238E27FC236}">
                <a16:creationId xmlns:a16="http://schemas.microsoft.com/office/drawing/2014/main" id="{937053E6-C363-D843-AB8F-97C8229D14E7}"/>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9DD799B8-F6EB-984F-8E40-489ACDCE4562}"/>
              </a:ext>
            </a:extLst>
          </p:cNvPr>
          <p:cNvSpPr>
            <a:spLocks noGrp="1"/>
          </p:cNvSpPr>
          <p:nvPr>
            <p:ph type="sldNum" sz="quarter" idx="12"/>
          </p:nvPr>
        </p:nvSpPr>
        <p:spPr/>
        <p:txBody>
          <a:bodyPr/>
          <a:lstStyle/>
          <a:p>
            <a:fld id="{1D1AD869-F9D9-BF45-8550-62B00FF8A7B4}" type="slidenum">
              <a:rPr lang="da-DK" smtClean="0"/>
              <a:t>‹nr.›</a:t>
            </a:fld>
            <a:endParaRPr lang="da-DK"/>
          </a:p>
        </p:txBody>
      </p:sp>
    </p:spTree>
    <p:extLst>
      <p:ext uri="{BB962C8B-B14F-4D97-AF65-F5344CB8AC3E}">
        <p14:creationId xmlns:p14="http://schemas.microsoft.com/office/powerpoint/2010/main" val="31910752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40CADE70-C7D2-414C-ADE6-FA4F1B9AC1A9}"/>
              </a:ext>
            </a:extLst>
          </p:cNvPr>
          <p:cNvSpPr>
            <a:spLocks noGrp="1"/>
          </p:cNvSpPr>
          <p:nvPr>
            <p:ph type="dt" sz="half" idx="10"/>
          </p:nvPr>
        </p:nvSpPr>
        <p:spPr/>
        <p:txBody>
          <a:bodyPr/>
          <a:lstStyle/>
          <a:p>
            <a:fld id="{20ACBE60-C680-FA49-B3FB-29FAFAE715CA}" type="datetimeFigureOut">
              <a:rPr lang="da-DK" smtClean="0"/>
              <a:t>12/08/2021</a:t>
            </a:fld>
            <a:endParaRPr lang="da-DK"/>
          </a:p>
        </p:txBody>
      </p:sp>
      <p:sp>
        <p:nvSpPr>
          <p:cNvPr id="3" name="Pladsholder til sidefod 2">
            <a:extLst>
              <a:ext uri="{FF2B5EF4-FFF2-40B4-BE49-F238E27FC236}">
                <a16:creationId xmlns:a16="http://schemas.microsoft.com/office/drawing/2014/main" id="{F48D3469-E0F6-3449-A3AF-94D224181119}"/>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BBEFB002-70D8-1648-A868-C3C86D3F78F0}"/>
              </a:ext>
            </a:extLst>
          </p:cNvPr>
          <p:cNvSpPr>
            <a:spLocks noGrp="1"/>
          </p:cNvSpPr>
          <p:nvPr>
            <p:ph type="sldNum" sz="quarter" idx="12"/>
          </p:nvPr>
        </p:nvSpPr>
        <p:spPr/>
        <p:txBody>
          <a:bodyPr/>
          <a:lstStyle/>
          <a:p>
            <a:fld id="{1D1AD869-F9D9-BF45-8550-62B00FF8A7B4}" type="slidenum">
              <a:rPr lang="da-DK" smtClean="0"/>
              <a:t>‹nr.›</a:t>
            </a:fld>
            <a:endParaRPr lang="da-DK"/>
          </a:p>
        </p:txBody>
      </p:sp>
    </p:spTree>
    <p:extLst>
      <p:ext uri="{BB962C8B-B14F-4D97-AF65-F5344CB8AC3E}">
        <p14:creationId xmlns:p14="http://schemas.microsoft.com/office/powerpoint/2010/main" val="37565926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74F5A08-9045-0544-AF72-C9DC7DFF51EB}"/>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49D972EF-A98B-C542-9A09-66E8AF93558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id="{AA51F41F-AA37-694B-9BE7-8D05DD0D5F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189D2C55-EDE8-AD4E-B63D-BB673BF096F4}"/>
              </a:ext>
            </a:extLst>
          </p:cNvPr>
          <p:cNvSpPr>
            <a:spLocks noGrp="1"/>
          </p:cNvSpPr>
          <p:nvPr>
            <p:ph type="dt" sz="half" idx="10"/>
          </p:nvPr>
        </p:nvSpPr>
        <p:spPr/>
        <p:txBody>
          <a:bodyPr/>
          <a:lstStyle/>
          <a:p>
            <a:fld id="{20ACBE60-C680-FA49-B3FB-29FAFAE715CA}" type="datetimeFigureOut">
              <a:rPr lang="da-DK" smtClean="0"/>
              <a:t>12/08/2021</a:t>
            </a:fld>
            <a:endParaRPr lang="da-DK"/>
          </a:p>
        </p:txBody>
      </p:sp>
      <p:sp>
        <p:nvSpPr>
          <p:cNvPr id="6" name="Pladsholder til sidefod 5">
            <a:extLst>
              <a:ext uri="{FF2B5EF4-FFF2-40B4-BE49-F238E27FC236}">
                <a16:creationId xmlns:a16="http://schemas.microsoft.com/office/drawing/2014/main" id="{31ADB967-C15F-E640-BFE1-48935E4C768D}"/>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A2B6751C-E65E-7E44-ADAC-193A27C5CD7D}"/>
              </a:ext>
            </a:extLst>
          </p:cNvPr>
          <p:cNvSpPr>
            <a:spLocks noGrp="1"/>
          </p:cNvSpPr>
          <p:nvPr>
            <p:ph type="sldNum" sz="quarter" idx="12"/>
          </p:nvPr>
        </p:nvSpPr>
        <p:spPr/>
        <p:txBody>
          <a:bodyPr/>
          <a:lstStyle/>
          <a:p>
            <a:fld id="{1D1AD869-F9D9-BF45-8550-62B00FF8A7B4}" type="slidenum">
              <a:rPr lang="da-DK" smtClean="0"/>
              <a:t>‹nr.›</a:t>
            </a:fld>
            <a:endParaRPr lang="da-DK"/>
          </a:p>
        </p:txBody>
      </p:sp>
    </p:spTree>
    <p:extLst>
      <p:ext uri="{BB962C8B-B14F-4D97-AF65-F5344CB8AC3E}">
        <p14:creationId xmlns:p14="http://schemas.microsoft.com/office/powerpoint/2010/main" val="25926040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FFDF63B-8A85-9E44-BEC5-812EEBE7112A}"/>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billede 2">
            <a:extLst>
              <a:ext uri="{FF2B5EF4-FFF2-40B4-BE49-F238E27FC236}">
                <a16:creationId xmlns:a16="http://schemas.microsoft.com/office/drawing/2014/main" id="{67B7423E-AC04-3E41-86D2-BDAB9753219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a:extLst>
              <a:ext uri="{FF2B5EF4-FFF2-40B4-BE49-F238E27FC236}">
                <a16:creationId xmlns:a16="http://schemas.microsoft.com/office/drawing/2014/main" id="{E4A37A69-BE0E-0C4C-A936-4A17EC4B84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0559F659-929F-A14A-A2A6-E95DDBC894D9}"/>
              </a:ext>
            </a:extLst>
          </p:cNvPr>
          <p:cNvSpPr>
            <a:spLocks noGrp="1"/>
          </p:cNvSpPr>
          <p:nvPr>
            <p:ph type="dt" sz="half" idx="10"/>
          </p:nvPr>
        </p:nvSpPr>
        <p:spPr/>
        <p:txBody>
          <a:bodyPr/>
          <a:lstStyle/>
          <a:p>
            <a:fld id="{20ACBE60-C680-FA49-B3FB-29FAFAE715CA}" type="datetimeFigureOut">
              <a:rPr lang="da-DK" smtClean="0"/>
              <a:t>12/08/2021</a:t>
            </a:fld>
            <a:endParaRPr lang="da-DK"/>
          </a:p>
        </p:txBody>
      </p:sp>
      <p:sp>
        <p:nvSpPr>
          <p:cNvPr id="6" name="Pladsholder til sidefod 5">
            <a:extLst>
              <a:ext uri="{FF2B5EF4-FFF2-40B4-BE49-F238E27FC236}">
                <a16:creationId xmlns:a16="http://schemas.microsoft.com/office/drawing/2014/main" id="{AED415AF-4F85-C542-A4F8-3CAAE8FD4EAC}"/>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29050546-15D4-154A-B6E8-5F20D1A5DBB8}"/>
              </a:ext>
            </a:extLst>
          </p:cNvPr>
          <p:cNvSpPr>
            <a:spLocks noGrp="1"/>
          </p:cNvSpPr>
          <p:nvPr>
            <p:ph type="sldNum" sz="quarter" idx="12"/>
          </p:nvPr>
        </p:nvSpPr>
        <p:spPr/>
        <p:txBody>
          <a:bodyPr/>
          <a:lstStyle/>
          <a:p>
            <a:fld id="{1D1AD869-F9D9-BF45-8550-62B00FF8A7B4}" type="slidenum">
              <a:rPr lang="da-DK" smtClean="0"/>
              <a:t>‹nr.›</a:t>
            </a:fld>
            <a:endParaRPr lang="da-DK"/>
          </a:p>
        </p:txBody>
      </p:sp>
    </p:spTree>
    <p:extLst>
      <p:ext uri="{BB962C8B-B14F-4D97-AF65-F5344CB8AC3E}">
        <p14:creationId xmlns:p14="http://schemas.microsoft.com/office/powerpoint/2010/main" val="29781997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965C8ED3-B1C1-A949-9684-0D727486ABA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ECBC15A4-5EE6-3747-AA67-E9E977D9B7A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1C4747A6-A172-C646-BEE6-C7EE5F42248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ACBE60-C680-FA49-B3FB-29FAFAE715CA}" type="datetimeFigureOut">
              <a:rPr lang="da-DK" smtClean="0"/>
              <a:t>12/08/2021</a:t>
            </a:fld>
            <a:endParaRPr lang="da-DK"/>
          </a:p>
        </p:txBody>
      </p:sp>
      <p:sp>
        <p:nvSpPr>
          <p:cNvPr id="5" name="Pladsholder til sidefod 4">
            <a:extLst>
              <a:ext uri="{FF2B5EF4-FFF2-40B4-BE49-F238E27FC236}">
                <a16:creationId xmlns:a16="http://schemas.microsoft.com/office/drawing/2014/main" id="{7F6046EC-A312-6944-B98E-E782A769388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slidenummer 5">
            <a:extLst>
              <a:ext uri="{FF2B5EF4-FFF2-40B4-BE49-F238E27FC236}">
                <a16:creationId xmlns:a16="http://schemas.microsoft.com/office/drawing/2014/main" id="{29B623EB-0C01-7947-A733-0404BBDE068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1AD869-F9D9-BF45-8550-62B00FF8A7B4}" type="slidenum">
              <a:rPr lang="da-DK" smtClean="0"/>
              <a:t>‹nr.›</a:t>
            </a:fld>
            <a:endParaRPr lang="da-DK"/>
          </a:p>
        </p:txBody>
      </p:sp>
    </p:spTree>
    <p:extLst>
      <p:ext uri="{BB962C8B-B14F-4D97-AF65-F5344CB8AC3E}">
        <p14:creationId xmlns:p14="http://schemas.microsoft.com/office/powerpoint/2010/main" val="30064326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C1DA24F-3D59-A74B-BA6E-A6D329E2557F}"/>
              </a:ext>
            </a:extLst>
          </p:cNvPr>
          <p:cNvSpPr>
            <a:spLocks noGrp="1"/>
          </p:cNvSpPr>
          <p:nvPr>
            <p:ph type="ctrTitle"/>
          </p:nvPr>
        </p:nvSpPr>
        <p:spPr/>
        <p:txBody>
          <a:bodyPr/>
          <a:lstStyle/>
          <a:p>
            <a:endParaRPr lang="da-DK" dirty="0"/>
          </a:p>
        </p:txBody>
      </p:sp>
      <p:sp>
        <p:nvSpPr>
          <p:cNvPr id="3" name="Undertitel 2">
            <a:extLst>
              <a:ext uri="{FF2B5EF4-FFF2-40B4-BE49-F238E27FC236}">
                <a16:creationId xmlns:a16="http://schemas.microsoft.com/office/drawing/2014/main" id="{8595FBB4-D0DF-CB46-B7BA-621272A383B5}"/>
              </a:ext>
            </a:extLst>
          </p:cNvPr>
          <p:cNvSpPr>
            <a:spLocks noGrp="1"/>
          </p:cNvSpPr>
          <p:nvPr>
            <p:ph type="subTitle" idx="1"/>
          </p:nvPr>
        </p:nvSpPr>
        <p:spPr/>
        <p:txBody>
          <a:bodyPr/>
          <a:lstStyle/>
          <a:p>
            <a:endParaRPr lang="da-DK" dirty="0"/>
          </a:p>
        </p:txBody>
      </p:sp>
      <p:pic>
        <p:nvPicPr>
          <p:cNvPr id="4" name="Billede 3">
            <a:extLst>
              <a:ext uri="{FF2B5EF4-FFF2-40B4-BE49-F238E27FC236}">
                <a16:creationId xmlns:a16="http://schemas.microsoft.com/office/drawing/2014/main" id="{528DF4CE-7B18-6144-ADCB-F61582ACE625}"/>
              </a:ext>
            </a:extLst>
          </p:cNvPr>
          <p:cNvPicPr>
            <a:picLocks noChangeAspect="1"/>
          </p:cNvPicPr>
          <p:nvPr/>
        </p:nvPicPr>
        <p:blipFill>
          <a:blip r:embed="rId2"/>
          <a:stretch>
            <a:fillRect/>
          </a:stretch>
        </p:blipFill>
        <p:spPr>
          <a:xfrm>
            <a:off x="0" y="5854168"/>
            <a:ext cx="12192000" cy="1009466"/>
          </a:xfrm>
          <a:prstGeom prst="rect">
            <a:avLst/>
          </a:prstGeom>
        </p:spPr>
      </p:pic>
      <p:pic>
        <p:nvPicPr>
          <p:cNvPr id="5" name="Billede 4">
            <a:extLst>
              <a:ext uri="{FF2B5EF4-FFF2-40B4-BE49-F238E27FC236}">
                <a16:creationId xmlns:a16="http://schemas.microsoft.com/office/drawing/2014/main" id="{8E1939D7-56A4-1D49-8F51-C6B797E6AC59}"/>
              </a:ext>
            </a:extLst>
          </p:cNvPr>
          <p:cNvPicPr>
            <a:picLocks noChangeAspect="1"/>
          </p:cNvPicPr>
          <p:nvPr/>
        </p:nvPicPr>
        <p:blipFill>
          <a:blip r:embed="rId3"/>
          <a:stretch>
            <a:fillRect/>
          </a:stretch>
        </p:blipFill>
        <p:spPr>
          <a:xfrm>
            <a:off x="112643" y="91798"/>
            <a:ext cx="7129273" cy="5779556"/>
          </a:xfrm>
          <a:prstGeom prst="rect">
            <a:avLst/>
          </a:prstGeom>
        </p:spPr>
      </p:pic>
    </p:spTree>
    <p:extLst>
      <p:ext uri="{BB962C8B-B14F-4D97-AF65-F5344CB8AC3E}">
        <p14:creationId xmlns:p14="http://schemas.microsoft.com/office/powerpoint/2010/main" val="5223564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C01054-DFC2-8440-92CF-A0948542095B}"/>
              </a:ext>
            </a:extLst>
          </p:cNvPr>
          <p:cNvSpPr>
            <a:spLocks noGrp="1"/>
          </p:cNvSpPr>
          <p:nvPr>
            <p:ph type="title"/>
          </p:nvPr>
        </p:nvSpPr>
        <p:spPr/>
        <p:txBody>
          <a:bodyPr>
            <a:normAutofit/>
          </a:bodyPr>
          <a:lstStyle/>
          <a:p>
            <a:endParaRPr lang="da-DK" sz="6000" dirty="0"/>
          </a:p>
        </p:txBody>
      </p:sp>
      <p:sp>
        <p:nvSpPr>
          <p:cNvPr id="3" name="Pladsholder til indhold 2">
            <a:extLst>
              <a:ext uri="{FF2B5EF4-FFF2-40B4-BE49-F238E27FC236}">
                <a16:creationId xmlns:a16="http://schemas.microsoft.com/office/drawing/2014/main" id="{2063B7D9-4385-AC44-8C79-846DC6B25B77}"/>
              </a:ext>
            </a:extLst>
          </p:cNvPr>
          <p:cNvSpPr>
            <a:spLocks noGrp="1"/>
          </p:cNvSpPr>
          <p:nvPr>
            <p:ph idx="1"/>
          </p:nvPr>
        </p:nvSpPr>
        <p:spPr>
          <a:xfrm>
            <a:off x="838200" y="1825625"/>
            <a:ext cx="10515600" cy="4212318"/>
          </a:xfrm>
        </p:spPr>
        <p:txBody>
          <a:bodyPr>
            <a:normAutofit/>
          </a:bodyPr>
          <a:lstStyle/>
          <a:p>
            <a:pPr marL="0" indent="0">
              <a:buNone/>
            </a:pPr>
            <a:endParaRPr lang="da-DK" sz="4000" dirty="0"/>
          </a:p>
        </p:txBody>
      </p:sp>
      <p:pic>
        <p:nvPicPr>
          <p:cNvPr id="4" name="Billede 3">
            <a:extLst>
              <a:ext uri="{FF2B5EF4-FFF2-40B4-BE49-F238E27FC236}">
                <a16:creationId xmlns:a16="http://schemas.microsoft.com/office/drawing/2014/main" id="{4E1172D2-9682-DB48-9A73-00C8D75A292E}"/>
              </a:ext>
            </a:extLst>
          </p:cNvPr>
          <p:cNvPicPr>
            <a:picLocks noChangeAspect="1"/>
          </p:cNvPicPr>
          <p:nvPr/>
        </p:nvPicPr>
        <p:blipFill>
          <a:blip r:embed="rId2"/>
          <a:stretch>
            <a:fillRect/>
          </a:stretch>
        </p:blipFill>
        <p:spPr>
          <a:xfrm>
            <a:off x="0" y="5854168"/>
            <a:ext cx="12192000" cy="1009466"/>
          </a:xfrm>
          <a:prstGeom prst="rect">
            <a:avLst/>
          </a:prstGeom>
        </p:spPr>
      </p:pic>
      <p:pic>
        <p:nvPicPr>
          <p:cNvPr id="5" name="Billede 4">
            <a:extLst>
              <a:ext uri="{FF2B5EF4-FFF2-40B4-BE49-F238E27FC236}">
                <a16:creationId xmlns:a16="http://schemas.microsoft.com/office/drawing/2014/main" id="{1CB088DC-6868-284A-A7C6-7E8AB2857BE7}"/>
              </a:ext>
            </a:extLst>
          </p:cNvPr>
          <p:cNvPicPr>
            <a:picLocks noChangeAspect="1"/>
          </p:cNvPicPr>
          <p:nvPr/>
        </p:nvPicPr>
        <p:blipFill>
          <a:blip r:embed="rId3"/>
          <a:stretch>
            <a:fillRect/>
          </a:stretch>
        </p:blipFill>
        <p:spPr>
          <a:xfrm>
            <a:off x="5142200" y="0"/>
            <a:ext cx="5616000" cy="6858000"/>
          </a:xfrm>
          <a:prstGeom prst="rect">
            <a:avLst/>
          </a:prstGeom>
        </p:spPr>
      </p:pic>
    </p:spTree>
    <p:extLst>
      <p:ext uri="{BB962C8B-B14F-4D97-AF65-F5344CB8AC3E}">
        <p14:creationId xmlns:p14="http://schemas.microsoft.com/office/powerpoint/2010/main" val="6291654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C01054-DFC2-8440-92CF-A0948542095B}"/>
              </a:ext>
            </a:extLst>
          </p:cNvPr>
          <p:cNvSpPr>
            <a:spLocks noGrp="1"/>
          </p:cNvSpPr>
          <p:nvPr>
            <p:ph type="title"/>
          </p:nvPr>
        </p:nvSpPr>
        <p:spPr>
          <a:xfrm>
            <a:off x="638881" y="457201"/>
            <a:ext cx="10909640" cy="1832654"/>
          </a:xfrm>
        </p:spPr>
        <p:txBody>
          <a:bodyPr vert="horz" lIns="91440" tIns="45720" rIns="91440" bIns="45720" rtlCol="0" anchor="b">
            <a:normAutofit/>
          </a:bodyPr>
          <a:lstStyle/>
          <a:p>
            <a:pPr algn="ctr"/>
            <a:r>
              <a:rPr lang="en-US" sz="5600" b="1" dirty="0"/>
              <a:t>9.3 </a:t>
            </a:r>
            <a:r>
              <a:rPr lang="en-US" sz="5600" b="1" dirty="0" err="1"/>
              <a:t>Velfærdsstatens</a:t>
            </a:r>
            <a:r>
              <a:rPr lang="en-US" sz="5600" b="1" dirty="0"/>
              <a:t> </a:t>
            </a:r>
            <a:r>
              <a:rPr lang="en-US" sz="5600" b="1" dirty="0" err="1"/>
              <a:t>udfordringer</a:t>
            </a:r>
            <a:r>
              <a:rPr lang="en-US" sz="5600" b="1" dirty="0"/>
              <a:t>  </a:t>
            </a:r>
            <a:endParaRPr lang="en-US" sz="5600" b="1" kern="1200" dirty="0">
              <a:solidFill>
                <a:schemeClr val="tx1"/>
              </a:solidFill>
              <a:latin typeface="+mj-lt"/>
              <a:ea typeface="+mj-ea"/>
              <a:cs typeface="+mj-cs"/>
            </a:endParaRPr>
          </a:p>
        </p:txBody>
      </p:sp>
      <p:pic>
        <p:nvPicPr>
          <p:cNvPr id="4" name="Pladsholder til indhold 3">
            <a:extLst>
              <a:ext uri="{FF2B5EF4-FFF2-40B4-BE49-F238E27FC236}">
                <a16:creationId xmlns:a16="http://schemas.microsoft.com/office/drawing/2014/main" id="{4E1172D2-9682-DB48-9A73-00C8D75A292E}"/>
              </a:ext>
            </a:extLst>
          </p:cNvPr>
          <p:cNvPicPr>
            <a:picLocks noGrp="1" noChangeAspect="1"/>
          </p:cNvPicPr>
          <p:nvPr>
            <p:ph idx="1"/>
          </p:nvPr>
        </p:nvPicPr>
        <p:blipFill>
          <a:blip r:embed="rId2"/>
          <a:stretch>
            <a:fillRect/>
          </a:stretch>
        </p:blipFill>
        <p:spPr>
          <a:xfrm>
            <a:off x="320040" y="4199241"/>
            <a:ext cx="11548872" cy="952782"/>
          </a:xfrm>
          <a:prstGeom prst="rect">
            <a:avLst/>
          </a:prstGeom>
        </p:spPr>
      </p:pic>
    </p:spTree>
    <p:extLst>
      <p:ext uri="{BB962C8B-B14F-4D97-AF65-F5344CB8AC3E}">
        <p14:creationId xmlns:p14="http://schemas.microsoft.com/office/powerpoint/2010/main" val="32057983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C01054-DFC2-8440-92CF-A0948542095B}"/>
              </a:ext>
            </a:extLst>
          </p:cNvPr>
          <p:cNvSpPr>
            <a:spLocks noGrp="1"/>
          </p:cNvSpPr>
          <p:nvPr>
            <p:ph type="title"/>
          </p:nvPr>
        </p:nvSpPr>
        <p:spPr/>
        <p:txBody>
          <a:bodyPr>
            <a:normAutofit/>
          </a:bodyPr>
          <a:lstStyle/>
          <a:p>
            <a:endParaRPr lang="da-DK" sz="6000" dirty="0"/>
          </a:p>
        </p:txBody>
      </p:sp>
      <p:sp>
        <p:nvSpPr>
          <p:cNvPr id="3" name="Pladsholder til indhold 2">
            <a:extLst>
              <a:ext uri="{FF2B5EF4-FFF2-40B4-BE49-F238E27FC236}">
                <a16:creationId xmlns:a16="http://schemas.microsoft.com/office/drawing/2014/main" id="{2063B7D9-4385-AC44-8C79-846DC6B25B77}"/>
              </a:ext>
            </a:extLst>
          </p:cNvPr>
          <p:cNvSpPr>
            <a:spLocks noGrp="1"/>
          </p:cNvSpPr>
          <p:nvPr>
            <p:ph idx="1"/>
          </p:nvPr>
        </p:nvSpPr>
        <p:spPr/>
        <p:txBody>
          <a:bodyPr>
            <a:normAutofit/>
          </a:bodyPr>
          <a:lstStyle/>
          <a:p>
            <a:pPr marL="0" indent="0">
              <a:buNone/>
            </a:pPr>
            <a:endParaRPr lang="da-DK" sz="3000" dirty="0"/>
          </a:p>
        </p:txBody>
      </p:sp>
      <p:pic>
        <p:nvPicPr>
          <p:cNvPr id="4" name="Billede 3">
            <a:extLst>
              <a:ext uri="{FF2B5EF4-FFF2-40B4-BE49-F238E27FC236}">
                <a16:creationId xmlns:a16="http://schemas.microsoft.com/office/drawing/2014/main" id="{4E1172D2-9682-DB48-9A73-00C8D75A292E}"/>
              </a:ext>
            </a:extLst>
          </p:cNvPr>
          <p:cNvPicPr>
            <a:picLocks noChangeAspect="1"/>
          </p:cNvPicPr>
          <p:nvPr/>
        </p:nvPicPr>
        <p:blipFill>
          <a:blip r:embed="rId2"/>
          <a:stretch>
            <a:fillRect/>
          </a:stretch>
        </p:blipFill>
        <p:spPr>
          <a:xfrm>
            <a:off x="0" y="5854168"/>
            <a:ext cx="12192000" cy="1009466"/>
          </a:xfrm>
          <a:prstGeom prst="rect">
            <a:avLst/>
          </a:prstGeom>
        </p:spPr>
      </p:pic>
      <p:pic>
        <p:nvPicPr>
          <p:cNvPr id="5" name="Billede 4">
            <a:extLst>
              <a:ext uri="{FF2B5EF4-FFF2-40B4-BE49-F238E27FC236}">
                <a16:creationId xmlns:a16="http://schemas.microsoft.com/office/drawing/2014/main" id="{02EC13B6-1EF5-1E4E-B63B-24B2EE2933D4}"/>
              </a:ext>
            </a:extLst>
          </p:cNvPr>
          <p:cNvPicPr>
            <a:picLocks noChangeAspect="1"/>
          </p:cNvPicPr>
          <p:nvPr/>
        </p:nvPicPr>
        <p:blipFill>
          <a:blip r:embed="rId3"/>
          <a:stretch>
            <a:fillRect/>
          </a:stretch>
        </p:blipFill>
        <p:spPr>
          <a:xfrm>
            <a:off x="1981200" y="1466850"/>
            <a:ext cx="8229600" cy="3924300"/>
          </a:xfrm>
          <a:prstGeom prst="rect">
            <a:avLst/>
          </a:prstGeom>
        </p:spPr>
      </p:pic>
    </p:spTree>
    <p:extLst>
      <p:ext uri="{BB962C8B-B14F-4D97-AF65-F5344CB8AC3E}">
        <p14:creationId xmlns:p14="http://schemas.microsoft.com/office/powerpoint/2010/main" val="28811777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C01054-DFC2-8440-92CF-A0948542095B}"/>
              </a:ext>
            </a:extLst>
          </p:cNvPr>
          <p:cNvSpPr>
            <a:spLocks noGrp="1"/>
          </p:cNvSpPr>
          <p:nvPr>
            <p:ph type="title"/>
          </p:nvPr>
        </p:nvSpPr>
        <p:spPr>
          <a:xfrm>
            <a:off x="638881" y="457201"/>
            <a:ext cx="10909640" cy="1832654"/>
          </a:xfrm>
        </p:spPr>
        <p:txBody>
          <a:bodyPr vert="horz" lIns="91440" tIns="45720" rIns="91440" bIns="45720" rtlCol="0" anchor="b">
            <a:normAutofit fontScale="90000"/>
          </a:bodyPr>
          <a:lstStyle/>
          <a:p>
            <a:pPr algn="ctr"/>
            <a:br>
              <a:rPr lang="en-US" sz="5600" b="1" dirty="0"/>
            </a:br>
            <a:r>
              <a:rPr lang="en-US" sz="5600" b="1" dirty="0"/>
              <a:t>9.4 </a:t>
            </a:r>
            <a:r>
              <a:rPr lang="en-US" sz="5600" b="1" dirty="0" err="1"/>
              <a:t>Velfærdsstatens</a:t>
            </a:r>
            <a:r>
              <a:rPr lang="en-US" sz="5600" b="1" dirty="0"/>
              <a:t> interne </a:t>
            </a:r>
            <a:r>
              <a:rPr lang="en-US" sz="5600" b="1" dirty="0" err="1"/>
              <a:t>udfordringer</a:t>
            </a:r>
            <a:r>
              <a:rPr lang="en-US" sz="5600" b="1" dirty="0"/>
              <a:t>  </a:t>
            </a:r>
            <a:endParaRPr lang="en-US" sz="5600" b="1" kern="1200" dirty="0">
              <a:solidFill>
                <a:schemeClr val="tx1"/>
              </a:solidFill>
              <a:latin typeface="+mj-lt"/>
              <a:ea typeface="+mj-ea"/>
              <a:cs typeface="+mj-cs"/>
            </a:endParaRPr>
          </a:p>
        </p:txBody>
      </p:sp>
      <p:pic>
        <p:nvPicPr>
          <p:cNvPr id="4" name="Pladsholder til indhold 3">
            <a:extLst>
              <a:ext uri="{FF2B5EF4-FFF2-40B4-BE49-F238E27FC236}">
                <a16:creationId xmlns:a16="http://schemas.microsoft.com/office/drawing/2014/main" id="{4E1172D2-9682-DB48-9A73-00C8D75A292E}"/>
              </a:ext>
            </a:extLst>
          </p:cNvPr>
          <p:cNvPicPr>
            <a:picLocks noGrp="1" noChangeAspect="1"/>
          </p:cNvPicPr>
          <p:nvPr>
            <p:ph idx="1"/>
          </p:nvPr>
        </p:nvPicPr>
        <p:blipFill>
          <a:blip r:embed="rId2"/>
          <a:stretch>
            <a:fillRect/>
          </a:stretch>
        </p:blipFill>
        <p:spPr>
          <a:xfrm>
            <a:off x="320040" y="4199241"/>
            <a:ext cx="11548872" cy="952782"/>
          </a:xfrm>
          <a:prstGeom prst="rect">
            <a:avLst/>
          </a:prstGeom>
        </p:spPr>
      </p:pic>
    </p:spTree>
    <p:extLst>
      <p:ext uri="{BB962C8B-B14F-4D97-AF65-F5344CB8AC3E}">
        <p14:creationId xmlns:p14="http://schemas.microsoft.com/office/powerpoint/2010/main" val="12479838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C01054-DFC2-8440-92CF-A0948542095B}"/>
              </a:ext>
            </a:extLst>
          </p:cNvPr>
          <p:cNvSpPr>
            <a:spLocks noGrp="1"/>
          </p:cNvSpPr>
          <p:nvPr>
            <p:ph type="title"/>
          </p:nvPr>
        </p:nvSpPr>
        <p:spPr/>
        <p:txBody>
          <a:bodyPr>
            <a:normAutofit/>
          </a:bodyPr>
          <a:lstStyle/>
          <a:p>
            <a:r>
              <a:rPr lang="da-DK" dirty="0"/>
              <a:t>1. Den demografiske udfordring og nye familiemønstre</a:t>
            </a:r>
            <a:endParaRPr lang="da-DK" sz="6000" dirty="0"/>
          </a:p>
        </p:txBody>
      </p:sp>
      <p:sp>
        <p:nvSpPr>
          <p:cNvPr id="3" name="Pladsholder til indhold 2">
            <a:extLst>
              <a:ext uri="{FF2B5EF4-FFF2-40B4-BE49-F238E27FC236}">
                <a16:creationId xmlns:a16="http://schemas.microsoft.com/office/drawing/2014/main" id="{2063B7D9-4385-AC44-8C79-846DC6B25B77}"/>
              </a:ext>
            </a:extLst>
          </p:cNvPr>
          <p:cNvSpPr>
            <a:spLocks noGrp="1"/>
          </p:cNvSpPr>
          <p:nvPr>
            <p:ph idx="1"/>
          </p:nvPr>
        </p:nvSpPr>
        <p:spPr/>
        <p:txBody>
          <a:bodyPr>
            <a:normAutofit/>
          </a:bodyPr>
          <a:lstStyle/>
          <a:p>
            <a:pPr marL="0" indent="0">
              <a:buNone/>
            </a:pPr>
            <a:r>
              <a:rPr lang="da-DK" dirty="0"/>
              <a:t>Gruppen af ældre ikke-erhvervs-aktive (ikke længere en del af arbejdsmarkedet) medborgere vil vokse markant i </a:t>
            </a:r>
            <a:r>
              <a:rPr lang="da-DK" dirty="0" err="1"/>
              <a:t>årene</a:t>
            </a:r>
            <a:r>
              <a:rPr lang="da-DK" dirty="0"/>
              <a:t> fremover. Det er ikke i sig selv en udfordring, at gruppen af ældre vokser, men udfordringen </a:t>
            </a:r>
            <a:r>
              <a:rPr lang="da-DK" dirty="0" err="1"/>
              <a:t>består</a:t>
            </a:r>
            <a:r>
              <a:rPr lang="da-DK" dirty="0"/>
              <a:t> i, at gruppen af ældre medborgere typisk er den gruppe af borgere, der benytter sig af og er mest afhængige af velfærdsstatens omfordeling og service- og sundhedsydelser. </a:t>
            </a:r>
            <a:endParaRPr lang="da-DK" sz="3200" dirty="0"/>
          </a:p>
          <a:p>
            <a:pPr marL="0" indent="0">
              <a:buNone/>
            </a:pPr>
            <a:endParaRPr lang="da-DK" sz="3200" dirty="0"/>
          </a:p>
          <a:p>
            <a:pPr marL="0" indent="0">
              <a:buNone/>
            </a:pPr>
            <a:endParaRPr lang="da-DK" sz="3000" dirty="0"/>
          </a:p>
        </p:txBody>
      </p:sp>
      <p:pic>
        <p:nvPicPr>
          <p:cNvPr id="4" name="Billede 3">
            <a:extLst>
              <a:ext uri="{FF2B5EF4-FFF2-40B4-BE49-F238E27FC236}">
                <a16:creationId xmlns:a16="http://schemas.microsoft.com/office/drawing/2014/main" id="{4E1172D2-9682-DB48-9A73-00C8D75A292E}"/>
              </a:ext>
            </a:extLst>
          </p:cNvPr>
          <p:cNvPicPr>
            <a:picLocks noChangeAspect="1"/>
          </p:cNvPicPr>
          <p:nvPr/>
        </p:nvPicPr>
        <p:blipFill>
          <a:blip r:embed="rId2"/>
          <a:stretch>
            <a:fillRect/>
          </a:stretch>
        </p:blipFill>
        <p:spPr>
          <a:xfrm>
            <a:off x="0" y="5854168"/>
            <a:ext cx="12192000" cy="1009466"/>
          </a:xfrm>
          <a:prstGeom prst="rect">
            <a:avLst/>
          </a:prstGeom>
        </p:spPr>
      </p:pic>
    </p:spTree>
    <p:extLst>
      <p:ext uri="{BB962C8B-B14F-4D97-AF65-F5344CB8AC3E}">
        <p14:creationId xmlns:p14="http://schemas.microsoft.com/office/powerpoint/2010/main" val="13532058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C01054-DFC2-8440-92CF-A0948542095B}"/>
              </a:ext>
            </a:extLst>
          </p:cNvPr>
          <p:cNvSpPr>
            <a:spLocks noGrp="1"/>
          </p:cNvSpPr>
          <p:nvPr>
            <p:ph type="title"/>
          </p:nvPr>
        </p:nvSpPr>
        <p:spPr/>
        <p:txBody>
          <a:bodyPr>
            <a:normAutofit/>
          </a:bodyPr>
          <a:lstStyle/>
          <a:p>
            <a:r>
              <a:rPr lang="da-DK" sz="6000" dirty="0"/>
              <a:t>Forsørgerbyrden </a:t>
            </a:r>
          </a:p>
        </p:txBody>
      </p:sp>
      <p:sp>
        <p:nvSpPr>
          <p:cNvPr id="3" name="Pladsholder til indhold 2">
            <a:extLst>
              <a:ext uri="{FF2B5EF4-FFF2-40B4-BE49-F238E27FC236}">
                <a16:creationId xmlns:a16="http://schemas.microsoft.com/office/drawing/2014/main" id="{2063B7D9-4385-AC44-8C79-846DC6B25B77}"/>
              </a:ext>
            </a:extLst>
          </p:cNvPr>
          <p:cNvSpPr>
            <a:spLocks noGrp="1"/>
          </p:cNvSpPr>
          <p:nvPr>
            <p:ph idx="1"/>
          </p:nvPr>
        </p:nvSpPr>
        <p:spPr/>
        <p:txBody>
          <a:bodyPr>
            <a:normAutofit/>
          </a:bodyPr>
          <a:lstStyle/>
          <a:p>
            <a:pPr marL="0" indent="0">
              <a:buNone/>
            </a:pPr>
            <a:r>
              <a:rPr lang="da-DK" dirty="0"/>
              <a:t>Gruppen af dem, der skal forsørges, er større end den gruppe, der er tilbage på arbejdsmarkedet til at forsørge dem. Dette misforhold mellem dem, der skal forsørges (ikke-erhvervsaktive), og dem, der skal forsørge dem (erhvervsaktive), bliver på den </a:t>
            </a:r>
            <a:r>
              <a:rPr lang="da-DK" dirty="0" err="1"/>
              <a:t>måde</a:t>
            </a:r>
            <a:r>
              <a:rPr lang="da-DK" dirty="0"/>
              <a:t> en byrde for fremtidige generationer. </a:t>
            </a:r>
          </a:p>
          <a:p>
            <a:r>
              <a:rPr lang="da-DK" dirty="0"/>
              <a:t>Vigtigt at </a:t>
            </a:r>
            <a:r>
              <a:rPr lang="da-DK" dirty="0" err="1"/>
              <a:t>påpege</a:t>
            </a:r>
            <a:r>
              <a:rPr lang="da-DK" dirty="0"/>
              <a:t> i denne sammenhæng er, at det ikke kun er gruppen af ældre medborgere, som er ”udgiftstung”. </a:t>
            </a:r>
            <a:r>
              <a:rPr lang="da-DK" dirty="0" err="1"/>
              <a:t>Ogsa</a:t>
            </a:r>
            <a:r>
              <a:rPr lang="da-DK" dirty="0"/>
              <a:t>̊ den store gruppe af med- borgere i Danmark, som befinder sig på midlertidige eller længerevarende overførselsindkomster, er dyr at finansiere. </a:t>
            </a:r>
          </a:p>
          <a:p>
            <a:pPr marL="0" indent="0">
              <a:buNone/>
            </a:pPr>
            <a:endParaRPr lang="da-DK" sz="3000" dirty="0"/>
          </a:p>
        </p:txBody>
      </p:sp>
      <p:pic>
        <p:nvPicPr>
          <p:cNvPr id="4" name="Billede 3">
            <a:extLst>
              <a:ext uri="{FF2B5EF4-FFF2-40B4-BE49-F238E27FC236}">
                <a16:creationId xmlns:a16="http://schemas.microsoft.com/office/drawing/2014/main" id="{4E1172D2-9682-DB48-9A73-00C8D75A292E}"/>
              </a:ext>
            </a:extLst>
          </p:cNvPr>
          <p:cNvPicPr>
            <a:picLocks noChangeAspect="1"/>
          </p:cNvPicPr>
          <p:nvPr/>
        </p:nvPicPr>
        <p:blipFill>
          <a:blip r:embed="rId2"/>
          <a:stretch>
            <a:fillRect/>
          </a:stretch>
        </p:blipFill>
        <p:spPr>
          <a:xfrm>
            <a:off x="0" y="5854168"/>
            <a:ext cx="12192000" cy="1009466"/>
          </a:xfrm>
          <a:prstGeom prst="rect">
            <a:avLst/>
          </a:prstGeom>
        </p:spPr>
      </p:pic>
    </p:spTree>
    <p:extLst>
      <p:ext uri="{BB962C8B-B14F-4D97-AF65-F5344CB8AC3E}">
        <p14:creationId xmlns:p14="http://schemas.microsoft.com/office/powerpoint/2010/main" val="26287916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C01054-DFC2-8440-92CF-A0948542095B}"/>
              </a:ext>
            </a:extLst>
          </p:cNvPr>
          <p:cNvSpPr>
            <a:spLocks noGrp="1"/>
          </p:cNvSpPr>
          <p:nvPr>
            <p:ph type="title"/>
          </p:nvPr>
        </p:nvSpPr>
        <p:spPr/>
        <p:txBody>
          <a:bodyPr>
            <a:normAutofit/>
          </a:bodyPr>
          <a:lstStyle/>
          <a:p>
            <a:endParaRPr lang="da-DK" sz="6000" dirty="0"/>
          </a:p>
        </p:txBody>
      </p:sp>
      <p:sp>
        <p:nvSpPr>
          <p:cNvPr id="3" name="Pladsholder til indhold 2">
            <a:extLst>
              <a:ext uri="{FF2B5EF4-FFF2-40B4-BE49-F238E27FC236}">
                <a16:creationId xmlns:a16="http://schemas.microsoft.com/office/drawing/2014/main" id="{2063B7D9-4385-AC44-8C79-846DC6B25B77}"/>
              </a:ext>
            </a:extLst>
          </p:cNvPr>
          <p:cNvSpPr>
            <a:spLocks noGrp="1"/>
          </p:cNvSpPr>
          <p:nvPr>
            <p:ph idx="1"/>
          </p:nvPr>
        </p:nvSpPr>
        <p:spPr/>
        <p:txBody>
          <a:bodyPr>
            <a:normAutofit/>
          </a:bodyPr>
          <a:lstStyle/>
          <a:p>
            <a:pPr marL="0" indent="0">
              <a:buNone/>
            </a:pPr>
            <a:endParaRPr lang="da-DK" sz="3000" dirty="0"/>
          </a:p>
        </p:txBody>
      </p:sp>
      <p:pic>
        <p:nvPicPr>
          <p:cNvPr id="4" name="Billede 3">
            <a:extLst>
              <a:ext uri="{FF2B5EF4-FFF2-40B4-BE49-F238E27FC236}">
                <a16:creationId xmlns:a16="http://schemas.microsoft.com/office/drawing/2014/main" id="{4E1172D2-9682-DB48-9A73-00C8D75A292E}"/>
              </a:ext>
            </a:extLst>
          </p:cNvPr>
          <p:cNvPicPr>
            <a:picLocks noChangeAspect="1"/>
          </p:cNvPicPr>
          <p:nvPr/>
        </p:nvPicPr>
        <p:blipFill>
          <a:blip r:embed="rId2"/>
          <a:stretch>
            <a:fillRect/>
          </a:stretch>
        </p:blipFill>
        <p:spPr>
          <a:xfrm>
            <a:off x="0" y="5854168"/>
            <a:ext cx="12192000" cy="1009466"/>
          </a:xfrm>
          <a:prstGeom prst="rect">
            <a:avLst/>
          </a:prstGeom>
        </p:spPr>
      </p:pic>
      <p:pic>
        <p:nvPicPr>
          <p:cNvPr id="5" name="Billede 4">
            <a:extLst>
              <a:ext uri="{FF2B5EF4-FFF2-40B4-BE49-F238E27FC236}">
                <a16:creationId xmlns:a16="http://schemas.microsoft.com/office/drawing/2014/main" id="{8C3DB1C5-BE1A-7C4F-8BEB-D881C2D80A6E}"/>
              </a:ext>
            </a:extLst>
          </p:cNvPr>
          <p:cNvPicPr>
            <a:picLocks noChangeAspect="1"/>
          </p:cNvPicPr>
          <p:nvPr/>
        </p:nvPicPr>
        <p:blipFill>
          <a:blip r:embed="rId3"/>
          <a:stretch>
            <a:fillRect/>
          </a:stretch>
        </p:blipFill>
        <p:spPr>
          <a:xfrm>
            <a:off x="2076450" y="1098550"/>
            <a:ext cx="8039100" cy="4660900"/>
          </a:xfrm>
          <a:prstGeom prst="rect">
            <a:avLst/>
          </a:prstGeom>
        </p:spPr>
      </p:pic>
    </p:spTree>
    <p:extLst>
      <p:ext uri="{BB962C8B-B14F-4D97-AF65-F5344CB8AC3E}">
        <p14:creationId xmlns:p14="http://schemas.microsoft.com/office/powerpoint/2010/main" val="18277273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C01054-DFC2-8440-92CF-A0948542095B}"/>
              </a:ext>
            </a:extLst>
          </p:cNvPr>
          <p:cNvSpPr>
            <a:spLocks noGrp="1"/>
          </p:cNvSpPr>
          <p:nvPr>
            <p:ph type="title"/>
          </p:nvPr>
        </p:nvSpPr>
        <p:spPr/>
        <p:txBody>
          <a:bodyPr>
            <a:normAutofit/>
          </a:bodyPr>
          <a:lstStyle/>
          <a:p>
            <a:endParaRPr lang="da-DK" sz="6000" dirty="0"/>
          </a:p>
        </p:txBody>
      </p:sp>
      <p:sp>
        <p:nvSpPr>
          <p:cNvPr id="3" name="Pladsholder til indhold 2">
            <a:extLst>
              <a:ext uri="{FF2B5EF4-FFF2-40B4-BE49-F238E27FC236}">
                <a16:creationId xmlns:a16="http://schemas.microsoft.com/office/drawing/2014/main" id="{2063B7D9-4385-AC44-8C79-846DC6B25B77}"/>
              </a:ext>
            </a:extLst>
          </p:cNvPr>
          <p:cNvSpPr>
            <a:spLocks noGrp="1"/>
          </p:cNvSpPr>
          <p:nvPr>
            <p:ph idx="1"/>
          </p:nvPr>
        </p:nvSpPr>
        <p:spPr/>
        <p:txBody>
          <a:bodyPr>
            <a:normAutofit/>
          </a:bodyPr>
          <a:lstStyle/>
          <a:p>
            <a:pPr marL="0" indent="0">
              <a:buNone/>
            </a:pPr>
            <a:endParaRPr lang="da-DK" sz="3000" dirty="0"/>
          </a:p>
        </p:txBody>
      </p:sp>
      <p:pic>
        <p:nvPicPr>
          <p:cNvPr id="4" name="Billede 3">
            <a:extLst>
              <a:ext uri="{FF2B5EF4-FFF2-40B4-BE49-F238E27FC236}">
                <a16:creationId xmlns:a16="http://schemas.microsoft.com/office/drawing/2014/main" id="{4E1172D2-9682-DB48-9A73-00C8D75A292E}"/>
              </a:ext>
            </a:extLst>
          </p:cNvPr>
          <p:cNvPicPr>
            <a:picLocks noChangeAspect="1"/>
          </p:cNvPicPr>
          <p:nvPr/>
        </p:nvPicPr>
        <p:blipFill>
          <a:blip r:embed="rId2"/>
          <a:stretch>
            <a:fillRect/>
          </a:stretch>
        </p:blipFill>
        <p:spPr>
          <a:xfrm>
            <a:off x="0" y="5854168"/>
            <a:ext cx="12192000" cy="1009466"/>
          </a:xfrm>
          <a:prstGeom prst="rect">
            <a:avLst/>
          </a:prstGeom>
        </p:spPr>
      </p:pic>
      <p:pic>
        <p:nvPicPr>
          <p:cNvPr id="5" name="Billede 4">
            <a:extLst>
              <a:ext uri="{FF2B5EF4-FFF2-40B4-BE49-F238E27FC236}">
                <a16:creationId xmlns:a16="http://schemas.microsoft.com/office/drawing/2014/main" id="{A9629771-6110-1745-B30B-C0135AECEEFC}"/>
              </a:ext>
            </a:extLst>
          </p:cNvPr>
          <p:cNvPicPr>
            <a:picLocks noChangeAspect="1"/>
          </p:cNvPicPr>
          <p:nvPr/>
        </p:nvPicPr>
        <p:blipFill>
          <a:blip r:embed="rId3"/>
          <a:stretch>
            <a:fillRect/>
          </a:stretch>
        </p:blipFill>
        <p:spPr>
          <a:xfrm>
            <a:off x="2159000" y="1263650"/>
            <a:ext cx="7874000" cy="4330700"/>
          </a:xfrm>
          <a:prstGeom prst="rect">
            <a:avLst/>
          </a:prstGeom>
        </p:spPr>
      </p:pic>
    </p:spTree>
    <p:extLst>
      <p:ext uri="{BB962C8B-B14F-4D97-AF65-F5344CB8AC3E}">
        <p14:creationId xmlns:p14="http://schemas.microsoft.com/office/powerpoint/2010/main" val="27915158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C01054-DFC2-8440-92CF-A0948542095B}"/>
              </a:ext>
            </a:extLst>
          </p:cNvPr>
          <p:cNvSpPr>
            <a:spLocks noGrp="1"/>
          </p:cNvSpPr>
          <p:nvPr>
            <p:ph type="title"/>
          </p:nvPr>
        </p:nvSpPr>
        <p:spPr/>
        <p:txBody>
          <a:bodyPr>
            <a:normAutofit/>
          </a:bodyPr>
          <a:lstStyle/>
          <a:p>
            <a:r>
              <a:rPr lang="da-DK" sz="6000" dirty="0"/>
              <a:t>2. Ændrede familiemønstre</a:t>
            </a:r>
          </a:p>
        </p:txBody>
      </p:sp>
      <p:sp>
        <p:nvSpPr>
          <p:cNvPr id="3" name="Pladsholder til indhold 2">
            <a:extLst>
              <a:ext uri="{FF2B5EF4-FFF2-40B4-BE49-F238E27FC236}">
                <a16:creationId xmlns:a16="http://schemas.microsoft.com/office/drawing/2014/main" id="{2063B7D9-4385-AC44-8C79-846DC6B25B77}"/>
              </a:ext>
            </a:extLst>
          </p:cNvPr>
          <p:cNvSpPr>
            <a:spLocks noGrp="1"/>
          </p:cNvSpPr>
          <p:nvPr>
            <p:ph idx="1"/>
          </p:nvPr>
        </p:nvSpPr>
        <p:spPr/>
        <p:txBody>
          <a:bodyPr>
            <a:normAutofit/>
          </a:bodyPr>
          <a:lstStyle/>
          <a:p>
            <a:pPr marL="0" indent="0">
              <a:buNone/>
            </a:pPr>
            <a:r>
              <a:rPr lang="da-DK" dirty="0"/>
              <a:t>For det andet synes de ændrede familiemønstre, med langt flere singler og solo-forældre, at stille endnu større krav til, at det offentlige i fremtiden kan træde ind og hjælpe de fremtidige single-ældre, der på det tidspunkt ikke har en familie at falde tilbage på, som ellers ville kunne træde til og hjælpe, </a:t>
            </a:r>
            <a:r>
              <a:rPr lang="da-DK" dirty="0" err="1"/>
              <a:t>når</a:t>
            </a:r>
            <a:r>
              <a:rPr lang="da-DK" dirty="0"/>
              <a:t> der var brug for det. </a:t>
            </a:r>
            <a:endParaRPr lang="da-DK" sz="3200" dirty="0"/>
          </a:p>
          <a:p>
            <a:pPr marL="0" indent="0">
              <a:buNone/>
            </a:pPr>
            <a:endParaRPr lang="da-DK" sz="3000" dirty="0"/>
          </a:p>
        </p:txBody>
      </p:sp>
      <p:pic>
        <p:nvPicPr>
          <p:cNvPr id="4" name="Billede 3">
            <a:extLst>
              <a:ext uri="{FF2B5EF4-FFF2-40B4-BE49-F238E27FC236}">
                <a16:creationId xmlns:a16="http://schemas.microsoft.com/office/drawing/2014/main" id="{4E1172D2-9682-DB48-9A73-00C8D75A292E}"/>
              </a:ext>
            </a:extLst>
          </p:cNvPr>
          <p:cNvPicPr>
            <a:picLocks noChangeAspect="1"/>
          </p:cNvPicPr>
          <p:nvPr/>
        </p:nvPicPr>
        <p:blipFill>
          <a:blip r:embed="rId2"/>
          <a:stretch>
            <a:fillRect/>
          </a:stretch>
        </p:blipFill>
        <p:spPr>
          <a:xfrm>
            <a:off x="0" y="5854168"/>
            <a:ext cx="12192000" cy="1009466"/>
          </a:xfrm>
          <a:prstGeom prst="rect">
            <a:avLst/>
          </a:prstGeom>
        </p:spPr>
      </p:pic>
    </p:spTree>
    <p:extLst>
      <p:ext uri="{BB962C8B-B14F-4D97-AF65-F5344CB8AC3E}">
        <p14:creationId xmlns:p14="http://schemas.microsoft.com/office/powerpoint/2010/main" val="828348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C01054-DFC2-8440-92CF-A0948542095B}"/>
              </a:ext>
            </a:extLst>
          </p:cNvPr>
          <p:cNvSpPr>
            <a:spLocks noGrp="1"/>
          </p:cNvSpPr>
          <p:nvPr>
            <p:ph type="title"/>
          </p:nvPr>
        </p:nvSpPr>
        <p:spPr/>
        <p:txBody>
          <a:bodyPr>
            <a:normAutofit/>
          </a:bodyPr>
          <a:lstStyle/>
          <a:p>
            <a:r>
              <a:rPr lang="da-DK" dirty="0"/>
              <a:t>3. Udfordringerne med borgernes forventninger og stigende ulighed </a:t>
            </a:r>
            <a:endParaRPr lang="da-DK" sz="6000" dirty="0"/>
          </a:p>
        </p:txBody>
      </p:sp>
      <p:sp>
        <p:nvSpPr>
          <p:cNvPr id="3" name="Pladsholder til indhold 2">
            <a:extLst>
              <a:ext uri="{FF2B5EF4-FFF2-40B4-BE49-F238E27FC236}">
                <a16:creationId xmlns:a16="http://schemas.microsoft.com/office/drawing/2014/main" id="{2063B7D9-4385-AC44-8C79-846DC6B25B77}"/>
              </a:ext>
            </a:extLst>
          </p:cNvPr>
          <p:cNvSpPr>
            <a:spLocks noGrp="1"/>
          </p:cNvSpPr>
          <p:nvPr>
            <p:ph idx="1"/>
          </p:nvPr>
        </p:nvSpPr>
        <p:spPr>
          <a:xfrm>
            <a:off x="838200" y="1748135"/>
            <a:ext cx="10515600" cy="4351338"/>
          </a:xfrm>
        </p:spPr>
        <p:txBody>
          <a:bodyPr>
            <a:normAutofit/>
          </a:bodyPr>
          <a:lstStyle/>
          <a:p>
            <a:r>
              <a:rPr lang="da-DK" dirty="0"/>
              <a:t>Forventningerne fra os borgere </a:t>
            </a:r>
            <a:r>
              <a:rPr lang="da-DK" dirty="0" err="1"/>
              <a:t>går</a:t>
            </a:r>
            <a:r>
              <a:rPr lang="da-DK" dirty="0"/>
              <a:t> på, at velfærdsstaten konstant skal sørge for kvalitet i daginstitutioner, skoler, gymnasier, universiteter og hjemmepleje, den nyeste sundhedsbehandling hos læger og på sygehusene osv.</a:t>
            </a:r>
          </a:p>
          <a:p>
            <a:r>
              <a:rPr lang="da-DK" dirty="0"/>
              <a:t>Forventningerne skyldes, at vi borgere jo betaler skat og afgifter, hvor- for vi med rimelighed må kunne forvente kvalitet fra det offentlige. </a:t>
            </a:r>
            <a:endParaRPr lang="da-DK" sz="3200" dirty="0"/>
          </a:p>
          <a:p>
            <a:r>
              <a:rPr lang="da-DK" dirty="0"/>
              <a:t>Alle disse forventninger bidrager til det, som vi kalder et </a:t>
            </a:r>
            <a:r>
              <a:rPr lang="da-DK" b="1" i="1" dirty="0"/>
              <a:t>forventningspres</a:t>
            </a:r>
            <a:r>
              <a:rPr lang="da-DK" i="1" dirty="0"/>
              <a:t>, </a:t>
            </a:r>
            <a:r>
              <a:rPr lang="da-DK" dirty="0"/>
              <a:t>som særligt retter sig mod de folkevalgte politikere om hele tiden at sikre mere og bedre velfærdsservice, dog uden at det bliver dyrere for os borgere.</a:t>
            </a:r>
            <a:endParaRPr lang="da-DK" sz="3000" dirty="0"/>
          </a:p>
        </p:txBody>
      </p:sp>
      <p:pic>
        <p:nvPicPr>
          <p:cNvPr id="4" name="Billede 3">
            <a:extLst>
              <a:ext uri="{FF2B5EF4-FFF2-40B4-BE49-F238E27FC236}">
                <a16:creationId xmlns:a16="http://schemas.microsoft.com/office/drawing/2014/main" id="{4E1172D2-9682-DB48-9A73-00C8D75A292E}"/>
              </a:ext>
            </a:extLst>
          </p:cNvPr>
          <p:cNvPicPr>
            <a:picLocks noChangeAspect="1"/>
          </p:cNvPicPr>
          <p:nvPr/>
        </p:nvPicPr>
        <p:blipFill>
          <a:blip r:embed="rId2"/>
          <a:stretch>
            <a:fillRect/>
          </a:stretch>
        </p:blipFill>
        <p:spPr>
          <a:xfrm>
            <a:off x="0" y="5854168"/>
            <a:ext cx="12192000" cy="1009466"/>
          </a:xfrm>
          <a:prstGeom prst="rect">
            <a:avLst/>
          </a:prstGeom>
        </p:spPr>
      </p:pic>
    </p:spTree>
    <p:extLst>
      <p:ext uri="{BB962C8B-B14F-4D97-AF65-F5344CB8AC3E}">
        <p14:creationId xmlns:p14="http://schemas.microsoft.com/office/powerpoint/2010/main" val="5851178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C01054-DFC2-8440-92CF-A0948542095B}"/>
              </a:ext>
            </a:extLst>
          </p:cNvPr>
          <p:cNvSpPr>
            <a:spLocks noGrp="1"/>
          </p:cNvSpPr>
          <p:nvPr>
            <p:ph type="title"/>
          </p:nvPr>
        </p:nvSpPr>
        <p:spPr>
          <a:xfrm>
            <a:off x="638881" y="457201"/>
            <a:ext cx="10909640" cy="1832654"/>
          </a:xfrm>
        </p:spPr>
        <p:txBody>
          <a:bodyPr vert="horz" lIns="91440" tIns="45720" rIns="91440" bIns="45720" rtlCol="0" anchor="b">
            <a:normAutofit/>
          </a:bodyPr>
          <a:lstStyle/>
          <a:p>
            <a:pPr algn="ctr"/>
            <a:r>
              <a:rPr lang="en-US" sz="5600" b="1" dirty="0"/>
              <a:t>9.1 </a:t>
            </a:r>
            <a:r>
              <a:rPr lang="en-US" sz="5600" b="1" dirty="0" err="1"/>
              <a:t>Velstand</a:t>
            </a:r>
            <a:r>
              <a:rPr lang="en-US" sz="5600" b="1" dirty="0"/>
              <a:t> </a:t>
            </a:r>
            <a:r>
              <a:rPr lang="en-US" sz="5600" b="1" dirty="0" err="1"/>
              <a:t>og</a:t>
            </a:r>
            <a:r>
              <a:rPr lang="en-US" sz="5600" b="1" dirty="0"/>
              <a:t> </a:t>
            </a:r>
            <a:r>
              <a:rPr lang="en-US" sz="5600" b="1" dirty="0" err="1"/>
              <a:t>velfærd</a:t>
            </a:r>
            <a:r>
              <a:rPr lang="en-US" sz="5600" b="1" dirty="0"/>
              <a:t> </a:t>
            </a:r>
            <a:endParaRPr lang="en-US" sz="5600" b="1" kern="1200" dirty="0">
              <a:solidFill>
                <a:schemeClr val="tx1"/>
              </a:solidFill>
              <a:latin typeface="+mj-lt"/>
              <a:ea typeface="+mj-ea"/>
              <a:cs typeface="+mj-cs"/>
            </a:endParaRPr>
          </a:p>
        </p:txBody>
      </p:sp>
      <p:pic>
        <p:nvPicPr>
          <p:cNvPr id="4" name="Pladsholder til indhold 3">
            <a:extLst>
              <a:ext uri="{FF2B5EF4-FFF2-40B4-BE49-F238E27FC236}">
                <a16:creationId xmlns:a16="http://schemas.microsoft.com/office/drawing/2014/main" id="{4E1172D2-9682-DB48-9A73-00C8D75A292E}"/>
              </a:ext>
            </a:extLst>
          </p:cNvPr>
          <p:cNvPicPr>
            <a:picLocks noGrp="1" noChangeAspect="1"/>
          </p:cNvPicPr>
          <p:nvPr>
            <p:ph idx="1"/>
          </p:nvPr>
        </p:nvPicPr>
        <p:blipFill>
          <a:blip r:embed="rId2"/>
          <a:stretch>
            <a:fillRect/>
          </a:stretch>
        </p:blipFill>
        <p:spPr>
          <a:xfrm>
            <a:off x="320040" y="4199241"/>
            <a:ext cx="11548872" cy="952782"/>
          </a:xfrm>
          <a:prstGeom prst="rect">
            <a:avLst/>
          </a:prstGeom>
        </p:spPr>
      </p:pic>
    </p:spTree>
    <p:extLst>
      <p:ext uri="{BB962C8B-B14F-4D97-AF65-F5344CB8AC3E}">
        <p14:creationId xmlns:p14="http://schemas.microsoft.com/office/powerpoint/2010/main" val="14923672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C01054-DFC2-8440-92CF-A0948542095B}"/>
              </a:ext>
            </a:extLst>
          </p:cNvPr>
          <p:cNvSpPr>
            <a:spLocks noGrp="1"/>
          </p:cNvSpPr>
          <p:nvPr>
            <p:ph type="title"/>
          </p:nvPr>
        </p:nvSpPr>
        <p:spPr/>
        <p:txBody>
          <a:bodyPr>
            <a:normAutofit/>
          </a:bodyPr>
          <a:lstStyle/>
          <a:p>
            <a:r>
              <a:rPr lang="da-DK" sz="6000" dirty="0"/>
              <a:t>Stigende ulighed</a:t>
            </a:r>
          </a:p>
        </p:txBody>
      </p:sp>
      <p:sp>
        <p:nvSpPr>
          <p:cNvPr id="3" name="Pladsholder til indhold 2">
            <a:extLst>
              <a:ext uri="{FF2B5EF4-FFF2-40B4-BE49-F238E27FC236}">
                <a16:creationId xmlns:a16="http://schemas.microsoft.com/office/drawing/2014/main" id="{2063B7D9-4385-AC44-8C79-846DC6B25B77}"/>
              </a:ext>
            </a:extLst>
          </p:cNvPr>
          <p:cNvSpPr>
            <a:spLocks noGrp="1"/>
          </p:cNvSpPr>
          <p:nvPr>
            <p:ph idx="1"/>
          </p:nvPr>
        </p:nvSpPr>
        <p:spPr/>
        <p:txBody>
          <a:bodyPr>
            <a:normAutofit/>
          </a:bodyPr>
          <a:lstStyle/>
          <a:p>
            <a:pPr marL="0" indent="0">
              <a:buNone/>
            </a:pPr>
            <a:r>
              <a:rPr lang="da-DK" dirty="0"/>
              <a:t>Flere danskere er allerede begyndt at tilkøbe individuelle </a:t>
            </a:r>
            <a:r>
              <a:rPr lang="da-DK" b="1" dirty="0"/>
              <a:t>velfærdsforsikringer</a:t>
            </a:r>
            <a:r>
              <a:rPr lang="da-DK" dirty="0"/>
              <a:t>, som skal sikre dem velfærd, </a:t>
            </a:r>
            <a:r>
              <a:rPr lang="da-DK" dirty="0" err="1"/>
              <a:t>både</a:t>
            </a:r>
            <a:r>
              <a:rPr lang="da-DK" dirty="0"/>
              <a:t> </a:t>
            </a:r>
            <a:r>
              <a:rPr lang="da-DK" dirty="0" err="1"/>
              <a:t>når</a:t>
            </a:r>
            <a:r>
              <a:rPr lang="da-DK" dirty="0"/>
              <a:t> de bliver gamle, og hvis de skulle gå hen og miste deres arbejde. </a:t>
            </a:r>
            <a:endParaRPr lang="da-DK" sz="3200" dirty="0"/>
          </a:p>
          <a:p>
            <a:r>
              <a:rPr lang="da-DK" dirty="0"/>
              <a:t>Den stigende ulighed vil kunne skabe A-, B- og C-hold i det danske samfund og kan føre til øget marginalisering for de grupper af borgere, som befinder sig i samfundets yderkant. </a:t>
            </a:r>
          </a:p>
          <a:p>
            <a:r>
              <a:rPr lang="da-DK" dirty="0"/>
              <a:t>Dette vil direkte modarbejde den universelle danske velfærdsstats </a:t>
            </a:r>
            <a:r>
              <a:rPr lang="da-DK" dirty="0" err="1"/>
              <a:t>mål</a:t>
            </a:r>
            <a:r>
              <a:rPr lang="da-DK" dirty="0"/>
              <a:t> om bekæmpelse af ulighed mellem de sociale klasser. </a:t>
            </a:r>
            <a:endParaRPr lang="da-DK" sz="3200" dirty="0"/>
          </a:p>
          <a:p>
            <a:pPr marL="0" indent="0">
              <a:buNone/>
            </a:pPr>
            <a:endParaRPr lang="da-DK" sz="3000" dirty="0"/>
          </a:p>
        </p:txBody>
      </p:sp>
      <p:pic>
        <p:nvPicPr>
          <p:cNvPr id="4" name="Billede 3">
            <a:extLst>
              <a:ext uri="{FF2B5EF4-FFF2-40B4-BE49-F238E27FC236}">
                <a16:creationId xmlns:a16="http://schemas.microsoft.com/office/drawing/2014/main" id="{4E1172D2-9682-DB48-9A73-00C8D75A292E}"/>
              </a:ext>
            </a:extLst>
          </p:cNvPr>
          <p:cNvPicPr>
            <a:picLocks noChangeAspect="1"/>
          </p:cNvPicPr>
          <p:nvPr/>
        </p:nvPicPr>
        <p:blipFill>
          <a:blip r:embed="rId2"/>
          <a:stretch>
            <a:fillRect/>
          </a:stretch>
        </p:blipFill>
        <p:spPr>
          <a:xfrm>
            <a:off x="0" y="5854168"/>
            <a:ext cx="12192000" cy="1009466"/>
          </a:xfrm>
          <a:prstGeom prst="rect">
            <a:avLst/>
          </a:prstGeom>
        </p:spPr>
      </p:pic>
    </p:spTree>
    <p:extLst>
      <p:ext uri="{BB962C8B-B14F-4D97-AF65-F5344CB8AC3E}">
        <p14:creationId xmlns:p14="http://schemas.microsoft.com/office/powerpoint/2010/main" val="6828953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C01054-DFC2-8440-92CF-A0948542095B}"/>
              </a:ext>
            </a:extLst>
          </p:cNvPr>
          <p:cNvSpPr>
            <a:spLocks noGrp="1"/>
          </p:cNvSpPr>
          <p:nvPr>
            <p:ph type="title"/>
          </p:nvPr>
        </p:nvSpPr>
        <p:spPr/>
        <p:txBody>
          <a:bodyPr>
            <a:normAutofit/>
          </a:bodyPr>
          <a:lstStyle/>
          <a:p>
            <a:r>
              <a:rPr lang="da-DK" sz="6000" dirty="0"/>
              <a:t>Individualisering</a:t>
            </a:r>
          </a:p>
        </p:txBody>
      </p:sp>
      <p:sp>
        <p:nvSpPr>
          <p:cNvPr id="3" name="Pladsholder til indhold 2">
            <a:extLst>
              <a:ext uri="{FF2B5EF4-FFF2-40B4-BE49-F238E27FC236}">
                <a16:creationId xmlns:a16="http://schemas.microsoft.com/office/drawing/2014/main" id="{2063B7D9-4385-AC44-8C79-846DC6B25B77}"/>
              </a:ext>
            </a:extLst>
          </p:cNvPr>
          <p:cNvSpPr>
            <a:spLocks noGrp="1"/>
          </p:cNvSpPr>
          <p:nvPr>
            <p:ph idx="1"/>
          </p:nvPr>
        </p:nvSpPr>
        <p:spPr>
          <a:xfrm>
            <a:off x="838200" y="1732637"/>
            <a:ext cx="10515600" cy="4351338"/>
          </a:xfrm>
        </p:spPr>
        <p:txBody>
          <a:bodyPr>
            <a:normAutofit lnSpcReduction="10000"/>
          </a:bodyPr>
          <a:lstStyle/>
          <a:p>
            <a:pPr marL="0" indent="0">
              <a:buNone/>
            </a:pPr>
            <a:r>
              <a:rPr lang="da-DK" dirty="0" err="1"/>
              <a:t>Når</a:t>
            </a:r>
            <a:r>
              <a:rPr lang="da-DK" dirty="0"/>
              <a:t> de enkelte borgere begynder at forsikre sig selv, er det udtryk for </a:t>
            </a:r>
            <a:r>
              <a:rPr lang="da-DK" b="1" dirty="0"/>
              <a:t>individualisering</a:t>
            </a:r>
            <a:r>
              <a:rPr lang="da-DK" dirty="0"/>
              <a:t>, idet det enkelte individ sætter sine egne behov først og i mindre grad tage højde for fællesskabet. </a:t>
            </a:r>
          </a:p>
          <a:p>
            <a:r>
              <a:rPr lang="da-DK" dirty="0"/>
              <a:t>Det kan skabe store problemer for den universelle danske velfærds- statsmodel, fordi det kan svække solidariteten og sammenhængskraften i samfundet.</a:t>
            </a:r>
          </a:p>
          <a:p>
            <a:r>
              <a:rPr lang="da-DK" dirty="0"/>
              <a:t>Det kan blandt andet føre til, at borgerne på sigt ikke vil blive ved med at bakke op om at indbetale til fællesskabet i form af høje skatter og afgifter. </a:t>
            </a:r>
          </a:p>
          <a:p>
            <a:r>
              <a:rPr lang="da-DK" dirty="0"/>
              <a:t>Sker det, vil det kunne få opbakningen til den danske universelle velfærdsstatsmodel </a:t>
            </a:r>
            <a:endParaRPr lang="da-DK" sz="3200" dirty="0"/>
          </a:p>
          <a:p>
            <a:pPr marL="0" indent="0">
              <a:buNone/>
            </a:pPr>
            <a:endParaRPr lang="da-DK" sz="3000" dirty="0"/>
          </a:p>
        </p:txBody>
      </p:sp>
      <p:pic>
        <p:nvPicPr>
          <p:cNvPr id="4" name="Billede 3">
            <a:extLst>
              <a:ext uri="{FF2B5EF4-FFF2-40B4-BE49-F238E27FC236}">
                <a16:creationId xmlns:a16="http://schemas.microsoft.com/office/drawing/2014/main" id="{4E1172D2-9682-DB48-9A73-00C8D75A292E}"/>
              </a:ext>
            </a:extLst>
          </p:cNvPr>
          <p:cNvPicPr>
            <a:picLocks noChangeAspect="1"/>
          </p:cNvPicPr>
          <p:nvPr/>
        </p:nvPicPr>
        <p:blipFill>
          <a:blip r:embed="rId2"/>
          <a:stretch>
            <a:fillRect/>
          </a:stretch>
        </p:blipFill>
        <p:spPr>
          <a:xfrm>
            <a:off x="0" y="5854168"/>
            <a:ext cx="12192000" cy="1009466"/>
          </a:xfrm>
          <a:prstGeom prst="rect">
            <a:avLst/>
          </a:prstGeom>
        </p:spPr>
      </p:pic>
    </p:spTree>
    <p:extLst>
      <p:ext uri="{BB962C8B-B14F-4D97-AF65-F5344CB8AC3E}">
        <p14:creationId xmlns:p14="http://schemas.microsoft.com/office/powerpoint/2010/main" val="15707937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C01054-DFC2-8440-92CF-A0948542095B}"/>
              </a:ext>
            </a:extLst>
          </p:cNvPr>
          <p:cNvSpPr>
            <a:spLocks noGrp="1"/>
          </p:cNvSpPr>
          <p:nvPr>
            <p:ph type="title"/>
          </p:nvPr>
        </p:nvSpPr>
        <p:spPr/>
        <p:txBody>
          <a:bodyPr>
            <a:normAutofit/>
          </a:bodyPr>
          <a:lstStyle/>
          <a:p>
            <a:r>
              <a:rPr lang="da-DK" dirty="0"/>
              <a:t>4. Forandringer på det danske arbejdsmarked udfordrer den universelle velfærdsstatsmodel </a:t>
            </a:r>
            <a:endParaRPr lang="da-DK" sz="6000" dirty="0"/>
          </a:p>
        </p:txBody>
      </p:sp>
      <p:sp>
        <p:nvSpPr>
          <p:cNvPr id="3" name="Pladsholder til indhold 2">
            <a:extLst>
              <a:ext uri="{FF2B5EF4-FFF2-40B4-BE49-F238E27FC236}">
                <a16:creationId xmlns:a16="http://schemas.microsoft.com/office/drawing/2014/main" id="{2063B7D9-4385-AC44-8C79-846DC6B25B77}"/>
              </a:ext>
            </a:extLst>
          </p:cNvPr>
          <p:cNvSpPr>
            <a:spLocks noGrp="1"/>
          </p:cNvSpPr>
          <p:nvPr>
            <p:ph idx="1"/>
          </p:nvPr>
        </p:nvSpPr>
        <p:spPr>
          <a:xfrm>
            <a:off x="838200" y="1624151"/>
            <a:ext cx="10515600" cy="4351338"/>
          </a:xfrm>
        </p:spPr>
        <p:txBody>
          <a:bodyPr>
            <a:normAutofit/>
          </a:bodyPr>
          <a:lstStyle/>
          <a:p>
            <a:pPr marL="0" indent="0">
              <a:buNone/>
            </a:pPr>
            <a:endParaRPr lang="da-DK" dirty="0"/>
          </a:p>
          <a:p>
            <a:r>
              <a:rPr lang="da-DK" dirty="0"/>
              <a:t>den sociale sikring, specielt dagpengene, som borgerne </a:t>
            </a:r>
            <a:r>
              <a:rPr lang="da-DK" dirty="0" err="1"/>
              <a:t>får</a:t>
            </a:r>
            <a:r>
              <a:rPr lang="da-DK" dirty="0"/>
              <a:t> udbetalt, hvis de er arbejdsløse, er over en længere </a:t>
            </a:r>
            <a:r>
              <a:rPr lang="da-DK" dirty="0" err="1"/>
              <a:t>årrække</a:t>
            </a:r>
            <a:r>
              <a:rPr lang="da-DK" dirty="0"/>
              <a:t> er blevet udhulet. Det vil sige, at det beløb, som en dagpengemodtager modtager i dag, er mindre end tidligere, og længden på den periode, hvor man kan få tildelt dagpenge som arbejdsløs, er blevet reduceret fra 4 til 2 </a:t>
            </a:r>
            <a:r>
              <a:rPr lang="da-DK" dirty="0" err="1"/>
              <a:t>år</a:t>
            </a:r>
            <a:r>
              <a:rPr lang="da-DK" dirty="0"/>
              <a:t>. </a:t>
            </a:r>
          </a:p>
          <a:p>
            <a:r>
              <a:rPr lang="da-DK" dirty="0"/>
              <a:t>stigningen i særligt udenlandske virksomheder, som ikke benytter sig af overenskomster, men som ansætter deres medarbejdere på deltid eller timebasis og med stærkt reducerede </a:t>
            </a:r>
            <a:r>
              <a:rPr lang="da-DK" dirty="0" err="1"/>
              <a:t>arbejdsvilkår</a:t>
            </a:r>
            <a:r>
              <a:rPr lang="da-DK" dirty="0"/>
              <a:t> </a:t>
            </a:r>
            <a:endParaRPr lang="da-DK" sz="3200" dirty="0"/>
          </a:p>
          <a:p>
            <a:endParaRPr lang="da-DK" sz="3200" dirty="0"/>
          </a:p>
          <a:p>
            <a:endParaRPr lang="da-DK" sz="3200" dirty="0"/>
          </a:p>
          <a:p>
            <a:endParaRPr lang="da-DK" sz="3000" dirty="0"/>
          </a:p>
        </p:txBody>
      </p:sp>
      <p:pic>
        <p:nvPicPr>
          <p:cNvPr id="4" name="Billede 3">
            <a:extLst>
              <a:ext uri="{FF2B5EF4-FFF2-40B4-BE49-F238E27FC236}">
                <a16:creationId xmlns:a16="http://schemas.microsoft.com/office/drawing/2014/main" id="{4E1172D2-9682-DB48-9A73-00C8D75A292E}"/>
              </a:ext>
            </a:extLst>
          </p:cNvPr>
          <p:cNvPicPr>
            <a:picLocks noChangeAspect="1"/>
          </p:cNvPicPr>
          <p:nvPr/>
        </p:nvPicPr>
        <p:blipFill>
          <a:blip r:embed="rId2"/>
          <a:stretch>
            <a:fillRect/>
          </a:stretch>
        </p:blipFill>
        <p:spPr>
          <a:xfrm>
            <a:off x="0" y="5854168"/>
            <a:ext cx="12192000" cy="1009466"/>
          </a:xfrm>
          <a:prstGeom prst="rect">
            <a:avLst/>
          </a:prstGeom>
        </p:spPr>
      </p:pic>
    </p:spTree>
    <p:extLst>
      <p:ext uri="{BB962C8B-B14F-4D97-AF65-F5344CB8AC3E}">
        <p14:creationId xmlns:p14="http://schemas.microsoft.com/office/powerpoint/2010/main" val="32318596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C01054-DFC2-8440-92CF-A0948542095B}"/>
              </a:ext>
            </a:extLst>
          </p:cNvPr>
          <p:cNvSpPr>
            <a:spLocks noGrp="1"/>
          </p:cNvSpPr>
          <p:nvPr>
            <p:ph type="title"/>
          </p:nvPr>
        </p:nvSpPr>
        <p:spPr/>
        <p:txBody>
          <a:bodyPr>
            <a:normAutofit/>
          </a:bodyPr>
          <a:lstStyle/>
          <a:p>
            <a:r>
              <a:rPr lang="da-DK" dirty="0" err="1"/>
              <a:t>Flexicuritymodellen</a:t>
            </a:r>
            <a:endParaRPr lang="da-DK" sz="6000" dirty="0"/>
          </a:p>
        </p:txBody>
      </p:sp>
      <p:sp>
        <p:nvSpPr>
          <p:cNvPr id="3" name="Pladsholder til indhold 2">
            <a:extLst>
              <a:ext uri="{FF2B5EF4-FFF2-40B4-BE49-F238E27FC236}">
                <a16:creationId xmlns:a16="http://schemas.microsoft.com/office/drawing/2014/main" id="{2063B7D9-4385-AC44-8C79-846DC6B25B77}"/>
              </a:ext>
            </a:extLst>
          </p:cNvPr>
          <p:cNvSpPr>
            <a:spLocks noGrp="1"/>
          </p:cNvSpPr>
          <p:nvPr>
            <p:ph idx="1"/>
          </p:nvPr>
        </p:nvSpPr>
        <p:spPr>
          <a:xfrm>
            <a:off x="838200" y="1624151"/>
            <a:ext cx="10515600" cy="4351338"/>
          </a:xfrm>
        </p:spPr>
        <p:txBody>
          <a:bodyPr>
            <a:normAutofit fontScale="92500" lnSpcReduction="20000"/>
          </a:bodyPr>
          <a:lstStyle/>
          <a:p>
            <a:pPr marL="0" indent="0">
              <a:buNone/>
            </a:pPr>
            <a:r>
              <a:rPr lang="da-DK" b="1" dirty="0" err="1"/>
              <a:t>Flexicurity</a:t>
            </a:r>
            <a:r>
              <a:rPr lang="da-DK" b="1" dirty="0"/>
              <a:t>-modellen </a:t>
            </a:r>
            <a:r>
              <a:rPr lang="da-DK" dirty="0" err="1"/>
              <a:t>består</a:t>
            </a:r>
            <a:r>
              <a:rPr lang="da-DK" dirty="0"/>
              <a:t> i, at forhold som løn, pension, ferie og generelle </a:t>
            </a:r>
            <a:r>
              <a:rPr lang="da-DK" dirty="0" err="1"/>
              <a:t>arbejdsvilkår</a:t>
            </a:r>
            <a:r>
              <a:rPr lang="da-DK" dirty="0"/>
              <a:t> forhandles mellem arbejds- markedets parter. </a:t>
            </a:r>
            <a:r>
              <a:rPr lang="da-DK" b="1" dirty="0"/>
              <a:t>Arbejdsmarkedets parter </a:t>
            </a:r>
            <a:r>
              <a:rPr lang="da-DK" dirty="0"/>
              <a:t>udgøres af </a:t>
            </a:r>
          </a:p>
          <a:p>
            <a:r>
              <a:rPr lang="da-DK" i="1" dirty="0"/>
              <a:t>lønmodtagernes </a:t>
            </a:r>
            <a:r>
              <a:rPr lang="da-DK" dirty="0"/>
              <a:t>faglige organisationer, som er fagforeningerne (for eksempel 3F, FOA og HK) og</a:t>
            </a:r>
          </a:p>
          <a:p>
            <a:r>
              <a:rPr lang="da-DK" i="1" dirty="0"/>
              <a:t>arbejdsgivernes</a:t>
            </a:r>
            <a:r>
              <a:rPr lang="da-DK" dirty="0"/>
              <a:t> repræsentanter i form af Dansk Arbejdsgiverforening og Dansk Industri. </a:t>
            </a:r>
          </a:p>
          <a:p>
            <a:pPr marL="0" indent="0">
              <a:buNone/>
            </a:pPr>
            <a:r>
              <a:rPr lang="da-DK" dirty="0" err="1"/>
              <a:t>Flexicurity</a:t>
            </a:r>
            <a:r>
              <a:rPr lang="da-DK" dirty="0"/>
              <a:t>-modellen gør det ”let at fyre og let at hyre” på grund af den sociale sikring. </a:t>
            </a:r>
          </a:p>
          <a:p>
            <a:pPr marL="0" indent="0">
              <a:buNone/>
            </a:pPr>
            <a:r>
              <a:rPr lang="da-DK" dirty="0"/>
              <a:t>Derudover er der det element i modellen, som handler om, at arbejdsmarkedets parter og staten samarbejder om at have en </a:t>
            </a:r>
            <a:r>
              <a:rPr lang="da-DK" dirty="0" err="1"/>
              <a:t>sa</a:t>
            </a:r>
            <a:r>
              <a:rPr lang="da-DK" dirty="0"/>
              <a:t>̊ veluddannet arbejdskraft som muligt. </a:t>
            </a:r>
            <a:endParaRPr lang="da-DK" sz="3200" dirty="0"/>
          </a:p>
          <a:p>
            <a:pPr marL="0" indent="0">
              <a:buNone/>
            </a:pPr>
            <a:endParaRPr lang="da-DK" sz="3000" dirty="0"/>
          </a:p>
        </p:txBody>
      </p:sp>
      <p:pic>
        <p:nvPicPr>
          <p:cNvPr id="4" name="Billede 3">
            <a:extLst>
              <a:ext uri="{FF2B5EF4-FFF2-40B4-BE49-F238E27FC236}">
                <a16:creationId xmlns:a16="http://schemas.microsoft.com/office/drawing/2014/main" id="{4E1172D2-9682-DB48-9A73-00C8D75A292E}"/>
              </a:ext>
            </a:extLst>
          </p:cNvPr>
          <p:cNvPicPr>
            <a:picLocks noChangeAspect="1"/>
          </p:cNvPicPr>
          <p:nvPr/>
        </p:nvPicPr>
        <p:blipFill>
          <a:blip r:embed="rId2"/>
          <a:stretch>
            <a:fillRect/>
          </a:stretch>
        </p:blipFill>
        <p:spPr>
          <a:xfrm>
            <a:off x="0" y="5854168"/>
            <a:ext cx="12192000" cy="1009466"/>
          </a:xfrm>
          <a:prstGeom prst="rect">
            <a:avLst/>
          </a:prstGeom>
        </p:spPr>
      </p:pic>
    </p:spTree>
    <p:extLst>
      <p:ext uri="{BB962C8B-B14F-4D97-AF65-F5344CB8AC3E}">
        <p14:creationId xmlns:p14="http://schemas.microsoft.com/office/powerpoint/2010/main" val="25308430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C01054-DFC2-8440-92CF-A0948542095B}"/>
              </a:ext>
            </a:extLst>
          </p:cNvPr>
          <p:cNvSpPr>
            <a:spLocks noGrp="1"/>
          </p:cNvSpPr>
          <p:nvPr>
            <p:ph type="title"/>
          </p:nvPr>
        </p:nvSpPr>
        <p:spPr/>
        <p:txBody>
          <a:bodyPr>
            <a:normAutofit/>
          </a:bodyPr>
          <a:lstStyle/>
          <a:p>
            <a:endParaRPr lang="da-DK" sz="6000" dirty="0"/>
          </a:p>
        </p:txBody>
      </p:sp>
      <p:sp>
        <p:nvSpPr>
          <p:cNvPr id="3" name="Pladsholder til indhold 2">
            <a:extLst>
              <a:ext uri="{FF2B5EF4-FFF2-40B4-BE49-F238E27FC236}">
                <a16:creationId xmlns:a16="http://schemas.microsoft.com/office/drawing/2014/main" id="{2063B7D9-4385-AC44-8C79-846DC6B25B77}"/>
              </a:ext>
            </a:extLst>
          </p:cNvPr>
          <p:cNvSpPr>
            <a:spLocks noGrp="1"/>
          </p:cNvSpPr>
          <p:nvPr>
            <p:ph idx="1"/>
          </p:nvPr>
        </p:nvSpPr>
        <p:spPr/>
        <p:txBody>
          <a:bodyPr>
            <a:normAutofit/>
          </a:bodyPr>
          <a:lstStyle/>
          <a:p>
            <a:pPr marL="0" indent="0">
              <a:buNone/>
            </a:pPr>
            <a:endParaRPr lang="da-DK" sz="3000" dirty="0"/>
          </a:p>
        </p:txBody>
      </p:sp>
      <p:pic>
        <p:nvPicPr>
          <p:cNvPr id="4" name="Billede 3">
            <a:extLst>
              <a:ext uri="{FF2B5EF4-FFF2-40B4-BE49-F238E27FC236}">
                <a16:creationId xmlns:a16="http://schemas.microsoft.com/office/drawing/2014/main" id="{4E1172D2-9682-DB48-9A73-00C8D75A292E}"/>
              </a:ext>
            </a:extLst>
          </p:cNvPr>
          <p:cNvPicPr>
            <a:picLocks noChangeAspect="1"/>
          </p:cNvPicPr>
          <p:nvPr/>
        </p:nvPicPr>
        <p:blipFill>
          <a:blip r:embed="rId2"/>
          <a:stretch>
            <a:fillRect/>
          </a:stretch>
        </p:blipFill>
        <p:spPr>
          <a:xfrm>
            <a:off x="0" y="5854168"/>
            <a:ext cx="12192000" cy="1009466"/>
          </a:xfrm>
          <a:prstGeom prst="rect">
            <a:avLst/>
          </a:prstGeom>
        </p:spPr>
      </p:pic>
      <p:pic>
        <p:nvPicPr>
          <p:cNvPr id="5" name="Billede 4">
            <a:extLst>
              <a:ext uri="{FF2B5EF4-FFF2-40B4-BE49-F238E27FC236}">
                <a16:creationId xmlns:a16="http://schemas.microsoft.com/office/drawing/2014/main" id="{E306305B-9304-BB49-B846-3F20F520F95F}"/>
              </a:ext>
            </a:extLst>
          </p:cNvPr>
          <p:cNvPicPr>
            <a:picLocks noChangeAspect="1"/>
          </p:cNvPicPr>
          <p:nvPr/>
        </p:nvPicPr>
        <p:blipFill>
          <a:blip r:embed="rId3"/>
          <a:stretch>
            <a:fillRect/>
          </a:stretch>
        </p:blipFill>
        <p:spPr>
          <a:xfrm>
            <a:off x="2152650" y="1174750"/>
            <a:ext cx="7886700" cy="4508500"/>
          </a:xfrm>
          <a:prstGeom prst="rect">
            <a:avLst/>
          </a:prstGeom>
        </p:spPr>
      </p:pic>
    </p:spTree>
    <p:extLst>
      <p:ext uri="{BB962C8B-B14F-4D97-AF65-F5344CB8AC3E}">
        <p14:creationId xmlns:p14="http://schemas.microsoft.com/office/powerpoint/2010/main" val="15866463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C01054-DFC2-8440-92CF-A0948542095B}"/>
              </a:ext>
            </a:extLst>
          </p:cNvPr>
          <p:cNvSpPr>
            <a:spLocks noGrp="1"/>
          </p:cNvSpPr>
          <p:nvPr>
            <p:ph type="title"/>
          </p:nvPr>
        </p:nvSpPr>
        <p:spPr>
          <a:xfrm>
            <a:off x="638881" y="457201"/>
            <a:ext cx="10909640" cy="1832654"/>
          </a:xfrm>
        </p:spPr>
        <p:txBody>
          <a:bodyPr vert="horz" lIns="91440" tIns="45720" rIns="91440" bIns="45720" rtlCol="0" anchor="b">
            <a:normAutofit/>
          </a:bodyPr>
          <a:lstStyle/>
          <a:p>
            <a:pPr algn="ctr"/>
            <a:r>
              <a:rPr lang="en-US" sz="5600" b="1" dirty="0"/>
              <a:t>9.5 </a:t>
            </a:r>
            <a:r>
              <a:rPr lang="en-US" sz="5600" b="1" dirty="0" err="1"/>
              <a:t>Velfærdsstatens</a:t>
            </a:r>
            <a:r>
              <a:rPr lang="en-US" sz="5600" b="1" dirty="0"/>
              <a:t> </a:t>
            </a:r>
            <a:r>
              <a:rPr lang="en-US" sz="5600" b="1" dirty="0" err="1"/>
              <a:t>eksterne</a:t>
            </a:r>
            <a:r>
              <a:rPr lang="en-US" sz="5600" b="1" dirty="0"/>
              <a:t> </a:t>
            </a:r>
            <a:r>
              <a:rPr lang="en-US" sz="5600" b="1" dirty="0" err="1"/>
              <a:t>udfordringer</a:t>
            </a:r>
            <a:r>
              <a:rPr lang="en-US" sz="5600" b="1" dirty="0"/>
              <a:t>  </a:t>
            </a:r>
            <a:endParaRPr lang="en-US" sz="5600" b="1" kern="1200" dirty="0">
              <a:solidFill>
                <a:schemeClr val="tx1"/>
              </a:solidFill>
              <a:latin typeface="+mj-lt"/>
              <a:ea typeface="+mj-ea"/>
              <a:cs typeface="+mj-cs"/>
            </a:endParaRPr>
          </a:p>
        </p:txBody>
      </p:sp>
      <p:pic>
        <p:nvPicPr>
          <p:cNvPr id="4" name="Pladsholder til indhold 3">
            <a:extLst>
              <a:ext uri="{FF2B5EF4-FFF2-40B4-BE49-F238E27FC236}">
                <a16:creationId xmlns:a16="http://schemas.microsoft.com/office/drawing/2014/main" id="{4E1172D2-9682-DB48-9A73-00C8D75A292E}"/>
              </a:ext>
            </a:extLst>
          </p:cNvPr>
          <p:cNvPicPr>
            <a:picLocks noGrp="1" noChangeAspect="1"/>
          </p:cNvPicPr>
          <p:nvPr>
            <p:ph idx="1"/>
          </p:nvPr>
        </p:nvPicPr>
        <p:blipFill>
          <a:blip r:embed="rId2"/>
          <a:stretch>
            <a:fillRect/>
          </a:stretch>
        </p:blipFill>
        <p:spPr>
          <a:xfrm>
            <a:off x="320040" y="4199241"/>
            <a:ext cx="11548872" cy="952782"/>
          </a:xfrm>
          <a:prstGeom prst="rect">
            <a:avLst/>
          </a:prstGeom>
        </p:spPr>
      </p:pic>
    </p:spTree>
    <p:extLst>
      <p:ext uri="{BB962C8B-B14F-4D97-AF65-F5344CB8AC3E}">
        <p14:creationId xmlns:p14="http://schemas.microsoft.com/office/powerpoint/2010/main" val="34390312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C01054-DFC2-8440-92CF-A0948542095B}"/>
              </a:ext>
            </a:extLst>
          </p:cNvPr>
          <p:cNvSpPr>
            <a:spLocks noGrp="1"/>
          </p:cNvSpPr>
          <p:nvPr>
            <p:ph type="title"/>
          </p:nvPr>
        </p:nvSpPr>
        <p:spPr>
          <a:xfrm>
            <a:off x="838200" y="365125"/>
            <a:ext cx="7980336" cy="1325563"/>
          </a:xfrm>
        </p:spPr>
        <p:txBody>
          <a:bodyPr>
            <a:normAutofit fontScale="90000"/>
          </a:bodyPr>
          <a:lstStyle/>
          <a:p>
            <a:r>
              <a:rPr lang="da-DK" sz="6000" dirty="0"/>
              <a:t>Den økonomiske globalisering</a:t>
            </a:r>
          </a:p>
        </p:txBody>
      </p:sp>
      <p:sp>
        <p:nvSpPr>
          <p:cNvPr id="3" name="Pladsholder til indhold 2">
            <a:extLst>
              <a:ext uri="{FF2B5EF4-FFF2-40B4-BE49-F238E27FC236}">
                <a16:creationId xmlns:a16="http://schemas.microsoft.com/office/drawing/2014/main" id="{2063B7D9-4385-AC44-8C79-846DC6B25B77}"/>
              </a:ext>
            </a:extLst>
          </p:cNvPr>
          <p:cNvSpPr>
            <a:spLocks noGrp="1"/>
          </p:cNvSpPr>
          <p:nvPr>
            <p:ph idx="1"/>
          </p:nvPr>
        </p:nvSpPr>
        <p:spPr>
          <a:xfrm>
            <a:off x="838201" y="1825625"/>
            <a:ext cx="7716864" cy="4351338"/>
          </a:xfrm>
        </p:spPr>
        <p:txBody>
          <a:bodyPr>
            <a:normAutofit/>
          </a:bodyPr>
          <a:lstStyle/>
          <a:p>
            <a:pPr marL="0" indent="0">
              <a:buNone/>
            </a:pPr>
            <a:endParaRPr lang="da-DK" dirty="0"/>
          </a:p>
          <a:p>
            <a:pPr marL="0" indent="0">
              <a:buNone/>
            </a:pPr>
            <a:r>
              <a:rPr lang="da-DK" dirty="0"/>
              <a:t>Den økonomiske globalisering (globale konkurrence) handler kort fortalt om, at lande i dag handler langt mere intenst på tværs af landegrænser og kontinenter, og som en konsekvens heraf er de blevet mere gensidigt økonomisk afhængige af hinanden. </a:t>
            </a:r>
          </a:p>
          <a:p>
            <a:pPr marL="0" indent="0">
              <a:buNone/>
            </a:pPr>
            <a:r>
              <a:rPr lang="da-DK" dirty="0"/>
              <a:t>Den økonomiske globalisering giver den danske velfærdsstat muligheder og også udfordringer</a:t>
            </a:r>
            <a:endParaRPr lang="da-DK" sz="3000" dirty="0"/>
          </a:p>
        </p:txBody>
      </p:sp>
      <p:pic>
        <p:nvPicPr>
          <p:cNvPr id="4" name="Billede 3">
            <a:extLst>
              <a:ext uri="{FF2B5EF4-FFF2-40B4-BE49-F238E27FC236}">
                <a16:creationId xmlns:a16="http://schemas.microsoft.com/office/drawing/2014/main" id="{4E1172D2-9682-DB48-9A73-00C8D75A292E}"/>
              </a:ext>
            </a:extLst>
          </p:cNvPr>
          <p:cNvPicPr>
            <a:picLocks noChangeAspect="1"/>
          </p:cNvPicPr>
          <p:nvPr/>
        </p:nvPicPr>
        <p:blipFill>
          <a:blip r:embed="rId2"/>
          <a:stretch>
            <a:fillRect/>
          </a:stretch>
        </p:blipFill>
        <p:spPr>
          <a:xfrm>
            <a:off x="0" y="5854168"/>
            <a:ext cx="12192000" cy="1009466"/>
          </a:xfrm>
          <a:prstGeom prst="rect">
            <a:avLst/>
          </a:prstGeom>
        </p:spPr>
      </p:pic>
      <p:pic>
        <p:nvPicPr>
          <p:cNvPr id="5" name="Billede 4">
            <a:extLst>
              <a:ext uri="{FF2B5EF4-FFF2-40B4-BE49-F238E27FC236}">
                <a16:creationId xmlns:a16="http://schemas.microsoft.com/office/drawing/2014/main" id="{8D5305B8-A447-1F41-B222-3D883AD51D2E}"/>
              </a:ext>
            </a:extLst>
          </p:cNvPr>
          <p:cNvPicPr>
            <a:picLocks noChangeAspect="1"/>
          </p:cNvPicPr>
          <p:nvPr/>
        </p:nvPicPr>
        <p:blipFill>
          <a:blip r:embed="rId3"/>
          <a:stretch>
            <a:fillRect/>
          </a:stretch>
        </p:blipFill>
        <p:spPr>
          <a:xfrm>
            <a:off x="8682969" y="0"/>
            <a:ext cx="3509031" cy="6858000"/>
          </a:xfrm>
          <a:prstGeom prst="rect">
            <a:avLst/>
          </a:prstGeom>
        </p:spPr>
      </p:pic>
    </p:spTree>
    <p:extLst>
      <p:ext uri="{BB962C8B-B14F-4D97-AF65-F5344CB8AC3E}">
        <p14:creationId xmlns:p14="http://schemas.microsoft.com/office/powerpoint/2010/main" val="13717677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C01054-DFC2-8440-92CF-A0948542095B}"/>
              </a:ext>
            </a:extLst>
          </p:cNvPr>
          <p:cNvSpPr>
            <a:spLocks noGrp="1"/>
          </p:cNvSpPr>
          <p:nvPr>
            <p:ph type="title"/>
          </p:nvPr>
        </p:nvSpPr>
        <p:spPr/>
        <p:txBody>
          <a:bodyPr>
            <a:normAutofit/>
          </a:bodyPr>
          <a:lstStyle/>
          <a:p>
            <a:r>
              <a:rPr lang="da-DK" sz="6000" dirty="0"/>
              <a:t>1. Outsourcing</a:t>
            </a:r>
          </a:p>
        </p:txBody>
      </p:sp>
      <p:sp>
        <p:nvSpPr>
          <p:cNvPr id="3" name="Pladsholder til indhold 2">
            <a:extLst>
              <a:ext uri="{FF2B5EF4-FFF2-40B4-BE49-F238E27FC236}">
                <a16:creationId xmlns:a16="http://schemas.microsoft.com/office/drawing/2014/main" id="{2063B7D9-4385-AC44-8C79-846DC6B25B77}"/>
              </a:ext>
            </a:extLst>
          </p:cNvPr>
          <p:cNvSpPr>
            <a:spLocks noGrp="1"/>
          </p:cNvSpPr>
          <p:nvPr>
            <p:ph idx="1"/>
          </p:nvPr>
        </p:nvSpPr>
        <p:spPr/>
        <p:txBody>
          <a:bodyPr>
            <a:normAutofit fontScale="92500" lnSpcReduction="10000"/>
          </a:bodyPr>
          <a:lstStyle/>
          <a:p>
            <a:pPr marL="0" indent="0">
              <a:buNone/>
            </a:pPr>
            <a:r>
              <a:rPr lang="da-DK" dirty="0"/>
              <a:t>Outsourcing betyder, at virksomheder splitter produktionen op, </a:t>
            </a:r>
            <a:r>
              <a:rPr lang="da-DK" dirty="0" err="1"/>
              <a:t>sa</a:t>
            </a:r>
            <a:r>
              <a:rPr lang="da-DK" dirty="0"/>
              <a:t>̊ det færdige produkt </a:t>
            </a:r>
            <a:r>
              <a:rPr lang="da-DK" dirty="0" err="1"/>
              <a:t>består</a:t>
            </a:r>
            <a:r>
              <a:rPr lang="da-DK" dirty="0"/>
              <a:t> af mange forskellige delprodukter, der produceres af forskellige virksomheder, underleverandører og/eller datterselskaber i mange forskellige lande. </a:t>
            </a:r>
          </a:p>
          <a:p>
            <a:pPr marL="0" indent="0">
              <a:buNone/>
            </a:pPr>
            <a:r>
              <a:rPr lang="da-DK" dirty="0"/>
              <a:t>Danske og udenlandske virksomheder gør det, fordi de kan </a:t>
            </a:r>
            <a:r>
              <a:rPr lang="da-DK" dirty="0" err="1"/>
              <a:t>opna</a:t>
            </a:r>
            <a:r>
              <a:rPr lang="da-DK" dirty="0"/>
              <a:t>̊ </a:t>
            </a:r>
            <a:r>
              <a:rPr lang="da-DK" b="1" dirty="0"/>
              <a:t>stordriftsfordele </a:t>
            </a:r>
            <a:r>
              <a:rPr lang="da-DK" dirty="0"/>
              <a:t>ved at splitte produktionen op og købe delprodukterne der, hvor det er billigst. Det betyder, at danske lønarbejdere:</a:t>
            </a:r>
            <a:endParaRPr lang="da-DK" sz="3200" dirty="0"/>
          </a:p>
          <a:p>
            <a:r>
              <a:rPr lang="da-DK" dirty="0"/>
              <a:t>Kan miste deres job, eller </a:t>
            </a:r>
          </a:p>
          <a:p>
            <a:r>
              <a:rPr lang="da-DK" dirty="0"/>
              <a:t>konstant presses af konkurrerende virksomheder i lande som Kina, Polen, Indonesien, Rumænien osv., fordi virksomheder i disse lande betaler en markant lavere løn til deres arbejdere, end det er tilfældet i Danmark. </a:t>
            </a:r>
            <a:endParaRPr lang="da-DK" sz="3200" dirty="0"/>
          </a:p>
          <a:p>
            <a:endParaRPr lang="da-DK" sz="3000" dirty="0"/>
          </a:p>
        </p:txBody>
      </p:sp>
      <p:pic>
        <p:nvPicPr>
          <p:cNvPr id="4" name="Billede 3">
            <a:extLst>
              <a:ext uri="{FF2B5EF4-FFF2-40B4-BE49-F238E27FC236}">
                <a16:creationId xmlns:a16="http://schemas.microsoft.com/office/drawing/2014/main" id="{4E1172D2-9682-DB48-9A73-00C8D75A292E}"/>
              </a:ext>
            </a:extLst>
          </p:cNvPr>
          <p:cNvPicPr>
            <a:picLocks noChangeAspect="1"/>
          </p:cNvPicPr>
          <p:nvPr/>
        </p:nvPicPr>
        <p:blipFill>
          <a:blip r:embed="rId2"/>
          <a:stretch>
            <a:fillRect/>
          </a:stretch>
        </p:blipFill>
        <p:spPr>
          <a:xfrm>
            <a:off x="0" y="5854168"/>
            <a:ext cx="12192000" cy="1009466"/>
          </a:xfrm>
          <a:prstGeom prst="rect">
            <a:avLst/>
          </a:prstGeom>
        </p:spPr>
      </p:pic>
    </p:spTree>
    <p:extLst>
      <p:ext uri="{BB962C8B-B14F-4D97-AF65-F5344CB8AC3E}">
        <p14:creationId xmlns:p14="http://schemas.microsoft.com/office/powerpoint/2010/main" val="4310704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C01054-DFC2-8440-92CF-A0948542095B}"/>
              </a:ext>
            </a:extLst>
          </p:cNvPr>
          <p:cNvSpPr>
            <a:spLocks noGrp="1"/>
          </p:cNvSpPr>
          <p:nvPr>
            <p:ph type="title"/>
          </p:nvPr>
        </p:nvSpPr>
        <p:spPr/>
        <p:txBody>
          <a:bodyPr>
            <a:normAutofit/>
          </a:bodyPr>
          <a:lstStyle/>
          <a:p>
            <a:r>
              <a:rPr lang="da-DK" sz="6000" dirty="0"/>
              <a:t>2. Social dumping</a:t>
            </a:r>
          </a:p>
        </p:txBody>
      </p:sp>
      <p:sp>
        <p:nvSpPr>
          <p:cNvPr id="3" name="Pladsholder til indhold 2">
            <a:extLst>
              <a:ext uri="{FF2B5EF4-FFF2-40B4-BE49-F238E27FC236}">
                <a16:creationId xmlns:a16="http://schemas.microsoft.com/office/drawing/2014/main" id="{2063B7D9-4385-AC44-8C79-846DC6B25B77}"/>
              </a:ext>
            </a:extLst>
          </p:cNvPr>
          <p:cNvSpPr>
            <a:spLocks noGrp="1"/>
          </p:cNvSpPr>
          <p:nvPr>
            <p:ph idx="1"/>
          </p:nvPr>
        </p:nvSpPr>
        <p:spPr/>
        <p:txBody>
          <a:bodyPr>
            <a:normAutofit/>
          </a:bodyPr>
          <a:lstStyle/>
          <a:p>
            <a:pPr marL="0" indent="0">
              <a:buNone/>
            </a:pPr>
            <a:r>
              <a:rPr lang="da-DK" dirty="0"/>
              <a:t>Danmark er medlem af EU og EU’s Indre Marked. Det har betydet, at blandt andet østeuropæiske arbejdere har søgt og fortsat søger mod Danmark for at få arbejde. </a:t>
            </a:r>
          </a:p>
          <a:p>
            <a:pPr marL="0" indent="0">
              <a:buNone/>
            </a:pPr>
            <a:r>
              <a:rPr lang="da-DK" dirty="0"/>
              <a:t>Udfordringen for velfærdsstaten er ikke, at disse EU-borgere ikke betaler skat, for det gør de, men de tager ofte arbejde til en markant lavere timeløn end den løn, som danske faglærte arbejdere modtager. Altså presses løn og arbejdsforhold i Danmark.</a:t>
            </a:r>
          </a:p>
          <a:p>
            <a:pPr marL="0" indent="0">
              <a:buNone/>
            </a:pPr>
            <a:r>
              <a:rPr lang="da-DK" dirty="0" err="1"/>
              <a:t>Når</a:t>
            </a:r>
            <a:r>
              <a:rPr lang="da-DK" dirty="0"/>
              <a:t> arbejds- og lønforhold forringes som en konsekvens af den udenlandske arbejdskraft i Danmark, taler man om </a:t>
            </a:r>
            <a:r>
              <a:rPr lang="da-DK" b="1" dirty="0"/>
              <a:t>social dumping</a:t>
            </a:r>
            <a:r>
              <a:rPr lang="da-DK" dirty="0"/>
              <a:t>. </a:t>
            </a:r>
            <a:endParaRPr lang="da-DK" sz="3200" dirty="0"/>
          </a:p>
          <a:p>
            <a:pPr marL="0" indent="0">
              <a:buNone/>
            </a:pPr>
            <a:endParaRPr lang="da-DK" sz="3000" dirty="0"/>
          </a:p>
        </p:txBody>
      </p:sp>
      <p:pic>
        <p:nvPicPr>
          <p:cNvPr id="4" name="Billede 3">
            <a:extLst>
              <a:ext uri="{FF2B5EF4-FFF2-40B4-BE49-F238E27FC236}">
                <a16:creationId xmlns:a16="http://schemas.microsoft.com/office/drawing/2014/main" id="{4E1172D2-9682-DB48-9A73-00C8D75A292E}"/>
              </a:ext>
            </a:extLst>
          </p:cNvPr>
          <p:cNvPicPr>
            <a:picLocks noChangeAspect="1"/>
          </p:cNvPicPr>
          <p:nvPr/>
        </p:nvPicPr>
        <p:blipFill>
          <a:blip r:embed="rId2"/>
          <a:stretch>
            <a:fillRect/>
          </a:stretch>
        </p:blipFill>
        <p:spPr>
          <a:xfrm>
            <a:off x="0" y="5854168"/>
            <a:ext cx="12192000" cy="1009466"/>
          </a:xfrm>
          <a:prstGeom prst="rect">
            <a:avLst/>
          </a:prstGeom>
        </p:spPr>
      </p:pic>
    </p:spTree>
    <p:extLst>
      <p:ext uri="{BB962C8B-B14F-4D97-AF65-F5344CB8AC3E}">
        <p14:creationId xmlns:p14="http://schemas.microsoft.com/office/powerpoint/2010/main" val="8814045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C01054-DFC2-8440-92CF-A0948542095B}"/>
              </a:ext>
            </a:extLst>
          </p:cNvPr>
          <p:cNvSpPr>
            <a:spLocks noGrp="1"/>
          </p:cNvSpPr>
          <p:nvPr>
            <p:ph type="title"/>
          </p:nvPr>
        </p:nvSpPr>
        <p:spPr/>
        <p:txBody>
          <a:bodyPr>
            <a:normAutofit/>
          </a:bodyPr>
          <a:lstStyle/>
          <a:p>
            <a:r>
              <a:rPr lang="da-DK" dirty="0"/>
              <a:t>3. Immigration kan udfordre den universelle velfærdsstatsmodel </a:t>
            </a:r>
            <a:endParaRPr lang="da-DK" sz="6000" dirty="0"/>
          </a:p>
        </p:txBody>
      </p:sp>
      <p:sp>
        <p:nvSpPr>
          <p:cNvPr id="3" name="Pladsholder til indhold 2">
            <a:extLst>
              <a:ext uri="{FF2B5EF4-FFF2-40B4-BE49-F238E27FC236}">
                <a16:creationId xmlns:a16="http://schemas.microsoft.com/office/drawing/2014/main" id="{2063B7D9-4385-AC44-8C79-846DC6B25B77}"/>
              </a:ext>
            </a:extLst>
          </p:cNvPr>
          <p:cNvSpPr>
            <a:spLocks noGrp="1"/>
          </p:cNvSpPr>
          <p:nvPr>
            <p:ph idx="1"/>
          </p:nvPr>
        </p:nvSpPr>
        <p:spPr>
          <a:xfrm>
            <a:off x="838200" y="1670645"/>
            <a:ext cx="10515600" cy="4351338"/>
          </a:xfrm>
        </p:spPr>
        <p:txBody>
          <a:bodyPr>
            <a:normAutofit fontScale="92500" lnSpcReduction="10000"/>
          </a:bodyPr>
          <a:lstStyle/>
          <a:p>
            <a:pPr marL="0" indent="0">
              <a:buNone/>
            </a:pPr>
            <a:r>
              <a:rPr lang="da-DK" dirty="0"/>
              <a:t>En undersøgelse fra Finansministeriet viser, at gruppen af ikkevestlige indvandrere og efterkommere kostede de offentlige finanser 33 milliarder kr. i 2017. Til sammenligning bidrog gruppen af vestlige indvandrere og efterkommere med 7 milliarder kr. samme </a:t>
            </a:r>
            <a:r>
              <a:rPr lang="da-DK" dirty="0" err="1"/>
              <a:t>år</a:t>
            </a:r>
            <a:r>
              <a:rPr lang="da-DK" dirty="0"/>
              <a:t>. </a:t>
            </a:r>
          </a:p>
          <a:p>
            <a:pPr marL="0" indent="0">
              <a:buNone/>
            </a:pPr>
            <a:r>
              <a:rPr lang="da-DK" dirty="0"/>
              <a:t>En øget tilstrømning af flygtninge og migranter kan </a:t>
            </a:r>
            <a:r>
              <a:rPr lang="da-DK" dirty="0" err="1"/>
              <a:t>således</a:t>
            </a:r>
            <a:r>
              <a:rPr lang="da-DK" dirty="0"/>
              <a:t> presse finansieringen af den universelle danske velfærdsmodel, hvis vi i fremtiden vil se det samme mønster, men det vil helt afhænge af </a:t>
            </a:r>
          </a:p>
          <a:p>
            <a:pPr marL="514350" indent="-514350">
              <a:buAutoNum type="alphaLcParenR"/>
            </a:pPr>
            <a:r>
              <a:rPr lang="da-DK" dirty="0"/>
              <a:t>antallet af flygtninge og migranter, der ankommer til Danmark og </a:t>
            </a:r>
            <a:r>
              <a:rPr lang="da-DK" dirty="0" err="1"/>
              <a:t>får</a:t>
            </a:r>
            <a:r>
              <a:rPr lang="da-DK" dirty="0"/>
              <a:t> ophold, og </a:t>
            </a:r>
          </a:p>
          <a:p>
            <a:pPr marL="514350" indent="-514350">
              <a:buAutoNum type="alphaLcParenR"/>
            </a:pPr>
            <a:r>
              <a:rPr lang="da-DK" dirty="0"/>
              <a:t>b) hvorvidt det vil lykkes gruppen af indvandrere og efterkommere at få fast tilknytning til arbejdsmarkedet, eftersom de </a:t>
            </a:r>
            <a:r>
              <a:rPr lang="da-DK" dirty="0" err="1"/>
              <a:t>sa</a:t>
            </a:r>
            <a:r>
              <a:rPr lang="da-DK" dirty="0"/>
              <a:t>̊ vil udgøre et positivt bidrag til de offentlige finanser. </a:t>
            </a:r>
            <a:endParaRPr lang="da-DK" sz="3200" dirty="0"/>
          </a:p>
          <a:p>
            <a:pPr marL="0" indent="0">
              <a:buNone/>
            </a:pPr>
            <a:endParaRPr lang="da-DK" sz="3000" dirty="0"/>
          </a:p>
        </p:txBody>
      </p:sp>
      <p:pic>
        <p:nvPicPr>
          <p:cNvPr id="4" name="Billede 3">
            <a:extLst>
              <a:ext uri="{FF2B5EF4-FFF2-40B4-BE49-F238E27FC236}">
                <a16:creationId xmlns:a16="http://schemas.microsoft.com/office/drawing/2014/main" id="{4E1172D2-9682-DB48-9A73-00C8D75A292E}"/>
              </a:ext>
            </a:extLst>
          </p:cNvPr>
          <p:cNvPicPr>
            <a:picLocks noChangeAspect="1"/>
          </p:cNvPicPr>
          <p:nvPr/>
        </p:nvPicPr>
        <p:blipFill>
          <a:blip r:embed="rId2"/>
          <a:stretch>
            <a:fillRect/>
          </a:stretch>
        </p:blipFill>
        <p:spPr>
          <a:xfrm>
            <a:off x="0" y="5854168"/>
            <a:ext cx="12192000" cy="1009466"/>
          </a:xfrm>
          <a:prstGeom prst="rect">
            <a:avLst/>
          </a:prstGeom>
        </p:spPr>
      </p:pic>
    </p:spTree>
    <p:extLst>
      <p:ext uri="{BB962C8B-B14F-4D97-AF65-F5344CB8AC3E}">
        <p14:creationId xmlns:p14="http://schemas.microsoft.com/office/powerpoint/2010/main" val="5193762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1D2FB12D-3CDE-F549-B996-110E44C8B34A}"/>
              </a:ext>
            </a:extLst>
          </p:cNvPr>
          <p:cNvSpPr>
            <a:spLocks noGrp="1"/>
          </p:cNvSpPr>
          <p:nvPr>
            <p:ph type="title"/>
          </p:nvPr>
        </p:nvSpPr>
        <p:spPr/>
        <p:txBody>
          <a:bodyPr/>
          <a:lstStyle/>
          <a:p>
            <a:r>
              <a:rPr lang="da-DK" dirty="0"/>
              <a:t>Velstand og velfærd</a:t>
            </a:r>
          </a:p>
        </p:txBody>
      </p:sp>
      <p:sp>
        <p:nvSpPr>
          <p:cNvPr id="6" name="Pladsholder til indhold 5">
            <a:extLst>
              <a:ext uri="{FF2B5EF4-FFF2-40B4-BE49-F238E27FC236}">
                <a16:creationId xmlns:a16="http://schemas.microsoft.com/office/drawing/2014/main" id="{03281EE5-05D9-A046-A921-3BC0954ECDF2}"/>
              </a:ext>
            </a:extLst>
          </p:cNvPr>
          <p:cNvSpPr>
            <a:spLocks noGrp="1"/>
          </p:cNvSpPr>
          <p:nvPr>
            <p:ph sz="half" idx="1"/>
          </p:nvPr>
        </p:nvSpPr>
        <p:spPr/>
        <p:txBody>
          <a:bodyPr>
            <a:normAutofit fontScale="92500" lnSpcReduction="20000"/>
          </a:bodyPr>
          <a:lstStyle/>
          <a:p>
            <a:pPr marL="0" indent="0">
              <a:buNone/>
            </a:pPr>
            <a:r>
              <a:rPr lang="da-DK" dirty="0"/>
              <a:t>Begrebet </a:t>
            </a:r>
            <a:r>
              <a:rPr lang="da-DK" b="1" dirty="0"/>
              <a:t>velstand </a:t>
            </a:r>
            <a:r>
              <a:rPr lang="da-DK" dirty="0"/>
              <a:t>handler om materiel rigdom fx</a:t>
            </a:r>
          </a:p>
          <a:p>
            <a:r>
              <a:rPr lang="da-DK" dirty="0"/>
              <a:t>penge, </a:t>
            </a:r>
          </a:p>
          <a:p>
            <a:r>
              <a:rPr lang="da-DK" dirty="0"/>
              <a:t>en god bolig, </a:t>
            </a:r>
          </a:p>
          <a:p>
            <a:r>
              <a:rPr lang="da-DK" dirty="0"/>
              <a:t>en bil osv. </a:t>
            </a:r>
          </a:p>
          <a:p>
            <a:pPr marL="0" indent="0">
              <a:buNone/>
            </a:pPr>
            <a:r>
              <a:rPr lang="da-DK" dirty="0"/>
              <a:t>Ofte anvendes BNP per indbygger som </a:t>
            </a:r>
            <a:r>
              <a:rPr lang="da-DK" dirty="0" err="1"/>
              <a:t>målestok</a:t>
            </a:r>
            <a:r>
              <a:rPr lang="da-DK" dirty="0"/>
              <a:t> for et lands velstand, og i Danmark oplever vi, at der er et højt BNP per indbygger, hvilket betyder, at der er et højt velstandsniveau og adgang til mange materielle goder. </a:t>
            </a:r>
          </a:p>
        </p:txBody>
      </p:sp>
      <p:sp>
        <p:nvSpPr>
          <p:cNvPr id="7" name="Pladsholder til indhold 6">
            <a:extLst>
              <a:ext uri="{FF2B5EF4-FFF2-40B4-BE49-F238E27FC236}">
                <a16:creationId xmlns:a16="http://schemas.microsoft.com/office/drawing/2014/main" id="{83B85BD4-0740-5543-A824-51CBF90134F6}"/>
              </a:ext>
            </a:extLst>
          </p:cNvPr>
          <p:cNvSpPr>
            <a:spLocks noGrp="1"/>
          </p:cNvSpPr>
          <p:nvPr>
            <p:ph sz="half" idx="2"/>
          </p:nvPr>
        </p:nvSpPr>
        <p:spPr/>
        <p:txBody>
          <a:bodyPr>
            <a:normAutofit fontScale="92500" lnSpcReduction="20000"/>
          </a:bodyPr>
          <a:lstStyle/>
          <a:p>
            <a:pPr marL="0" indent="0">
              <a:buNone/>
            </a:pPr>
            <a:r>
              <a:rPr lang="da-DK" dirty="0"/>
              <a:t>Begrebet </a:t>
            </a:r>
            <a:r>
              <a:rPr lang="da-DK" b="1" dirty="0"/>
              <a:t>velfærd </a:t>
            </a:r>
            <a:r>
              <a:rPr lang="da-DK" dirty="0"/>
              <a:t>handler om livskvalitet og ønsket om at levet et godt, trygt og lykkeligt liv. Velfærd er </a:t>
            </a:r>
            <a:r>
              <a:rPr lang="da-DK" dirty="0" err="1"/>
              <a:t>altsa</a:t>
            </a:r>
            <a:r>
              <a:rPr lang="da-DK" dirty="0"/>
              <a:t>̊ et </a:t>
            </a:r>
            <a:r>
              <a:rPr lang="da-DK" i="1" dirty="0"/>
              <a:t>bredere </a:t>
            </a:r>
            <a:r>
              <a:rPr lang="da-DK" dirty="0"/>
              <a:t>begreb end velstand. </a:t>
            </a:r>
            <a:endParaRPr lang="da-DK" sz="4000" dirty="0"/>
          </a:p>
          <a:p>
            <a:endParaRPr lang="da-DK" dirty="0"/>
          </a:p>
          <a:p>
            <a:pPr marL="0" indent="0">
              <a:buNone/>
            </a:pPr>
            <a:r>
              <a:rPr lang="da-DK" dirty="0"/>
              <a:t>For at </a:t>
            </a:r>
            <a:r>
              <a:rPr lang="da-DK" dirty="0" err="1"/>
              <a:t>forsta</a:t>
            </a:r>
            <a:r>
              <a:rPr lang="da-DK" dirty="0"/>
              <a:t>̊ velfærd nærmere kan vi benytte den finske sociolog Erik </a:t>
            </a:r>
            <a:r>
              <a:rPr lang="da-DK" dirty="0" err="1"/>
              <a:t>Allardts</a:t>
            </a:r>
            <a:r>
              <a:rPr lang="da-DK" dirty="0"/>
              <a:t> tre </a:t>
            </a:r>
            <a:r>
              <a:rPr lang="da-DK" dirty="0" err="1"/>
              <a:t>såkaldte</a:t>
            </a:r>
            <a:r>
              <a:rPr lang="da-DK" dirty="0"/>
              <a:t> </a:t>
            </a:r>
            <a:r>
              <a:rPr lang="da-DK" b="1" dirty="0"/>
              <a:t>velfærdsbehov</a:t>
            </a:r>
            <a:r>
              <a:rPr lang="da-DK" dirty="0"/>
              <a:t>: </a:t>
            </a:r>
          </a:p>
          <a:p>
            <a:r>
              <a:rPr lang="da-DK" i="1" dirty="0"/>
              <a:t>at have, </a:t>
            </a:r>
          </a:p>
          <a:p>
            <a:r>
              <a:rPr lang="da-DK" i="1" dirty="0"/>
              <a:t>at elske </a:t>
            </a:r>
            <a:r>
              <a:rPr lang="da-DK" dirty="0"/>
              <a:t>og </a:t>
            </a:r>
          </a:p>
          <a:p>
            <a:r>
              <a:rPr lang="da-DK" i="1" dirty="0"/>
              <a:t>at være</a:t>
            </a:r>
            <a:endParaRPr lang="da-DK" dirty="0"/>
          </a:p>
        </p:txBody>
      </p:sp>
      <p:pic>
        <p:nvPicPr>
          <p:cNvPr id="4" name="Billede 3">
            <a:extLst>
              <a:ext uri="{FF2B5EF4-FFF2-40B4-BE49-F238E27FC236}">
                <a16:creationId xmlns:a16="http://schemas.microsoft.com/office/drawing/2014/main" id="{4E1172D2-9682-DB48-9A73-00C8D75A292E}"/>
              </a:ext>
            </a:extLst>
          </p:cNvPr>
          <p:cNvPicPr>
            <a:picLocks noChangeAspect="1"/>
          </p:cNvPicPr>
          <p:nvPr/>
        </p:nvPicPr>
        <p:blipFill>
          <a:blip r:embed="rId2"/>
          <a:stretch>
            <a:fillRect/>
          </a:stretch>
        </p:blipFill>
        <p:spPr>
          <a:xfrm>
            <a:off x="0" y="5854168"/>
            <a:ext cx="12192000" cy="1009466"/>
          </a:xfrm>
          <a:prstGeom prst="rect">
            <a:avLst/>
          </a:prstGeom>
        </p:spPr>
      </p:pic>
    </p:spTree>
    <p:extLst>
      <p:ext uri="{BB962C8B-B14F-4D97-AF65-F5344CB8AC3E}">
        <p14:creationId xmlns:p14="http://schemas.microsoft.com/office/powerpoint/2010/main" val="594526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C01054-DFC2-8440-92CF-A0948542095B}"/>
              </a:ext>
            </a:extLst>
          </p:cNvPr>
          <p:cNvSpPr>
            <a:spLocks noGrp="1"/>
          </p:cNvSpPr>
          <p:nvPr>
            <p:ph type="title"/>
          </p:nvPr>
        </p:nvSpPr>
        <p:spPr>
          <a:xfrm>
            <a:off x="639656" y="1596346"/>
            <a:ext cx="10909640" cy="1832654"/>
          </a:xfrm>
        </p:spPr>
        <p:txBody>
          <a:bodyPr vert="horz" lIns="91440" tIns="45720" rIns="91440" bIns="45720" rtlCol="0" anchor="b">
            <a:noAutofit/>
          </a:bodyPr>
          <a:lstStyle/>
          <a:p>
            <a:pPr algn="ctr"/>
            <a:r>
              <a:rPr lang="da-DK" sz="6000" dirty="0"/>
              <a:t>9.6 Løsninger: Nedskærings-, udvidelses- og om- prioriteringsstrategien </a:t>
            </a:r>
            <a:r>
              <a:rPr lang="en-US" sz="6000" b="1" dirty="0"/>
              <a:t>  </a:t>
            </a:r>
            <a:endParaRPr lang="en-US" sz="6000" b="1" kern="1200" dirty="0">
              <a:solidFill>
                <a:schemeClr val="tx1"/>
              </a:solidFill>
              <a:latin typeface="+mj-lt"/>
              <a:ea typeface="+mj-ea"/>
              <a:cs typeface="+mj-cs"/>
            </a:endParaRPr>
          </a:p>
        </p:txBody>
      </p:sp>
      <p:pic>
        <p:nvPicPr>
          <p:cNvPr id="4" name="Pladsholder til indhold 3">
            <a:extLst>
              <a:ext uri="{FF2B5EF4-FFF2-40B4-BE49-F238E27FC236}">
                <a16:creationId xmlns:a16="http://schemas.microsoft.com/office/drawing/2014/main" id="{4E1172D2-9682-DB48-9A73-00C8D75A292E}"/>
              </a:ext>
            </a:extLst>
          </p:cNvPr>
          <p:cNvPicPr>
            <a:picLocks noGrp="1" noChangeAspect="1"/>
          </p:cNvPicPr>
          <p:nvPr>
            <p:ph idx="1"/>
          </p:nvPr>
        </p:nvPicPr>
        <p:blipFill>
          <a:blip r:embed="rId2"/>
          <a:stretch>
            <a:fillRect/>
          </a:stretch>
        </p:blipFill>
        <p:spPr>
          <a:xfrm>
            <a:off x="320040" y="4199241"/>
            <a:ext cx="11548872" cy="952782"/>
          </a:xfrm>
          <a:prstGeom prst="rect">
            <a:avLst/>
          </a:prstGeom>
        </p:spPr>
      </p:pic>
    </p:spTree>
    <p:extLst>
      <p:ext uri="{BB962C8B-B14F-4D97-AF65-F5344CB8AC3E}">
        <p14:creationId xmlns:p14="http://schemas.microsoft.com/office/powerpoint/2010/main" val="41387740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C01054-DFC2-8440-92CF-A0948542095B}"/>
              </a:ext>
            </a:extLst>
          </p:cNvPr>
          <p:cNvSpPr>
            <a:spLocks noGrp="1"/>
          </p:cNvSpPr>
          <p:nvPr>
            <p:ph type="title"/>
          </p:nvPr>
        </p:nvSpPr>
        <p:spPr/>
        <p:txBody>
          <a:bodyPr>
            <a:normAutofit/>
          </a:bodyPr>
          <a:lstStyle/>
          <a:p>
            <a:r>
              <a:rPr lang="da-DK" sz="6000" dirty="0"/>
              <a:t>Nedskæringsstrategien</a:t>
            </a:r>
          </a:p>
        </p:txBody>
      </p:sp>
      <p:sp>
        <p:nvSpPr>
          <p:cNvPr id="3" name="Pladsholder til indhold 2">
            <a:extLst>
              <a:ext uri="{FF2B5EF4-FFF2-40B4-BE49-F238E27FC236}">
                <a16:creationId xmlns:a16="http://schemas.microsoft.com/office/drawing/2014/main" id="{2063B7D9-4385-AC44-8C79-846DC6B25B77}"/>
              </a:ext>
            </a:extLst>
          </p:cNvPr>
          <p:cNvSpPr>
            <a:spLocks noGrp="1"/>
          </p:cNvSpPr>
          <p:nvPr>
            <p:ph idx="1"/>
          </p:nvPr>
        </p:nvSpPr>
        <p:spPr>
          <a:xfrm>
            <a:off x="838200" y="1655147"/>
            <a:ext cx="10515600" cy="4351338"/>
          </a:xfrm>
        </p:spPr>
        <p:txBody>
          <a:bodyPr>
            <a:normAutofit fontScale="92500" lnSpcReduction="20000"/>
          </a:bodyPr>
          <a:lstStyle/>
          <a:p>
            <a:pPr marL="0" indent="0">
              <a:buNone/>
            </a:pPr>
            <a:r>
              <a:rPr lang="da-DK" b="1" dirty="0"/>
              <a:t>Nedskæringsstrategien </a:t>
            </a:r>
            <a:r>
              <a:rPr lang="da-DK" dirty="0"/>
              <a:t>handler om, at foretage nedskæringer i den universelle velfærdsstats serviceydelser. Det kan for eksempel gøres ved at </a:t>
            </a:r>
          </a:p>
          <a:p>
            <a:r>
              <a:rPr lang="da-DK" b="1" dirty="0"/>
              <a:t>udlicitere </a:t>
            </a:r>
            <a:r>
              <a:rPr lang="da-DK" dirty="0"/>
              <a:t>flere offentlige </a:t>
            </a:r>
            <a:r>
              <a:rPr lang="da-DK" dirty="0" err="1"/>
              <a:t>serviceområder</a:t>
            </a:r>
            <a:r>
              <a:rPr lang="da-DK" dirty="0"/>
              <a:t>, det vil sige lade private virksomheder udføre flere opgaver, som det offentlige traditionelt har taget sig af. </a:t>
            </a:r>
          </a:p>
          <a:p>
            <a:r>
              <a:rPr lang="da-DK" dirty="0"/>
              <a:t>indføre </a:t>
            </a:r>
            <a:r>
              <a:rPr lang="da-DK" b="1" dirty="0"/>
              <a:t>brugerbetaling</a:t>
            </a:r>
            <a:r>
              <a:rPr lang="da-DK" dirty="0"/>
              <a:t>, for eksempel ved lægebesøg, på uddannelser, hospitaler og biblioteker </a:t>
            </a:r>
          </a:p>
          <a:p>
            <a:r>
              <a:rPr lang="da-DK" b="1" dirty="0"/>
              <a:t>nedskæring på de offentlige tilskud</a:t>
            </a:r>
            <a:r>
              <a:rPr lang="da-DK" dirty="0"/>
              <a:t>, for eksempel til ikke-livsnødvendig medicin, idrætsanlæg og kultur. </a:t>
            </a:r>
          </a:p>
          <a:p>
            <a:r>
              <a:rPr lang="da-DK" b="1" dirty="0"/>
              <a:t>øget </a:t>
            </a:r>
            <a:r>
              <a:rPr lang="da-DK" b="1" dirty="0" err="1"/>
              <a:t>empowerment</a:t>
            </a:r>
            <a:r>
              <a:rPr lang="da-DK" b="1" dirty="0"/>
              <a:t>, </a:t>
            </a:r>
            <a:r>
              <a:rPr lang="da-DK" dirty="0"/>
              <a:t>hvor folk selv sættes i stand til at handle selv. Fx kan man styrke og udvide initiativer som besøgsvenner, omsorgsgrupper og andet frivilligt arbejde. </a:t>
            </a:r>
          </a:p>
          <a:p>
            <a:endParaRPr lang="da-DK" dirty="0"/>
          </a:p>
          <a:p>
            <a:endParaRPr lang="da-DK" sz="3200" dirty="0"/>
          </a:p>
          <a:p>
            <a:pPr marL="0" indent="0">
              <a:buNone/>
            </a:pPr>
            <a:endParaRPr lang="da-DK" sz="3000" dirty="0"/>
          </a:p>
        </p:txBody>
      </p:sp>
      <p:pic>
        <p:nvPicPr>
          <p:cNvPr id="4" name="Billede 3">
            <a:extLst>
              <a:ext uri="{FF2B5EF4-FFF2-40B4-BE49-F238E27FC236}">
                <a16:creationId xmlns:a16="http://schemas.microsoft.com/office/drawing/2014/main" id="{4E1172D2-9682-DB48-9A73-00C8D75A292E}"/>
              </a:ext>
            </a:extLst>
          </p:cNvPr>
          <p:cNvPicPr>
            <a:picLocks noChangeAspect="1"/>
          </p:cNvPicPr>
          <p:nvPr/>
        </p:nvPicPr>
        <p:blipFill>
          <a:blip r:embed="rId2"/>
          <a:stretch>
            <a:fillRect/>
          </a:stretch>
        </p:blipFill>
        <p:spPr>
          <a:xfrm>
            <a:off x="0" y="5854168"/>
            <a:ext cx="12192000" cy="1009466"/>
          </a:xfrm>
          <a:prstGeom prst="rect">
            <a:avLst/>
          </a:prstGeom>
        </p:spPr>
      </p:pic>
    </p:spTree>
    <p:extLst>
      <p:ext uri="{BB962C8B-B14F-4D97-AF65-F5344CB8AC3E}">
        <p14:creationId xmlns:p14="http://schemas.microsoft.com/office/powerpoint/2010/main" val="4580673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C01054-DFC2-8440-92CF-A0948542095B}"/>
              </a:ext>
            </a:extLst>
          </p:cNvPr>
          <p:cNvSpPr>
            <a:spLocks noGrp="1"/>
          </p:cNvSpPr>
          <p:nvPr>
            <p:ph type="title"/>
          </p:nvPr>
        </p:nvSpPr>
        <p:spPr/>
        <p:txBody>
          <a:bodyPr>
            <a:normAutofit/>
          </a:bodyPr>
          <a:lstStyle/>
          <a:p>
            <a:r>
              <a:rPr lang="da-DK" sz="6000" dirty="0"/>
              <a:t>Udvidelsesstrategien</a:t>
            </a:r>
          </a:p>
        </p:txBody>
      </p:sp>
      <p:sp>
        <p:nvSpPr>
          <p:cNvPr id="3" name="Pladsholder til indhold 2">
            <a:extLst>
              <a:ext uri="{FF2B5EF4-FFF2-40B4-BE49-F238E27FC236}">
                <a16:creationId xmlns:a16="http://schemas.microsoft.com/office/drawing/2014/main" id="{2063B7D9-4385-AC44-8C79-846DC6B25B77}"/>
              </a:ext>
            </a:extLst>
          </p:cNvPr>
          <p:cNvSpPr>
            <a:spLocks noGrp="1"/>
          </p:cNvSpPr>
          <p:nvPr>
            <p:ph idx="1"/>
          </p:nvPr>
        </p:nvSpPr>
        <p:spPr/>
        <p:txBody>
          <a:bodyPr>
            <a:normAutofit/>
          </a:bodyPr>
          <a:lstStyle/>
          <a:p>
            <a:pPr marL="0" indent="0">
              <a:buNone/>
            </a:pPr>
            <a:r>
              <a:rPr lang="da-DK" dirty="0"/>
              <a:t>Udvidelsesstrategien handler om at udvide den danske arbejdsstyrke, så der er flere til at finansiere velfærdsstaten. </a:t>
            </a:r>
            <a:endParaRPr lang="da-DK" sz="3000" dirty="0"/>
          </a:p>
        </p:txBody>
      </p:sp>
      <p:pic>
        <p:nvPicPr>
          <p:cNvPr id="4" name="Billede 3">
            <a:extLst>
              <a:ext uri="{FF2B5EF4-FFF2-40B4-BE49-F238E27FC236}">
                <a16:creationId xmlns:a16="http://schemas.microsoft.com/office/drawing/2014/main" id="{4E1172D2-9682-DB48-9A73-00C8D75A292E}"/>
              </a:ext>
            </a:extLst>
          </p:cNvPr>
          <p:cNvPicPr>
            <a:picLocks noChangeAspect="1"/>
          </p:cNvPicPr>
          <p:nvPr/>
        </p:nvPicPr>
        <p:blipFill>
          <a:blip r:embed="rId2"/>
          <a:stretch>
            <a:fillRect/>
          </a:stretch>
        </p:blipFill>
        <p:spPr>
          <a:xfrm>
            <a:off x="0" y="5854168"/>
            <a:ext cx="12192000" cy="1009466"/>
          </a:xfrm>
          <a:prstGeom prst="rect">
            <a:avLst/>
          </a:prstGeom>
        </p:spPr>
      </p:pic>
      <p:pic>
        <p:nvPicPr>
          <p:cNvPr id="5" name="Billede 4">
            <a:extLst>
              <a:ext uri="{FF2B5EF4-FFF2-40B4-BE49-F238E27FC236}">
                <a16:creationId xmlns:a16="http://schemas.microsoft.com/office/drawing/2014/main" id="{83B8D200-2BC9-504F-9966-0D586014C00D}"/>
              </a:ext>
            </a:extLst>
          </p:cNvPr>
          <p:cNvPicPr>
            <a:picLocks noChangeAspect="1"/>
          </p:cNvPicPr>
          <p:nvPr/>
        </p:nvPicPr>
        <p:blipFill>
          <a:blip r:embed="rId3"/>
          <a:stretch>
            <a:fillRect/>
          </a:stretch>
        </p:blipFill>
        <p:spPr>
          <a:xfrm>
            <a:off x="838200" y="2661744"/>
            <a:ext cx="8458846" cy="4087768"/>
          </a:xfrm>
          <a:prstGeom prst="rect">
            <a:avLst/>
          </a:prstGeom>
        </p:spPr>
      </p:pic>
    </p:spTree>
    <p:extLst>
      <p:ext uri="{BB962C8B-B14F-4D97-AF65-F5344CB8AC3E}">
        <p14:creationId xmlns:p14="http://schemas.microsoft.com/office/powerpoint/2010/main" val="15236843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C01054-DFC2-8440-92CF-A0948542095B}"/>
              </a:ext>
            </a:extLst>
          </p:cNvPr>
          <p:cNvSpPr>
            <a:spLocks noGrp="1"/>
          </p:cNvSpPr>
          <p:nvPr>
            <p:ph type="title"/>
          </p:nvPr>
        </p:nvSpPr>
        <p:spPr/>
        <p:txBody>
          <a:bodyPr>
            <a:normAutofit/>
          </a:bodyPr>
          <a:lstStyle/>
          <a:p>
            <a:r>
              <a:rPr lang="da-DK" sz="6000" dirty="0"/>
              <a:t>Omprioriteringsstrategien</a:t>
            </a:r>
          </a:p>
        </p:txBody>
      </p:sp>
      <p:sp>
        <p:nvSpPr>
          <p:cNvPr id="3" name="Pladsholder til indhold 2">
            <a:extLst>
              <a:ext uri="{FF2B5EF4-FFF2-40B4-BE49-F238E27FC236}">
                <a16:creationId xmlns:a16="http://schemas.microsoft.com/office/drawing/2014/main" id="{2063B7D9-4385-AC44-8C79-846DC6B25B77}"/>
              </a:ext>
            </a:extLst>
          </p:cNvPr>
          <p:cNvSpPr>
            <a:spLocks noGrp="1"/>
          </p:cNvSpPr>
          <p:nvPr>
            <p:ph idx="1"/>
          </p:nvPr>
        </p:nvSpPr>
        <p:spPr/>
        <p:txBody>
          <a:bodyPr>
            <a:normAutofit/>
          </a:bodyPr>
          <a:lstStyle/>
          <a:p>
            <a:pPr marL="0" indent="0">
              <a:buNone/>
            </a:pPr>
            <a:r>
              <a:rPr lang="da-DK" dirty="0"/>
              <a:t>Omprioriteringsstrategien handler i korte træk handler om, at der skal foretages et grundigt politisk eftersyn af hvert enkelt </a:t>
            </a:r>
            <a:r>
              <a:rPr lang="da-DK" dirty="0" err="1"/>
              <a:t>velfærdsområde</a:t>
            </a:r>
            <a:r>
              <a:rPr lang="da-DK" dirty="0"/>
              <a:t>, ud fra en betragtning om at prioritere midlerne bedst muligt og med et særligt fokus på de svageste grupper i samfundet. </a:t>
            </a:r>
            <a:endParaRPr lang="da-DK" sz="3200" dirty="0"/>
          </a:p>
          <a:p>
            <a:pPr marL="0" indent="0">
              <a:buNone/>
            </a:pPr>
            <a:endParaRPr lang="da-DK" sz="3000" dirty="0"/>
          </a:p>
        </p:txBody>
      </p:sp>
      <p:pic>
        <p:nvPicPr>
          <p:cNvPr id="4" name="Billede 3">
            <a:extLst>
              <a:ext uri="{FF2B5EF4-FFF2-40B4-BE49-F238E27FC236}">
                <a16:creationId xmlns:a16="http://schemas.microsoft.com/office/drawing/2014/main" id="{4E1172D2-9682-DB48-9A73-00C8D75A292E}"/>
              </a:ext>
            </a:extLst>
          </p:cNvPr>
          <p:cNvPicPr>
            <a:picLocks noChangeAspect="1"/>
          </p:cNvPicPr>
          <p:nvPr/>
        </p:nvPicPr>
        <p:blipFill>
          <a:blip r:embed="rId2"/>
          <a:stretch>
            <a:fillRect/>
          </a:stretch>
        </p:blipFill>
        <p:spPr>
          <a:xfrm>
            <a:off x="0" y="5854168"/>
            <a:ext cx="12192000" cy="1009466"/>
          </a:xfrm>
          <a:prstGeom prst="rect">
            <a:avLst/>
          </a:prstGeom>
        </p:spPr>
      </p:pic>
    </p:spTree>
    <p:extLst>
      <p:ext uri="{BB962C8B-B14F-4D97-AF65-F5344CB8AC3E}">
        <p14:creationId xmlns:p14="http://schemas.microsoft.com/office/powerpoint/2010/main" val="6153806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C01054-DFC2-8440-92CF-A0948542095B}"/>
              </a:ext>
            </a:extLst>
          </p:cNvPr>
          <p:cNvSpPr>
            <a:spLocks noGrp="1"/>
          </p:cNvSpPr>
          <p:nvPr>
            <p:ph type="title"/>
          </p:nvPr>
        </p:nvSpPr>
        <p:spPr>
          <a:xfrm>
            <a:off x="638881" y="457201"/>
            <a:ext cx="10909640" cy="1832654"/>
          </a:xfrm>
        </p:spPr>
        <p:txBody>
          <a:bodyPr vert="horz" lIns="91440" tIns="45720" rIns="91440" bIns="45720" rtlCol="0" anchor="b">
            <a:normAutofit fontScale="90000"/>
          </a:bodyPr>
          <a:lstStyle/>
          <a:p>
            <a:pPr algn="ctr"/>
            <a:br>
              <a:rPr lang="en-US" sz="5600" b="1" dirty="0"/>
            </a:br>
            <a:br>
              <a:rPr lang="en-US" sz="5600" b="1" dirty="0"/>
            </a:br>
            <a:r>
              <a:rPr lang="en-US" sz="5600" b="1" dirty="0"/>
              <a:t>9.7 Fra </a:t>
            </a:r>
            <a:r>
              <a:rPr lang="en-US" sz="5600" b="1" dirty="0" err="1"/>
              <a:t>velfærdsstat</a:t>
            </a:r>
            <a:r>
              <a:rPr lang="en-US" sz="5600" b="1" dirty="0"/>
              <a:t> </a:t>
            </a:r>
            <a:r>
              <a:rPr lang="en-US" sz="5600" b="1" dirty="0" err="1"/>
              <a:t>til</a:t>
            </a:r>
            <a:r>
              <a:rPr lang="en-US" sz="5600" b="1" dirty="0"/>
              <a:t> </a:t>
            </a:r>
            <a:r>
              <a:rPr lang="en-US" sz="5600" b="1" dirty="0" err="1"/>
              <a:t>konkurrencestat</a:t>
            </a:r>
            <a:r>
              <a:rPr lang="en-US" sz="5600" b="1" dirty="0"/>
              <a:t>?   </a:t>
            </a:r>
            <a:endParaRPr lang="en-US" sz="5600" b="1" kern="1200" dirty="0">
              <a:solidFill>
                <a:schemeClr val="tx1"/>
              </a:solidFill>
              <a:latin typeface="+mj-lt"/>
              <a:ea typeface="+mj-ea"/>
              <a:cs typeface="+mj-cs"/>
            </a:endParaRPr>
          </a:p>
        </p:txBody>
      </p:sp>
      <p:pic>
        <p:nvPicPr>
          <p:cNvPr id="4" name="Pladsholder til indhold 3">
            <a:extLst>
              <a:ext uri="{FF2B5EF4-FFF2-40B4-BE49-F238E27FC236}">
                <a16:creationId xmlns:a16="http://schemas.microsoft.com/office/drawing/2014/main" id="{4E1172D2-9682-DB48-9A73-00C8D75A292E}"/>
              </a:ext>
            </a:extLst>
          </p:cNvPr>
          <p:cNvPicPr>
            <a:picLocks noGrp="1" noChangeAspect="1"/>
          </p:cNvPicPr>
          <p:nvPr>
            <p:ph idx="1"/>
          </p:nvPr>
        </p:nvPicPr>
        <p:blipFill>
          <a:blip r:embed="rId2"/>
          <a:stretch>
            <a:fillRect/>
          </a:stretch>
        </p:blipFill>
        <p:spPr>
          <a:xfrm>
            <a:off x="320040" y="4199241"/>
            <a:ext cx="11548872" cy="952782"/>
          </a:xfrm>
          <a:prstGeom prst="rect">
            <a:avLst/>
          </a:prstGeom>
        </p:spPr>
      </p:pic>
    </p:spTree>
    <p:extLst>
      <p:ext uri="{BB962C8B-B14F-4D97-AF65-F5344CB8AC3E}">
        <p14:creationId xmlns:p14="http://schemas.microsoft.com/office/powerpoint/2010/main" val="13599929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C01054-DFC2-8440-92CF-A0948542095B}"/>
              </a:ext>
            </a:extLst>
          </p:cNvPr>
          <p:cNvSpPr>
            <a:spLocks noGrp="1"/>
          </p:cNvSpPr>
          <p:nvPr>
            <p:ph type="title"/>
          </p:nvPr>
        </p:nvSpPr>
        <p:spPr/>
        <p:txBody>
          <a:bodyPr>
            <a:normAutofit fontScale="90000"/>
          </a:bodyPr>
          <a:lstStyle/>
          <a:p>
            <a:r>
              <a:rPr lang="da-DK" sz="6000" dirty="0"/>
              <a:t>Konkurrencestaten er, en stat der:</a:t>
            </a:r>
          </a:p>
        </p:txBody>
      </p:sp>
      <p:sp>
        <p:nvSpPr>
          <p:cNvPr id="3" name="Pladsholder til indhold 2">
            <a:extLst>
              <a:ext uri="{FF2B5EF4-FFF2-40B4-BE49-F238E27FC236}">
                <a16:creationId xmlns:a16="http://schemas.microsoft.com/office/drawing/2014/main" id="{2063B7D9-4385-AC44-8C79-846DC6B25B77}"/>
              </a:ext>
            </a:extLst>
          </p:cNvPr>
          <p:cNvSpPr>
            <a:spLocks noGrp="1"/>
          </p:cNvSpPr>
          <p:nvPr>
            <p:ph idx="1"/>
          </p:nvPr>
        </p:nvSpPr>
        <p:spPr>
          <a:xfrm>
            <a:off x="838200" y="1577657"/>
            <a:ext cx="10515600" cy="4351338"/>
          </a:xfrm>
        </p:spPr>
        <p:txBody>
          <a:bodyPr>
            <a:normAutofit fontScale="92500" lnSpcReduction="10000"/>
          </a:bodyPr>
          <a:lstStyle/>
          <a:p>
            <a:pPr marL="514350" indent="-514350">
              <a:buFont typeface="+mj-lt"/>
              <a:buAutoNum type="arabicPeriod"/>
            </a:pPr>
            <a:r>
              <a:rPr lang="da-DK" dirty="0"/>
              <a:t>aktivt søger at mobilisere befolkningen og virksomhederne til at deltage i den globale konkurrence – i stedet for (som velfærdsstaten) at kompensere og beskytte befolkningen og virksomhederne mod konjunkturudviklinger i den globale økonomi </a:t>
            </a:r>
            <a:endParaRPr lang="da-DK" sz="3200" dirty="0"/>
          </a:p>
          <a:p>
            <a:pPr marL="514350" indent="-514350">
              <a:buFont typeface="+mj-lt"/>
              <a:buAutoNum type="arabicPeriod"/>
            </a:pPr>
            <a:r>
              <a:rPr lang="da-DK" dirty="0"/>
              <a:t>søger at gøre den enkelte ansvarlig for sit eget liv, og ser fællesskabet som knyttet til arbejde, og frihed som identisk med friheden til at realisere egne behov </a:t>
            </a:r>
          </a:p>
          <a:p>
            <a:pPr marL="514350" indent="-514350">
              <a:buFont typeface="+mj-lt"/>
              <a:buAutoNum type="arabicPeriod"/>
            </a:pPr>
            <a:r>
              <a:rPr lang="da-DK" dirty="0"/>
              <a:t>i stedet for at søge stabilitet fremmer dynamik og i stedet for at reformere efter uendelige forberedelser har reform indbygget i den politiske proces</a:t>
            </a:r>
          </a:p>
          <a:p>
            <a:pPr marL="514350" indent="-514350">
              <a:buFont typeface="+mj-lt"/>
              <a:buAutoNum type="arabicPeriod"/>
            </a:pPr>
            <a:r>
              <a:rPr lang="da-DK" dirty="0"/>
              <a:t>arbejder på at </a:t>
            </a:r>
            <a:r>
              <a:rPr lang="da-DK" dirty="0" err="1"/>
              <a:t>påvirke</a:t>
            </a:r>
            <a:r>
              <a:rPr lang="da-DK" dirty="0"/>
              <a:t> de internationale omgivelser og skabe plads for danske interesser. </a:t>
            </a:r>
            <a:endParaRPr lang="da-DK" sz="3200" dirty="0"/>
          </a:p>
          <a:p>
            <a:pPr marL="514350" indent="-514350">
              <a:buFont typeface="+mj-lt"/>
              <a:buAutoNum type="arabicPeriod"/>
            </a:pPr>
            <a:endParaRPr lang="da-DK" sz="3200" dirty="0"/>
          </a:p>
          <a:p>
            <a:pPr marL="0" indent="0">
              <a:buNone/>
            </a:pPr>
            <a:endParaRPr lang="da-DK" sz="3000" dirty="0"/>
          </a:p>
        </p:txBody>
      </p:sp>
      <p:pic>
        <p:nvPicPr>
          <p:cNvPr id="4" name="Billede 3">
            <a:extLst>
              <a:ext uri="{FF2B5EF4-FFF2-40B4-BE49-F238E27FC236}">
                <a16:creationId xmlns:a16="http://schemas.microsoft.com/office/drawing/2014/main" id="{4E1172D2-9682-DB48-9A73-00C8D75A292E}"/>
              </a:ext>
            </a:extLst>
          </p:cNvPr>
          <p:cNvPicPr>
            <a:picLocks noChangeAspect="1"/>
          </p:cNvPicPr>
          <p:nvPr/>
        </p:nvPicPr>
        <p:blipFill>
          <a:blip r:embed="rId2"/>
          <a:stretch>
            <a:fillRect/>
          </a:stretch>
        </p:blipFill>
        <p:spPr>
          <a:xfrm>
            <a:off x="0" y="5854168"/>
            <a:ext cx="12192000" cy="1009466"/>
          </a:xfrm>
          <a:prstGeom prst="rect">
            <a:avLst/>
          </a:prstGeom>
        </p:spPr>
      </p:pic>
    </p:spTree>
    <p:extLst>
      <p:ext uri="{BB962C8B-B14F-4D97-AF65-F5344CB8AC3E}">
        <p14:creationId xmlns:p14="http://schemas.microsoft.com/office/powerpoint/2010/main" val="41967070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C01054-DFC2-8440-92CF-A0948542095B}"/>
              </a:ext>
            </a:extLst>
          </p:cNvPr>
          <p:cNvSpPr>
            <a:spLocks noGrp="1"/>
          </p:cNvSpPr>
          <p:nvPr>
            <p:ph type="title"/>
          </p:nvPr>
        </p:nvSpPr>
        <p:spPr/>
        <p:txBody>
          <a:bodyPr>
            <a:normAutofit/>
          </a:bodyPr>
          <a:lstStyle/>
          <a:p>
            <a:endParaRPr lang="da-DK" sz="6000" dirty="0"/>
          </a:p>
        </p:txBody>
      </p:sp>
      <p:sp>
        <p:nvSpPr>
          <p:cNvPr id="3" name="Pladsholder til indhold 2">
            <a:extLst>
              <a:ext uri="{FF2B5EF4-FFF2-40B4-BE49-F238E27FC236}">
                <a16:creationId xmlns:a16="http://schemas.microsoft.com/office/drawing/2014/main" id="{2063B7D9-4385-AC44-8C79-846DC6B25B77}"/>
              </a:ext>
            </a:extLst>
          </p:cNvPr>
          <p:cNvSpPr>
            <a:spLocks noGrp="1"/>
          </p:cNvSpPr>
          <p:nvPr>
            <p:ph idx="1"/>
          </p:nvPr>
        </p:nvSpPr>
        <p:spPr/>
        <p:txBody>
          <a:bodyPr>
            <a:normAutofit/>
          </a:bodyPr>
          <a:lstStyle/>
          <a:p>
            <a:pPr marL="0" indent="0">
              <a:buNone/>
            </a:pPr>
            <a:endParaRPr lang="da-DK" sz="3000" dirty="0"/>
          </a:p>
        </p:txBody>
      </p:sp>
      <p:pic>
        <p:nvPicPr>
          <p:cNvPr id="4" name="Billede 3">
            <a:extLst>
              <a:ext uri="{FF2B5EF4-FFF2-40B4-BE49-F238E27FC236}">
                <a16:creationId xmlns:a16="http://schemas.microsoft.com/office/drawing/2014/main" id="{4E1172D2-9682-DB48-9A73-00C8D75A292E}"/>
              </a:ext>
            </a:extLst>
          </p:cNvPr>
          <p:cNvPicPr>
            <a:picLocks noChangeAspect="1"/>
          </p:cNvPicPr>
          <p:nvPr/>
        </p:nvPicPr>
        <p:blipFill>
          <a:blip r:embed="rId2"/>
          <a:stretch>
            <a:fillRect/>
          </a:stretch>
        </p:blipFill>
        <p:spPr>
          <a:xfrm>
            <a:off x="0" y="5854168"/>
            <a:ext cx="12192000" cy="1009466"/>
          </a:xfrm>
          <a:prstGeom prst="rect">
            <a:avLst/>
          </a:prstGeom>
        </p:spPr>
      </p:pic>
      <p:pic>
        <p:nvPicPr>
          <p:cNvPr id="5" name="Billede 4">
            <a:extLst>
              <a:ext uri="{FF2B5EF4-FFF2-40B4-BE49-F238E27FC236}">
                <a16:creationId xmlns:a16="http://schemas.microsoft.com/office/drawing/2014/main" id="{F5BE5165-C3A6-8D4B-A20F-5FE7A0A6491D}"/>
              </a:ext>
            </a:extLst>
          </p:cNvPr>
          <p:cNvPicPr>
            <a:picLocks noChangeAspect="1"/>
          </p:cNvPicPr>
          <p:nvPr/>
        </p:nvPicPr>
        <p:blipFill>
          <a:blip r:embed="rId3"/>
          <a:stretch>
            <a:fillRect/>
          </a:stretch>
        </p:blipFill>
        <p:spPr>
          <a:xfrm>
            <a:off x="280907" y="107950"/>
            <a:ext cx="7848600" cy="6642100"/>
          </a:xfrm>
          <a:prstGeom prst="rect">
            <a:avLst/>
          </a:prstGeom>
        </p:spPr>
      </p:pic>
    </p:spTree>
    <p:extLst>
      <p:ext uri="{BB962C8B-B14F-4D97-AF65-F5344CB8AC3E}">
        <p14:creationId xmlns:p14="http://schemas.microsoft.com/office/powerpoint/2010/main" val="30550465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C01054-DFC2-8440-92CF-A0948542095B}"/>
              </a:ext>
            </a:extLst>
          </p:cNvPr>
          <p:cNvSpPr>
            <a:spLocks noGrp="1"/>
          </p:cNvSpPr>
          <p:nvPr>
            <p:ph type="title"/>
          </p:nvPr>
        </p:nvSpPr>
        <p:spPr/>
        <p:txBody>
          <a:bodyPr>
            <a:normAutofit/>
          </a:bodyPr>
          <a:lstStyle/>
          <a:p>
            <a:endParaRPr lang="da-DK" sz="6000" dirty="0"/>
          </a:p>
        </p:txBody>
      </p:sp>
      <p:sp>
        <p:nvSpPr>
          <p:cNvPr id="3" name="Pladsholder til indhold 2">
            <a:extLst>
              <a:ext uri="{FF2B5EF4-FFF2-40B4-BE49-F238E27FC236}">
                <a16:creationId xmlns:a16="http://schemas.microsoft.com/office/drawing/2014/main" id="{2063B7D9-4385-AC44-8C79-846DC6B25B77}"/>
              </a:ext>
            </a:extLst>
          </p:cNvPr>
          <p:cNvSpPr>
            <a:spLocks noGrp="1"/>
          </p:cNvSpPr>
          <p:nvPr>
            <p:ph idx="1"/>
          </p:nvPr>
        </p:nvSpPr>
        <p:spPr/>
        <p:txBody>
          <a:bodyPr>
            <a:normAutofit/>
          </a:bodyPr>
          <a:lstStyle/>
          <a:p>
            <a:pPr marL="0" indent="0">
              <a:buNone/>
            </a:pPr>
            <a:endParaRPr lang="da-DK" sz="3000" dirty="0"/>
          </a:p>
        </p:txBody>
      </p:sp>
      <p:pic>
        <p:nvPicPr>
          <p:cNvPr id="4" name="Billede 3">
            <a:extLst>
              <a:ext uri="{FF2B5EF4-FFF2-40B4-BE49-F238E27FC236}">
                <a16:creationId xmlns:a16="http://schemas.microsoft.com/office/drawing/2014/main" id="{4E1172D2-9682-DB48-9A73-00C8D75A292E}"/>
              </a:ext>
            </a:extLst>
          </p:cNvPr>
          <p:cNvPicPr>
            <a:picLocks noChangeAspect="1"/>
          </p:cNvPicPr>
          <p:nvPr/>
        </p:nvPicPr>
        <p:blipFill>
          <a:blip r:embed="rId2"/>
          <a:stretch>
            <a:fillRect/>
          </a:stretch>
        </p:blipFill>
        <p:spPr>
          <a:xfrm>
            <a:off x="0" y="5854168"/>
            <a:ext cx="12192000" cy="1009466"/>
          </a:xfrm>
          <a:prstGeom prst="rect">
            <a:avLst/>
          </a:prstGeom>
        </p:spPr>
      </p:pic>
      <p:pic>
        <p:nvPicPr>
          <p:cNvPr id="5" name="Billede 4">
            <a:extLst>
              <a:ext uri="{FF2B5EF4-FFF2-40B4-BE49-F238E27FC236}">
                <a16:creationId xmlns:a16="http://schemas.microsoft.com/office/drawing/2014/main" id="{804CA9A3-39FE-3845-9735-C3DFF802C6D8}"/>
              </a:ext>
            </a:extLst>
          </p:cNvPr>
          <p:cNvPicPr>
            <a:picLocks noChangeAspect="1"/>
          </p:cNvPicPr>
          <p:nvPr/>
        </p:nvPicPr>
        <p:blipFill>
          <a:blip r:embed="rId3"/>
          <a:stretch>
            <a:fillRect/>
          </a:stretch>
        </p:blipFill>
        <p:spPr>
          <a:xfrm>
            <a:off x="2120900" y="1651000"/>
            <a:ext cx="7950200" cy="3556000"/>
          </a:xfrm>
          <a:prstGeom prst="rect">
            <a:avLst/>
          </a:prstGeom>
        </p:spPr>
      </p:pic>
    </p:spTree>
    <p:extLst>
      <p:ext uri="{BB962C8B-B14F-4D97-AF65-F5344CB8AC3E}">
        <p14:creationId xmlns:p14="http://schemas.microsoft.com/office/powerpoint/2010/main" val="19194346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C01054-DFC2-8440-92CF-A0948542095B}"/>
              </a:ext>
            </a:extLst>
          </p:cNvPr>
          <p:cNvSpPr>
            <a:spLocks noGrp="1"/>
          </p:cNvSpPr>
          <p:nvPr>
            <p:ph type="title"/>
          </p:nvPr>
        </p:nvSpPr>
        <p:spPr/>
        <p:txBody>
          <a:bodyPr>
            <a:normAutofit/>
          </a:bodyPr>
          <a:lstStyle/>
          <a:p>
            <a:endParaRPr lang="da-DK" sz="6000" dirty="0"/>
          </a:p>
        </p:txBody>
      </p:sp>
      <p:sp>
        <p:nvSpPr>
          <p:cNvPr id="3" name="Pladsholder til indhold 2">
            <a:extLst>
              <a:ext uri="{FF2B5EF4-FFF2-40B4-BE49-F238E27FC236}">
                <a16:creationId xmlns:a16="http://schemas.microsoft.com/office/drawing/2014/main" id="{2063B7D9-4385-AC44-8C79-846DC6B25B77}"/>
              </a:ext>
            </a:extLst>
          </p:cNvPr>
          <p:cNvSpPr>
            <a:spLocks noGrp="1"/>
          </p:cNvSpPr>
          <p:nvPr>
            <p:ph idx="1"/>
          </p:nvPr>
        </p:nvSpPr>
        <p:spPr/>
        <p:txBody>
          <a:bodyPr>
            <a:normAutofit/>
          </a:bodyPr>
          <a:lstStyle/>
          <a:p>
            <a:pPr marL="0" indent="0">
              <a:buNone/>
            </a:pPr>
            <a:endParaRPr lang="da-DK" sz="3000" dirty="0"/>
          </a:p>
        </p:txBody>
      </p:sp>
      <p:pic>
        <p:nvPicPr>
          <p:cNvPr id="4" name="Billede 3">
            <a:extLst>
              <a:ext uri="{FF2B5EF4-FFF2-40B4-BE49-F238E27FC236}">
                <a16:creationId xmlns:a16="http://schemas.microsoft.com/office/drawing/2014/main" id="{4E1172D2-9682-DB48-9A73-00C8D75A292E}"/>
              </a:ext>
            </a:extLst>
          </p:cNvPr>
          <p:cNvPicPr>
            <a:picLocks noChangeAspect="1"/>
          </p:cNvPicPr>
          <p:nvPr/>
        </p:nvPicPr>
        <p:blipFill>
          <a:blip r:embed="rId2"/>
          <a:stretch>
            <a:fillRect/>
          </a:stretch>
        </p:blipFill>
        <p:spPr>
          <a:xfrm>
            <a:off x="0" y="5854168"/>
            <a:ext cx="12192000" cy="1009466"/>
          </a:xfrm>
          <a:prstGeom prst="rect">
            <a:avLst/>
          </a:prstGeom>
        </p:spPr>
      </p:pic>
      <p:pic>
        <p:nvPicPr>
          <p:cNvPr id="5" name="Billede 4">
            <a:extLst>
              <a:ext uri="{FF2B5EF4-FFF2-40B4-BE49-F238E27FC236}">
                <a16:creationId xmlns:a16="http://schemas.microsoft.com/office/drawing/2014/main" id="{2968F5D5-2852-4C4E-A494-3A3266A3E7FD}"/>
              </a:ext>
            </a:extLst>
          </p:cNvPr>
          <p:cNvPicPr>
            <a:picLocks noChangeAspect="1"/>
          </p:cNvPicPr>
          <p:nvPr/>
        </p:nvPicPr>
        <p:blipFill>
          <a:blip r:embed="rId3"/>
          <a:stretch>
            <a:fillRect/>
          </a:stretch>
        </p:blipFill>
        <p:spPr>
          <a:xfrm>
            <a:off x="543282" y="0"/>
            <a:ext cx="5061098" cy="6858000"/>
          </a:xfrm>
          <a:prstGeom prst="rect">
            <a:avLst/>
          </a:prstGeom>
        </p:spPr>
      </p:pic>
    </p:spTree>
    <p:extLst>
      <p:ext uri="{BB962C8B-B14F-4D97-AF65-F5344CB8AC3E}">
        <p14:creationId xmlns:p14="http://schemas.microsoft.com/office/powerpoint/2010/main" val="38419644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C01054-DFC2-8440-92CF-A0948542095B}"/>
              </a:ext>
            </a:extLst>
          </p:cNvPr>
          <p:cNvSpPr>
            <a:spLocks noGrp="1"/>
          </p:cNvSpPr>
          <p:nvPr>
            <p:ph type="title"/>
          </p:nvPr>
        </p:nvSpPr>
        <p:spPr/>
        <p:txBody>
          <a:bodyPr>
            <a:normAutofit/>
          </a:bodyPr>
          <a:lstStyle/>
          <a:p>
            <a:endParaRPr lang="da-DK" sz="6000" dirty="0"/>
          </a:p>
        </p:txBody>
      </p:sp>
      <p:sp>
        <p:nvSpPr>
          <p:cNvPr id="3" name="Pladsholder til indhold 2">
            <a:extLst>
              <a:ext uri="{FF2B5EF4-FFF2-40B4-BE49-F238E27FC236}">
                <a16:creationId xmlns:a16="http://schemas.microsoft.com/office/drawing/2014/main" id="{2063B7D9-4385-AC44-8C79-846DC6B25B77}"/>
              </a:ext>
            </a:extLst>
          </p:cNvPr>
          <p:cNvSpPr>
            <a:spLocks noGrp="1"/>
          </p:cNvSpPr>
          <p:nvPr>
            <p:ph idx="1"/>
          </p:nvPr>
        </p:nvSpPr>
        <p:spPr/>
        <p:txBody>
          <a:bodyPr>
            <a:normAutofit/>
          </a:bodyPr>
          <a:lstStyle/>
          <a:p>
            <a:pPr marL="0" indent="0">
              <a:buNone/>
            </a:pPr>
            <a:endParaRPr lang="da-DK" sz="3000" dirty="0"/>
          </a:p>
        </p:txBody>
      </p:sp>
      <p:pic>
        <p:nvPicPr>
          <p:cNvPr id="4" name="Billede 3">
            <a:extLst>
              <a:ext uri="{FF2B5EF4-FFF2-40B4-BE49-F238E27FC236}">
                <a16:creationId xmlns:a16="http://schemas.microsoft.com/office/drawing/2014/main" id="{4E1172D2-9682-DB48-9A73-00C8D75A292E}"/>
              </a:ext>
            </a:extLst>
          </p:cNvPr>
          <p:cNvPicPr>
            <a:picLocks noChangeAspect="1"/>
          </p:cNvPicPr>
          <p:nvPr/>
        </p:nvPicPr>
        <p:blipFill>
          <a:blip r:embed="rId2"/>
          <a:stretch>
            <a:fillRect/>
          </a:stretch>
        </p:blipFill>
        <p:spPr>
          <a:xfrm>
            <a:off x="0" y="5854168"/>
            <a:ext cx="12192000" cy="1009466"/>
          </a:xfrm>
          <a:prstGeom prst="rect">
            <a:avLst/>
          </a:prstGeom>
        </p:spPr>
      </p:pic>
      <p:pic>
        <p:nvPicPr>
          <p:cNvPr id="5" name="Billede 4">
            <a:extLst>
              <a:ext uri="{FF2B5EF4-FFF2-40B4-BE49-F238E27FC236}">
                <a16:creationId xmlns:a16="http://schemas.microsoft.com/office/drawing/2014/main" id="{C5AD11D5-9251-0747-8AFB-34EF47F12F06}"/>
              </a:ext>
            </a:extLst>
          </p:cNvPr>
          <p:cNvPicPr>
            <a:picLocks noChangeAspect="1"/>
          </p:cNvPicPr>
          <p:nvPr/>
        </p:nvPicPr>
        <p:blipFill>
          <a:blip r:embed="rId3"/>
          <a:stretch>
            <a:fillRect/>
          </a:stretch>
        </p:blipFill>
        <p:spPr>
          <a:xfrm>
            <a:off x="3206750" y="1790700"/>
            <a:ext cx="5778500" cy="3276600"/>
          </a:xfrm>
          <a:prstGeom prst="rect">
            <a:avLst/>
          </a:prstGeom>
        </p:spPr>
      </p:pic>
    </p:spTree>
    <p:extLst>
      <p:ext uri="{BB962C8B-B14F-4D97-AF65-F5344CB8AC3E}">
        <p14:creationId xmlns:p14="http://schemas.microsoft.com/office/powerpoint/2010/main" val="38176184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C01054-DFC2-8440-92CF-A0948542095B}"/>
              </a:ext>
            </a:extLst>
          </p:cNvPr>
          <p:cNvSpPr>
            <a:spLocks noGrp="1"/>
          </p:cNvSpPr>
          <p:nvPr>
            <p:ph type="title"/>
          </p:nvPr>
        </p:nvSpPr>
        <p:spPr/>
        <p:txBody>
          <a:bodyPr>
            <a:normAutofit/>
          </a:bodyPr>
          <a:lstStyle/>
          <a:p>
            <a:r>
              <a:rPr lang="da-DK" sz="6000" dirty="0"/>
              <a:t>Erik </a:t>
            </a:r>
            <a:r>
              <a:rPr lang="da-DK" sz="6000" dirty="0" err="1"/>
              <a:t>Allardts</a:t>
            </a:r>
            <a:r>
              <a:rPr lang="da-DK" sz="6000" dirty="0"/>
              <a:t> tre velfærdsbehov</a:t>
            </a:r>
          </a:p>
        </p:txBody>
      </p:sp>
      <p:sp>
        <p:nvSpPr>
          <p:cNvPr id="3" name="Pladsholder til indhold 2">
            <a:extLst>
              <a:ext uri="{FF2B5EF4-FFF2-40B4-BE49-F238E27FC236}">
                <a16:creationId xmlns:a16="http://schemas.microsoft.com/office/drawing/2014/main" id="{2063B7D9-4385-AC44-8C79-846DC6B25B77}"/>
              </a:ext>
            </a:extLst>
          </p:cNvPr>
          <p:cNvSpPr>
            <a:spLocks noGrp="1"/>
          </p:cNvSpPr>
          <p:nvPr>
            <p:ph idx="1"/>
          </p:nvPr>
        </p:nvSpPr>
        <p:spPr>
          <a:xfrm>
            <a:off x="838200" y="1732637"/>
            <a:ext cx="10515600" cy="4212318"/>
          </a:xfrm>
        </p:spPr>
        <p:txBody>
          <a:bodyPr>
            <a:normAutofit/>
          </a:bodyPr>
          <a:lstStyle/>
          <a:p>
            <a:pPr marL="514350" indent="-514350">
              <a:buFont typeface="+mj-lt"/>
              <a:buAutoNum type="arabicPeriod"/>
            </a:pPr>
            <a:r>
              <a:rPr lang="da-DK" dirty="0"/>
              <a:t>vi skal have noget velstand for at få dækket nogle af vores behov fx en indkomst, have en bolig, have et godt helbred og uddannelse. Men at </a:t>
            </a:r>
            <a:r>
              <a:rPr lang="da-DK" i="1" dirty="0"/>
              <a:t>have </a:t>
            </a:r>
            <a:r>
              <a:rPr lang="da-DK" dirty="0"/>
              <a:t>er ikke tilstrækkeligt. </a:t>
            </a:r>
          </a:p>
          <a:p>
            <a:pPr marL="514350" indent="-514350">
              <a:buFont typeface="+mj-lt"/>
              <a:buAutoNum type="arabicPeriod"/>
            </a:pPr>
            <a:r>
              <a:rPr lang="da-DK" dirty="0"/>
              <a:t>mennesker har </a:t>
            </a:r>
            <a:r>
              <a:rPr lang="da-DK" dirty="0" err="1"/>
              <a:t>ogsa</a:t>
            </a:r>
            <a:r>
              <a:rPr lang="da-DK" dirty="0"/>
              <a:t>̊ brug for at </a:t>
            </a:r>
            <a:r>
              <a:rPr lang="da-DK" i="1" dirty="0"/>
              <a:t>elske </a:t>
            </a:r>
            <a:r>
              <a:rPr lang="da-DK" dirty="0"/>
              <a:t>og blive elsket, og her peger </a:t>
            </a:r>
            <a:r>
              <a:rPr lang="da-DK" dirty="0" err="1"/>
              <a:t>Allardt</a:t>
            </a:r>
            <a:r>
              <a:rPr lang="da-DK" dirty="0"/>
              <a:t> på vigtigheden af sociale relationer som fx familie, gode venner, naboer og gode kolleger. Alle disse sociale relationer </a:t>
            </a:r>
            <a:r>
              <a:rPr lang="da-DK" dirty="0" err="1"/>
              <a:t>får</a:t>
            </a:r>
            <a:r>
              <a:rPr lang="da-DK" dirty="0"/>
              <a:t> os til at føle os elsket. </a:t>
            </a:r>
          </a:p>
          <a:p>
            <a:pPr marL="514350" indent="-514350">
              <a:buFont typeface="+mj-lt"/>
              <a:buAutoNum type="arabicPeriod"/>
            </a:pPr>
            <a:r>
              <a:rPr lang="da-DK" dirty="0"/>
              <a:t>vi mennesker har også brug for at blive anerkendt og at </a:t>
            </a:r>
            <a:r>
              <a:rPr lang="da-DK" i="1" dirty="0"/>
              <a:t>være </a:t>
            </a:r>
            <a:r>
              <a:rPr lang="da-DK" dirty="0"/>
              <a:t>en del af samfundet, blandt andet ved at vi kan udvikle os personligt, at vi kan spille en rolle i de forskellige sociale arenaer, som vi </a:t>
            </a:r>
            <a:r>
              <a:rPr lang="da-DK" dirty="0" err="1"/>
              <a:t>indgår</a:t>
            </a:r>
            <a:r>
              <a:rPr lang="da-DK" dirty="0"/>
              <a:t>. </a:t>
            </a:r>
            <a:endParaRPr lang="da-DK" sz="4000" dirty="0"/>
          </a:p>
          <a:p>
            <a:pPr marL="0" indent="0">
              <a:buNone/>
            </a:pPr>
            <a:endParaRPr lang="da-DK" sz="4000" dirty="0"/>
          </a:p>
        </p:txBody>
      </p:sp>
      <p:pic>
        <p:nvPicPr>
          <p:cNvPr id="4" name="Billede 3">
            <a:extLst>
              <a:ext uri="{FF2B5EF4-FFF2-40B4-BE49-F238E27FC236}">
                <a16:creationId xmlns:a16="http://schemas.microsoft.com/office/drawing/2014/main" id="{4E1172D2-9682-DB48-9A73-00C8D75A292E}"/>
              </a:ext>
            </a:extLst>
          </p:cNvPr>
          <p:cNvPicPr>
            <a:picLocks noChangeAspect="1"/>
          </p:cNvPicPr>
          <p:nvPr/>
        </p:nvPicPr>
        <p:blipFill>
          <a:blip r:embed="rId2"/>
          <a:stretch>
            <a:fillRect/>
          </a:stretch>
        </p:blipFill>
        <p:spPr>
          <a:xfrm>
            <a:off x="0" y="5854168"/>
            <a:ext cx="12192000" cy="1009466"/>
          </a:xfrm>
          <a:prstGeom prst="rect">
            <a:avLst/>
          </a:prstGeom>
        </p:spPr>
      </p:pic>
    </p:spTree>
    <p:extLst>
      <p:ext uri="{BB962C8B-B14F-4D97-AF65-F5344CB8AC3E}">
        <p14:creationId xmlns:p14="http://schemas.microsoft.com/office/powerpoint/2010/main" val="39621777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C01054-DFC2-8440-92CF-A0948542095B}"/>
              </a:ext>
            </a:extLst>
          </p:cNvPr>
          <p:cNvSpPr>
            <a:spLocks noGrp="1"/>
          </p:cNvSpPr>
          <p:nvPr>
            <p:ph type="title"/>
          </p:nvPr>
        </p:nvSpPr>
        <p:spPr>
          <a:xfrm>
            <a:off x="638881" y="457201"/>
            <a:ext cx="10909640" cy="1832654"/>
          </a:xfrm>
        </p:spPr>
        <p:txBody>
          <a:bodyPr vert="horz" lIns="91440" tIns="45720" rIns="91440" bIns="45720" rtlCol="0" anchor="b">
            <a:normAutofit/>
          </a:bodyPr>
          <a:lstStyle/>
          <a:p>
            <a:pPr algn="ctr"/>
            <a:r>
              <a:rPr lang="en-US" sz="5600" b="1" dirty="0"/>
              <a:t>9.2 </a:t>
            </a:r>
            <a:r>
              <a:rPr lang="en-US" sz="5600" b="1" dirty="0" err="1"/>
              <a:t>Velfærdstrekanten</a:t>
            </a:r>
            <a:r>
              <a:rPr lang="en-US" sz="5600" b="1" dirty="0"/>
              <a:t> – </a:t>
            </a:r>
            <a:r>
              <a:rPr lang="en-US" sz="5600" b="1" dirty="0" err="1"/>
              <a:t>borgernes</a:t>
            </a:r>
            <a:r>
              <a:rPr lang="en-US" sz="5600" b="1" dirty="0"/>
              <a:t> </a:t>
            </a:r>
            <a:r>
              <a:rPr lang="en-US" sz="5600" b="1" dirty="0" err="1"/>
              <a:t>forskellige</a:t>
            </a:r>
            <a:r>
              <a:rPr lang="en-US" sz="5600" b="1" dirty="0"/>
              <a:t> </a:t>
            </a:r>
            <a:r>
              <a:rPr lang="en-US" sz="5600" b="1" dirty="0" err="1"/>
              <a:t>veje</a:t>
            </a:r>
            <a:r>
              <a:rPr lang="en-US" sz="5600" b="1" dirty="0"/>
              <a:t> </a:t>
            </a:r>
            <a:r>
              <a:rPr lang="en-US" sz="5600" b="1" dirty="0" err="1"/>
              <a:t>til</a:t>
            </a:r>
            <a:r>
              <a:rPr lang="en-US" sz="5600" b="1" dirty="0"/>
              <a:t> </a:t>
            </a:r>
            <a:r>
              <a:rPr lang="en-US" sz="5600" b="1" dirty="0" err="1"/>
              <a:t>velfærd</a:t>
            </a:r>
            <a:r>
              <a:rPr lang="en-US" sz="5600" b="1" dirty="0"/>
              <a:t>  </a:t>
            </a:r>
            <a:endParaRPr lang="en-US" sz="5600" b="1" kern="1200" dirty="0">
              <a:solidFill>
                <a:schemeClr val="tx1"/>
              </a:solidFill>
              <a:latin typeface="+mj-lt"/>
              <a:ea typeface="+mj-ea"/>
              <a:cs typeface="+mj-cs"/>
            </a:endParaRPr>
          </a:p>
        </p:txBody>
      </p:sp>
      <p:pic>
        <p:nvPicPr>
          <p:cNvPr id="4" name="Pladsholder til indhold 3">
            <a:extLst>
              <a:ext uri="{FF2B5EF4-FFF2-40B4-BE49-F238E27FC236}">
                <a16:creationId xmlns:a16="http://schemas.microsoft.com/office/drawing/2014/main" id="{4E1172D2-9682-DB48-9A73-00C8D75A292E}"/>
              </a:ext>
            </a:extLst>
          </p:cNvPr>
          <p:cNvPicPr>
            <a:picLocks noGrp="1" noChangeAspect="1"/>
          </p:cNvPicPr>
          <p:nvPr>
            <p:ph idx="1"/>
          </p:nvPr>
        </p:nvPicPr>
        <p:blipFill>
          <a:blip r:embed="rId2"/>
          <a:stretch>
            <a:fillRect/>
          </a:stretch>
        </p:blipFill>
        <p:spPr>
          <a:xfrm>
            <a:off x="320040" y="4199241"/>
            <a:ext cx="11548872" cy="952782"/>
          </a:xfrm>
          <a:prstGeom prst="rect">
            <a:avLst/>
          </a:prstGeom>
        </p:spPr>
      </p:pic>
    </p:spTree>
    <p:extLst>
      <p:ext uri="{BB962C8B-B14F-4D97-AF65-F5344CB8AC3E}">
        <p14:creationId xmlns:p14="http://schemas.microsoft.com/office/powerpoint/2010/main" val="1276929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C01054-DFC2-8440-92CF-A0948542095B}"/>
              </a:ext>
            </a:extLst>
          </p:cNvPr>
          <p:cNvSpPr>
            <a:spLocks noGrp="1"/>
          </p:cNvSpPr>
          <p:nvPr>
            <p:ph type="title"/>
          </p:nvPr>
        </p:nvSpPr>
        <p:spPr/>
        <p:txBody>
          <a:bodyPr>
            <a:normAutofit/>
          </a:bodyPr>
          <a:lstStyle/>
          <a:p>
            <a:endParaRPr lang="da-DK" sz="6000" dirty="0"/>
          </a:p>
        </p:txBody>
      </p:sp>
      <p:sp>
        <p:nvSpPr>
          <p:cNvPr id="3" name="Pladsholder til indhold 2">
            <a:extLst>
              <a:ext uri="{FF2B5EF4-FFF2-40B4-BE49-F238E27FC236}">
                <a16:creationId xmlns:a16="http://schemas.microsoft.com/office/drawing/2014/main" id="{2063B7D9-4385-AC44-8C79-846DC6B25B77}"/>
              </a:ext>
            </a:extLst>
          </p:cNvPr>
          <p:cNvSpPr>
            <a:spLocks noGrp="1"/>
          </p:cNvSpPr>
          <p:nvPr>
            <p:ph idx="1"/>
          </p:nvPr>
        </p:nvSpPr>
        <p:spPr>
          <a:xfrm>
            <a:off x="838200" y="1825625"/>
            <a:ext cx="10515600" cy="4212318"/>
          </a:xfrm>
        </p:spPr>
        <p:txBody>
          <a:bodyPr>
            <a:normAutofit/>
          </a:bodyPr>
          <a:lstStyle/>
          <a:p>
            <a:pPr marL="0" indent="0">
              <a:buNone/>
            </a:pPr>
            <a:endParaRPr lang="da-DK" sz="4000" dirty="0"/>
          </a:p>
        </p:txBody>
      </p:sp>
      <p:pic>
        <p:nvPicPr>
          <p:cNvPr id="4" name="Billede 3">
            <a:extLst>
              <a:ext uri="{FF2B5EF4-FFF2-40B4-BE49-F238E27FC236}">
                <a16:creationId xmlns:a16="http://schemas.microsoft.com/office/drawing/2014/main" id="{4E1172D2-9682-DB48-9A73-00C8D75A292E}"/>
              </a:ext>
            </a:extLst>
          </p:cNvPr>
          <p:cNvPicPr>
            <a:picLocks noChangeAspect="1"/>
          </p:cNvPicPr>
          <p:nvPr/>
        </p:nvPicPr>
        <p:blipFill>
          <a:blip r:embed="rId2"/>
          <a:stretch>
            <a:fillRect/>
          </a:stretch>
        </p:blipFill>
        <p:spPr>
          <a:xfrm>
            <a:off x="0" y="5854168"/>
            <a:ext cx="12192000" cy="1009466"/>
          </a:xfrm>
          <a:prstGeom prst="rect">
            <a:avLst/>
          </a:prstGeom>
        </p:spPr>
      </p:pic>
      <p:pic>
        <p:nvPicPr>
          <p:cNvPr id="5" name="Billede 4">
            <a:extLst>
              <a:ext uri="{FF2B5EF4-FFF2-40B4-BE49-F238E27FC236}">
                <a16:creationId xmlns:a16="http://schemas.microsoft.com/office/drawing/2014/main" id="{86BA0FD0-67A5-F645-8D55-3DEA4CC84E6D}"/>
              </a:ext>
            </a:extLst>
          </p:cNvPr>
          <p:cNvPicPr>
            <a:picLocks noChangeAspect="1"/>
          </p:cNvPicPr>
          <p:nvPr/>
        </p:nvPicPr>
        <p:blipFill>
          <a:blip r:embed="rId3"/>
          <a:stretch>
            <a:fillRect/>
          </a:stretch>
        </p:blipFill>
        <p:spPr>
          <a:xfrm>
            <a:off x="3611535" y="515606"/>
            <a:ext cx="4968929" cy="5271094"/>
          </a:xfrm>
          <a:prstGeom prst="rect">
            <a:avLst/>
          </a:prstGeom>
        </p:spPr>
      </p:pic>
    </p:spTree>
    <p:extLst>
      <p:ext uri="{BB962C8B-B14F-4D97-AF65-F5344CB8AC3E}">
        <p14:creationId xmlns:p14="http://schemas.microsoft.com/office/powerpoint/2010/main" val="33039674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C01054-DFC2-8440-92CF-A0948542095B}"/>
              </a:ext>
            </a:extLst>
          </p:cNvPr>
          <p:cNvSpPr>
            <a:spLocks noGrp="1"/>
          </p:cNvSpPr>
          <p:nvPr>
            <p:ph type="title"/>
          </p:nvPr>
        </p:nvSpPr>
        <p:spPr/>
        <p:txBody>
          <a:bodyPr>
            <a:normAutofit/>
          </a:bodyPr>
          <a:lstStyle/>
          <a:p>
            <a:endParaRPr lang="da-DK" sz="6000" dirty="0"/>
          </a:p>
        </p:txBody>
      </p:sp>
      <p:pic>
        <p:nvPicPr>
          <p:cNvPr id="4" name="Billede 3">
            <a:extLst>
              <a:ext uri="{FF2B5EF4-FFF2-40B4-BE49-F238E27FC236}">
                <a16:creationId xmlns:a16="http://schemas.microsoft.com/office/drawing/2014/main" id="{4E1172D2-9682-DB48-9A73-00C8D75A292E}"/>
              </a:ext>
            </a:extLst>
          </p:cNvPr>
          <p:cNvPicPr>
            <a:picLocks noChangeAspect="1"/>
          </p:cNvPicPr>
          <p:nvPr/>
        </p:nvPicPr>
        <p:blipFill>
          <a:blip r:embed="rId2"/>
          <a:stretch>
            <a:fillRect/>
          </a:stretch>
        </p:blipFill>
        <p:spPr>
          <a:xfrm>
            <a:off x="0" y="5854168"/>
            <a:ext cx="12192000" cy="1009466"/>
          </a:xfrm>
          <a:prstGeom prst="rect">
            <a:avLst/>
          </a:prstGeom>
        </p:spPr>
      </p:pic>
      <p:pic>
        <p:nvPicPr>
          <p:cNvPr id="5" name="Billede 4">
            <a:extLst>
              <a:ext uri="{FF2B5EF4-FFF2-40B4-BE49-F238E27FC236}">
                <a16:creationId xmlns:a16="http://schemas.microsoft.com/office/drawing/2014/main" id="{5E561982-9C0F-0E44-8674-B88A881F0B78}"/>
              </a:ext>
            </a:extLst>
          </p:cNvPr>
          <p:cNvPicPr>
            <a:picLocks noChangeAspect="1"/>
          </p:cNvPicPr>
          <p:nvPr/>
        </p:nvPicPr>
        <p:blipFill>
          <a:blip r:embed="rId3"/>
          <a:stretch>
            <a:fillRect/>
          </a:stretch>
        </p:blipFill>
        <p:spPr>
          <a:xfrm>
            <a:off x="457200" y="268618"/>
            <a:ext cx="5949358" cy="5585549"/>
          </a:xfrm>
          <a:prstGeom prst="rect">
            <a:avLst/>
          </a:prstGeom>
        </p:spPr>
      </p:pic>
    </p:spTree>
    <p:extLst>
      <p:ext uri="{BB962C8B-B14F-4D97-AF65-F5344CB8AC3E}">
        <p14:creationId xmlns:p14="http://schemas.microsoft.com/office/powerpoint/2010/main" val="38979759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C01054-DFC2-8440-92CF-A0948542095B}"/>
              </a:ext>
            </a:extLst>
          </p:cNvPr>
          <p:cNvSpPr>
            <a:spLocks noGrp="1"/>
          </p:cNvSpPr>
          <p:nvPr>
            <p:ph type="title"/>
          </p:nvPr>
        </p:nvSpPr>
        <p:spPr/>
        <p:txBody>
          <a:bodyPr>
            <a:normAutofit/>
          </a:bodyPr>
          <a:lstStyle/>
          <a:p>
            <a:endParaRPr lang="da-DK" sz="6000" dirty="0"/>
          </a:p>
        </p:txBody>
      </p:sp>
      <p:pic>
        <p:nvPicPr>
          <p:cNvPr id="4" name="Billede 3">
            <a:extLst>
              <a:ext uri="{FF2B5EF4-FFF2-40B4-BE49-F238E27FC236}">
                <a16:creationId xmlns:a16="http://schemas.microsoft.com/office/drawing/2014/main" id="{4E1172D2-9682-DB48-9A73-00C8D75A292E}"/>
              </a:ext>
            </a:extLst>
          </p:cNvPr>
          <p:cNvPicPr>
            <a:picLocks noChangeAspect="1"/>
          </p:cNvPicPr>
          <p:nvPr/>
        </p:nvPicPr>
        <p:blipFill>
          <a:blip r:embed="rId2"/>
          <a:stretch>
            <a:fillRect/>
          </a:stretch>
        </p:blipFill>
        <p:spPr>
          <a:xfrm>
            <a:off x="0" y="5854168"/>
            <a:ext cx="12192000" cy="1009466"/>
          </a:xfrm>
          <a:prstGeom prst="rect">
            <a:avLst/>
          </a:prstGeom>
        </p:spPr>
      </p:pic>
      <p:pic>
        <p:nvPicPr>
          <p:cNvPr id="3" name="Billede 2">
            <a:extLst>
              <a:ext uri="{FF2B5EF4-FFF2-40B4-BE49-F238E27FC236}">
                <a16:creationId xmlns:a16="http://schemas.microsoft.com/office/drawing/2014/main" id="{74D9DAD8-9767-FF40-9FE1-05AAA58C2C03}"/>
              </a:ext>
            </a:extLst>
          </p:cNvPr>
          <p:cNvPicPr>
            <a:picLocks noChangeAspect="1"/>
          </p:cNvPicPr>
          <p:nvPr/>
        </p:nvPicPr>
        <p:blipFill>
          <a:blip r:embed="rId3"/>
          <a:stretch>
            <a:fillRect/>
          </a:stretch>
        </p:blipFill>
        <p:spPr>
          <a:xfrm>
            <a:off x="2768600" y="0"/>
            <a:ext cx="6351806" cy="5703206"/>
          </a:xfrm>
          <a:prstGeom prst="rect">
            <a:avLst/>
          </a:prstGeom>
        </p:spPr>
      </p:pic>
    </p:spTree>
    <p:extLst>
      <p:ext uri="{BB962C8B-B14F-4D97-AF65-F5344CB8AC3E}">
        <p14:creationId xmlns:p14="http://schemas.microsoft.com/office/powerpoint/2010/main" val="12250434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C01054-DFC2-8440-92CF-A0948542095B}"/>
              </a:ext>
            </a:extLst>
          </p:cNvPr>
          <p:cNvSpPr>
            <a:spLocks noGrp="1"/>
          </p:cNvSpPr>
          <p:nvPr>
            <p:ph type="title"/>
          </p:nvPr>
        </p:nvSpPr>
        <p:spPr/>
        <p:txBody>
          <a:bodyPr>
            <a:normAutofit/>
          </a:bodyPr>
          <a:lstStyle/>
          <a:p>
            <a:endParaRPr lang="da-DK" sz="6000" dirty="0"/>
          </a:p>
        </p:txBody>
      </p:sp>
      <p:pic>
        <p:nvPicPr>
          <p:cNvPr id="4" name="Billede 3">
            <a:extLst>
              <a:ext uri="{FF2B5EF4-FFF2-40B4-BE49-F238E27FC236}">
                <a16:creationId xmlns:a16="http://schemas.microsoft.com/office/drawing/2014/main" id="{4E1172D2-9682-DB48-9A73-00C8D75A292E}"/>
              </a:ext>
            </a:extLst>
          </p:cNvPr>
          <p:cNvPicPr>
            <a:picLocks noChangeAspect="1"/>
          </p:cNvPicPr>
          <p:nvPr/>
        </p:nvPicPr>
        <p:blipFill>
          <a:blip r:embed="rId2"/>
          <a:stretch>
            <a:fillRect/>
          </a:stretch>
        </p:blipFill>
        <p:spPr>
          <a:xfrm>
            <a:off x="0" y="5854168"/>
            <a:ext cx="12192000" cy="1009466"/>
          </a:xfrm>
          <a:prstGeom prst="rect">
            <a:avLst/>
          </a:prstGeom>
        </p:spPr>
      </p:pic>
      <p:pic>
        <p:nvPicPr>
          <p:cNvPr id="3" name="Billede 2">
            <a:extLst>
              <a:ext uri="{FF2B5EF4-FFF2-40B4-BE49-F238E27FC236}">
                <a16:creationId xmlns:a16="http://schemas.microsoft.com/office/drawing/2014/main" id="{249F7084-6CE1-C34C-A53C-D7FF4A879FD9}"/>
              </a:ext>
            </a:extLst>
          </p:cNvPr>
          <p:cNvPicPr>
            <a:picLocks noChangeAspect="1"/>
          </p:cNvPicPr>
          <p:nvPr/>
        </p:nvPicPr>
        <p:blipFill>
          <a:blip r:embed="rId3"/>
          <a:stretch>
            <a:fillRect/>
          </a:stretch>
        </p:blipFill>
        <p:spPr>
          <a:xfrm>
            <a:off x="4978401" y="182849"/>
            <a:ext cx="6280150" cy="5826710"/>
          </a:xfrm>
          <a:prstGeom prst="rect">
            <a:avLst/>
          </a:prstGeom>
        </p:spPr>
      </p:pic>
    </p:spTree>
    <p:extLst>
      <p:ext uri="{BB962C8B-B14F-4D97-AF65-F5344CB8AC3E}">
        <p14:creationId xmlns:p14="http://schemas.microsoft.com/office/powerpoint/2010/main" val="2982067672"/>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8373</TotalTime>
  <Words>1794</Words>
  <Application>Microsoft Macintosh PowerPoint</Application>
  <PresentationFormat>Widescreen</PresentationFormat>
  <Paragraphs>88</Paragraphs>
  <Slides>39</Slides>
  <Notes>0</Notes>
  <HiddenSlides>0</HiddenSlides>
  <MMClips>0</MMClips>
  <ScaleCrop>false</ScaleCrop>
  <HeadingPairs>
    <vt:vector size="6" baseType="variant">
      <vt:variant>
        <vt:lpstr>Benyttede skrifttyper</vt:lpstr>
      </vt:variant>
      <vt:variant>
        <vt:i4>3</vt:i4>
      </vt:variant>
      <vt:variant>
        <vt:lpstr>Tema</vt:lpstr>
      </vt:variant>
      <vt:variant>
        <vt:i4>1</vt:i4>
      </vt:variant>
      <vt:variant>
        <vt:lpstr>Slidetitler</vt:lpstr>
      </vt:variant>
      <vt:variant>
        <vt:i4>39</vt:i4>
      </vt:variant>
    </vt:vector>
  </HeadingPairs>
  <TitlesOfParts>
    <vt:vector size="43" baseType="lpstr">
      <vt:lpstr>Arial</vt:lpstr>
      <vt:lpstr>Calibri</vt:lpstr>
      <vt:lpstr>Calibri Light</vt:lpstr>
      <vt:lpstr>Office-tema</vt:lpstr>
      <vt:lpstr>PowerPoint-præsentation</vt:lpstr>
      <vt:lpstr>9.1 Velstand og velfærd </vt:lpstr>
      <vt:lpstr>Velstand og velfærd</vt:lpstr>
      <vt:lpstr>Erik Allardts tre velfærdsbehov</vt:lpstr>
      <vt:lpstr>9.2 Velfærdstrekanten – borgernes forskellige veje til velfærd  </vt:lpstr>
      <vt:lpstr>PowerPoint-præsentation</vt:lpstr>
      <vt:lpstr>PowerPoint-præsentation</vt:lpstr>
      <vt:lpstr>PowerPoint-præsentation</vt:lpstr>
      <vt:lpstr>PowerPoint-præsentation</vt:lpstr>
      <vt:lpstr>PowerPoint-præsentation</vt:lpstr>
      <vt:lpstr>9.3 Velfærdsstatens udfordringer  </vt:lpstr>
      <vt:lpstr>PowerPoint-præsentation</vt:lpstr>
      <vt:lpstr> 9.4 Velfærdsstatens interne udfordringer  </vt:lpstr>
      <vt:lpstr>1. Den demografiske udfordring og nye familiemønstre</vt:lpstr>
      <vt:lpstr>Forsørgerbyrden </vt:lpstr>
      <vt:lpstr>PowerPoint-præsentation</vt:lpstr>
      <vt:lpstr>PowerPoint-præsentation</vt:lpstr>
      <vt:lpstr>2. Ændrede familiemønstre</vt:lpstr>
      <vt:lpstr>3. Udfordringerne med borgernes forventninger og stigende ulighed </vt:lpstr>
      <vt:lpstr>Stigende ulighed</vt:lpstr>
      <vt:lpstr>Individualisering</vt:lpstr>
      <vt:lpstr>4. Forandringer på det danske arbejdsmarked udfordrer den universelle velfærdsstatsmodel </vt:lpstr>
      <vt:lpstr>Flexicuritymodellen</vt:lpstr>
      <vt:lpstr>PowerPoint-præsentation</vt:lpstr>
      <vt:lpstr>9.5 Velfærdsstatens eksterne udfordringer  </vt:lpstr>
      <vt:lpstr>Den økonomiske globalisering</vt:lpstr>
      <vt:lpstr>1. Outsourcing</vt:lpstr>
      <vt:lpstr>2. Social dumping</vt:lpstr>
      <vt:lpstr>3. Immigration kan udfordre den universelle velfærdsstatsmodel </vt:lpstr>
      <vt:lpstr>9.6 Løsninger: Nedskærings-, udvidelses- og om- prioriteringsstrategien   </vt:lpstr>
      <vt:lpstr>Nedskæringsstrategien</vt:lpstr>
      <vt:lpstr>Udvidelsesstrategien</vt:lpstr>
      <vt:lpstr>Omprioriteringsstrategien</vt:lpstr>
      <vt:lpstr>  9.7 Fra velfærdsstat til konkurrencestat?   </vt:lpstr>
      <vt:lpstr>Konkurrencestaten er, en stat der:</vt:lpstr>
      <vt:lpstr>PowerPoint-præsentation</vt:lpstr>
      <vt:lpstr>PowerPoint-præsentation</vt:lpstr>
      <vt:lpstr>PowerPoint-præsentation</vt:lpstr>
      <vt:lpstr>PowerPoint-præsentation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Thor Banke Hansen</dc:creator>
  <cp:lastModifiedBy>Thor Banke Hansen</cp:lastModifiedBy>
  <cp:revision>29</cp:revision>
  <dcterms:created xsi:type="dcterms:W3CDTF">2021-07-31T12:34:42Z</dcterms:created>
  <dcterms:modified xsi:type="dcterms:W3CDTF">2021-08-12T10:05:43Z</dcterms:modified>
</cp:coreProperties>
</file>